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1" r:id="rId3"/>
    <p:sldId id="266" r:id="rId4"/>
    <p:sldId id="267" r:id="rId5"/>
    <p:sldId id="268" r:id="rId6"/>
    <p:sldId id="269" r:id="rId7"/>
    <p:sldId id="272" r:id="rId8"/>
    <p:sldId id="282" r:id="rId9"/>
    <p:sldId id="283" r:id="rId10"/>
    <p:sldId id="270" r:id="rId11"/>
    <p:sldId id="271" r:id="rId12"/>
    <p:sldId id="273" r:id="rId13"/>
    <p:sldId id="275" r:id="rId14"/>
    <p:sldId id="274" r:id="rId15"/>
    <p:sldId id="280" r:id="rId16"/>
    <p:sldId id="284" r:id="rId17"/>
    <p:sldId id="286" r:id="rId18"/>
    <p:sldId id="285" r:id="rId19"/>
    <p:sldId id="262" r:id="rId20"/>
    <p:sldId id="276" r:id="rId21"/>
    <p:sldId id="277" r:id="rId22"/>
    <p:sldId id="279" r:id="rId23"/>
    <p:sldId id="278" r:id="rId24"/>
    <p:sldId id="289" r:id="rId25"/>
    <p:sldId id="287" r:id="rId26"/>
    <p:sldId id="295" r:id="rId27"/>
    <p:sldId id="294" r:id="rId28"/>
    <p:sldId id="288" r:id="rId29"/>
    <p:sldId id="296" r:id="rId30"/>
    <p:sldId id="281" r:id="rId31"/>
    <p:sldId id="292" r:id="rId32"/>
    <p:sldId id="290" r:id="rId33"/>
    <p:sldId id="291" r:id="rId34"/>
    <p:sldId id="297" r:id="rId35"/>
    <p:sldId id="298" r:id="rId36"/>
    <p:sldId id="299" r:id="rId3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1" autoAdjust="0"/>
    <p:restoredTop sz="94660"/>
  </p:normalViewPr>
  <p:slideViewPr>
    <p:cSldViewPr snapToGrid="0">
      <p:cViewPr>
        <p:scale>
          <a:sx n="100" d="100"/>
          <a:sy n="100" d="100"/>
        </p:scale>
        <p:origin x="25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0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1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89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4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24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7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48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94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336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94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46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03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410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20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76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693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988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36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8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110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7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99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91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13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15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8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28/02/2018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2)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 err="1">
                <a:latin typeface="Arial" panose="020B0604020202020204" pitchFamily="34" charset="0"/>
              </a:rPr>
              <a:t>Wrappers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54CE81-A0A1-4193-8441-8F7C93DF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4" y="1261785"/>
            <a:ext cx="6616149" cy="49621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3941A5-76D1-4282-B227-180FF21A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24" y="2637976"/>
            <a:ext cx="8469874" cy="36521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7E3ABF-E01D-46BD-9767-C225F704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23534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– </a:t>
            </a:r>
            <a:r>
              <a:rPr lang="en-US" dirty="0" err="1"/>
              <a:t>Métodos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String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7FF8ED-C63D-4903-B121-F3A889A6E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4" b="6659"/>
          <a:stretch/>
        </p:blipFill>
        <p:spPr>
          <a:xfrm>
            <a:off x="838200" y="1276441"/>
            <a:ext cx="11073898" cy="477751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CBEE0B-C43B-4902-B7B2-CDE0751F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2033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-1616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Comandos</a:t>
            </a:r>
            <a:r>
              <a:rPr lang="en-US" sz="4800" dirty="0"/>
              <a:t> de </a:t>
            </a:r>
            <a:r>
              <a:rPr lang="en-US" sz="4800" dirty="0" err="1"/>
              <a:t>Fluxo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94F1EAD9-AC28-4FF1-862E-973515F4D4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90474" y="806008"/>
          <a:ext cx="9710203" cy="564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322">
                  <a:extLst>
                    <a:ext uri="{9D8B030D-6E8A-4147-A177-3AD203B41FA5}">
                      <a16:colId xmlns:a16="http://schemas.microsoft.com/office/drawing/2014/main" val="1039328175"/>
                    </a:ext>
                  </a:extLst>
                </a:gridCol>
                <a:gridCol w="6057881">
                  <a:extLst>
                    <a:ext uri="{9D8B030D-6E8A-4147-A177-3AD203B41FA5}">
                      <a16:colId xmlns:a16="http://schemas.microsoft.com/office/drawing/2014/main" val="2386158539"/>
                    </a:ext>
                  </a:extLst>
                </a:gridCol>
              </a:tblGrid>
              <a:tr h="381878"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comum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Comandos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22248"/>
                  </a:ext>
                </a:extLst>
              </a:tr>
              <a:tr h="859225">
                <a:tc>
                  <a:txBody>
                    <a:bodyPr/>
                    <a:lstStyle/>
                    <a:p>
                      <a:r>
                        <a:rPr lang="en-US" dirty="0" err="1"/>
                        <a:t>Condicional</a:t>
                      </a:r>
                      <a:r>
                        <a:rPr lang="en-US" baseline="0" dirty="0"/>
                        <a:t> simples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)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</a:p>
                    <a:p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20156"/>
                  </a:ext>
                </a:extLst>
              </a:tr>
              <a:tr h="477347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contagem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fixa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inicializacao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Repetição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76711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ultimo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95314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primeiro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(true/false)&gt;);   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52188"/>
                  </a:ext>
                </a:extLst>
              </a:tr>
              <a:tr h="2195796">
                <a:tc>
                  <a:txBody>
                    <a:bodyPr/>
                    <a:lstStyle/>
                    <a:p>
                      <a:r>
                        <a:rPr lang="en-US" dirty="0" err="1"/>
                        <a:t>Seleção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múltiplas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opções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switch(  &lt;valor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variável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&lt;constante1&gt;: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&lt;constante2&gt;: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…..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default: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  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94892"/>
                  </a:ext>
                </a:extLst>
              </a:tr>
              <a:tr h="397762">
                <a:tc>
                  <a:txBody>
                    <a:bodyPr/>
                    <a:lstStyle/>
                    <a:p>
                      <a:r>
                        <a:rPr lang="en-US" dirty="0"/>
                        <a:t>Pula para </a:t>
                      </a:r>
                      <a:r>
                        <a:rPr lang="en-US" dirty="0" err="1"/>
                        <a:t>próxima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iteração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continue;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56584"/>
                  </a:ext>
                </a:extLst>
              </a:tr>
            </a:tbl>
          </a:graphicData>
        </a:graphic>
      </p:graphicFrame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BD6A21-82F0-430B-BB8D-00646D4B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32811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E9A683-498C-4432-ABAB-F64E9C40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8" y="1973281"/>
            <a:ext cx="8815360" cy="2769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P1_EX2 -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br>
              <a:rPr lang="en-US" sz="3600" dirty="0"/>
            </a:br>
            <a:r>
              <a:rPr lang="en-US" sz="3100" dirty="0"/>
              <a:t>(for)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58A46B-95A1-4737-82DD-68FBC7D0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46" y="950034"/>
            <a:ext cx="6258926" cy="142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BF245A-133A-4E8E-A8DD-AEFAD212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463" y="4346409"/>
            <a:ext cx="6545826" cy="2022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3BA88F8-2775-4ED4-8801-EB970F9B389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86891" y="1660483"/>
            <a:ext cx="2899955" cy="20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1678FF5-51D7-41C1-BD1D-CDDAA19EAE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959429" y="4055736"/>
            <a:ext cx="3343034" cy="130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66941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112428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P1_EX3 -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r>
              <a:rPr lang="en-US" sz="3600" dirty="0"/>
              <a:t> (While)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9883E7D-CF44-4F6A-9BF1-19E1E343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846394-82E5-4B72-A720-461949DB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135675"/>
            <a:ext cx="8678888" cy="519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2C251B-A85B-4BC3-9041-C5E943AF3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75" y="968240"/>
            <a:ext cx="5244849" cy="1190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5C1425D-3A49-4BBC-85E7-13C84292262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271555" y="1563581"/>
            <a:ext cx="2560320" cy="2446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9DEB7A06-060B-43FA-9E3D-9E7F8F7A0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691" y="4576662"/>
            <a:ext cx="5002910" cy="1545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DEC4D64-2087-4BF0-BFAA-EB0C05F4073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872446" y="4699079"/>
            <a:ext cx="2129245" cy="65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2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49977"/>
            <a:ext cx="10515600" cy="504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Refaça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anterior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MVC, aonde </a:t>
            </a:r>
            <a:r>
              <a:rPr lang="en-US" dirty="0" err="1"/>
              <a:t>tenhamos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Uma </a:t>
            </a:r>
            <a:r>
              <a:rPr lang="en-US" dirty="0" err="1"/>
              <a:t>classe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numeros</a:t>
            </a:r>
            <a:r>
              <a:rPr lang="en-US" dirty="0"/>
              <a:t> e o </a:t>
            </a:r>
            <a:r>
              <a:rPr lang="en-US" dirty="0" err="1"/>
              <a:t>múltiplo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que vai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de </a:t>
            </a:r>
            <a:r>
              <a:rPr lang="en-US" dirty="0" err="1"/>
              <a:t>múltiplos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um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perguntando</a:t>
            </a:r>
            <a:r>
              <a:rPr lang="en-US" dirty="0"/>
              <a:t> o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Multiplos</a:t>
            </a:r>
            <a:r>
              <a:rPr lang="en-US" dirty="0"/>
              <a:t> e outro com o </a:t>
            </a:r>
            <a:r>
              <a:rPr lang="en-US" dirty="0" err="1"/>
              <a:t>múltiplo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com a lista dos </a:t>
            </a:r>
            <a:r>
              <a:rPr lang="en-US" dirty="0" err="1"/>
              <a:t>múltiplos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br>
              <a:rPr lang="en-US" dirty="0"/>
            </a:br>
            <a:r>
              <a:rPr lang="en-US" dirty="0"/>
              <a:t>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7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 </a:t>
            </a:r>
            <a:r>
              <a:rPr lang="en-US" sz="4800" b="1" dirty="0" err="1"/>
              <a:t>Passos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as classes para </a:t>
            </a:r>
            <a:r>
              <a:rPr lang="en-US" dirty="0" err="1"/>
              <a:t>Modelo</a:t>
            </a:r>
            <a:r>
              <a:rPr lang="en-US" dirty="0"/>
              <a:t>, View e </a:t>
            </a:r>
            <a:r>
              <a:rPr lang="en-US" dirty="0" err="1"/>
              <a:t>Controler</a:t>
            </a:r>
            <a:r>
              <a:rPr lang="en-US" dirty="0"/>
              <a:t> (Só as classes </a:t>
            </a:r>
            <a:r>
              <a:rPr lang="en-US" dirty="0" err="1"/>
              <a:t>vazias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(ex. </a:t>
            </a:r>
            <a:r>
              <a:rPr lang="en-US" dirty="0" err="1"/>
              <a:t>MultiplosInfoModel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a view(ex. </a:t>
            </a:r>
            <a:r>
              <a:rPr lang="en-US" dirty="0" err="1"/>
              <a:t>MultiplosView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o controller(Ex. </a:t>
            </a:r>
            <a:r>
              <a:rPr lang="en-US" dirty="0" err="1"/>
              <a:t>MultiplosControler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view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da VIEW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view que </a:t>
            </a:r>
            <a:r>
              <a:rPr lang="en-US" dirty="0" err="1"/>
              <a:t>leia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armazene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seus </a:t>
            </a:r>
            <a:r>
              <a:rPr lang="en-US" dirty="0" err="1"/>
              <a:t>atributos</a:t>
            </a:r>
            <a:r>
              <a:rPr lang="en-US" dirty="0"/>
              <a:t> (da view)</a:t>
            </a:r>
          </a:p>
          <a:p>
            <a:pPr marL="914400" lvl="2" indent="0">
              <a:buNone/>
            </a:pPr>
            <a:r>
              <a:rPr lang="en-US" dirty="0"/>
              <a:t> OBS:  Se </a:t>
            </a:r>
            <a:r>
              <a:rPr lang="en-US" dirty="0" err="1"/>
              <a:t>possivel</a:t>
            </a:r>
            <a:r>
              <a:rPr lang="en-US" dirty="0"/>
              <a:t>,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retornor</a:t>
            </a:r>
            <a:r>
              <a:rPr lang="en-US" dirty="0"/>
              <a:t> </a:t>
            </a:r>
            <a:r>
              <a:rPr lang="en-US" dirty="0" err="1"/>
              <a:t>verdadeiro</a:t>
            </a:r>
            <a:r>
              <a:rPr lang="en-US" dirty="0"/>
              <a:t> ou </a:t>
            </a:r>
            <a:r>
              <a:rPr lang="en-US" dirty="0" err="1"/>
              <a:t>falso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que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quer continuar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a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(ex.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Getters para poder </a:t>
            </a:r>
            <a:r>
              <a:rPr lang="en-US" dirty="0" err="1"/>
              <a:t>pegar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 passar para 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Completar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do Model: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constructor para </a:t>
            </a:r>
            <a:r>
              <a:rPr lang="en-US" dirty="0" err="1"/>
              <a:t>receber</a:t>
            </a:r>
            <a:r>
              <a:rPr lang="en-US" dirty="0"/>
              <a:t> e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retorne</a:t>
            </a:r>
            <a:r>
              <a:rPr lang="en-US" dirty="0"/>
              <a:t> a lista de </a:t>
            </a:r>
            <a:r>
              <a:rPr lang="en-US" dirty="0" err="1"/>
              <a:t>múltiplos</a:t>
            </a:r>
            <a:r>
              <a:rPr lang="en-US" dirty="0"/>
              <a:t> (Ex. String)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a view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Invocar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string de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vindos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Repassar</a:t>
            </a:r>
            <a:r>
              <a:rPr lang="en-US" dirty="0"/>
              <a:t> de novo para a view para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com “Main” e mandar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5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818989" y="4308387"/>
            <a:ext cx="2719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4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EX3 - MVC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4664F2-2125-48C9-BE1B-43A7FDF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2" y="175668"/>
            <a:ext cx="4714875" cy="1114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8BA246-5031-4BE0-B0DF-A87DA8ACA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919" y="964157"/>
            <a:ext cx="6391275" cy="2352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8E95587-1212-49F5-960E-997FF1965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46" y="3049643"/>
            <a:ext cx="63055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42F583-B0EE-4899-913C-9FEE79E83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786" y="3316832"/>
            <a:ext cx="4467225" cy="3009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73133" y="811272"/>
            <a:ext cx="855645" cy="47882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3844" y="1973843"/>
            <a:ext cx="1759430" cy="198645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6453875" y="2232397"/>
            <a:ext cx="1586539" cy="18161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265114" y="2560613"/>
            <a:ext cx="1724850" cy="238763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2800955" y="2516177"/>
            <a:ext cx="2236502" cy="329184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229315" y="925140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91964" y="278266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4949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1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b="1" dirty="0"/>
            </a:b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x </a:t>
            </a:r>
            <a:r>
              <a:rPr lang="en-US" dirty="0" err="1"/>
              <a:t>Orientação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290735-846C-49BF-809D-AC242B98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79" y="2075174"/>
            <a:ext cx="7596367" cy="4356740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FCFCD9C9-307F-43A2-9D2E-BC54570E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69889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2 – </a:t>
            </a:r>
            <a:r>
              <a:rPr lang="en-US" sz="5400" b="1" dirty="0" err="1"/>
              <a:t>Revisão</a:t>
            </a:r>
            <a:r>
              <a:rPr lang="en-US" sz="5400" b="1" dirty="0"/>
              <a:t> de JAVA e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/>
              <a:t>Hello World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Tipos</a:t>
            </a:r>
            <a:r>
              <a:rPr lang="en-US" sz="3600" dirty="0"/>
              <a:t> de dados, </a:t>
            </a:r>
            <a:r>
              <a:rPr lang="en-US" sz="3600" dirty="0" err="1"/>
              <a:t>operadores</a:t>
            </a:r>
            <a:r>
              <a:rPr lang="en-US" sz="3600" dirty="0"/>
              <a:t>, </a:t>
            </a:r>
            <a:r>
              <a:rPr lang="en-US" sz="3600" dirty="0" err="1"/>
              <a:t>Variáveis</a:t>
            </a:r>
            <a:r>
              <a:rPr lang="en-US" sz="3600" dirty="0"/>
              <a:t>, Wrappers, Strings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Controle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/>
              <a:t>Classes, </a:t>
            </a:r>
            <a:r>
              <a:rPr lang="en-US" sz="3600" dirty="0" err="1"/>
              <a:t>Atributos</a:t>
            </a:r>
            <a:r>
              <a:rPr lang="en-US" sz="3600" dirty="0"/>
              <a:t> e </a:t>
            </a:r>
            <a:r>
              <a:rPr lang="en-US" sz="3600" dirty="0" err="1"/>
              <a:t>Métodos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Herança</a:t>
            </a:r>
            <a:r>
              <a:rPr lang="en-US" sz="3600" dirty="0"/>
              <a:t> e </a:t>
            </a:r>
            <a:r>
              <a:rPr lang="en-US" sz="3600" dirty="0" err="1"/>
              <a:t>Polimorfismo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Exercícios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Classes, atributos 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1316114"/>
            <a:ext cx="10363826" cy="5294472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Classes </a:t>
            </a:r>
            <a:r>
              <a:rPr lang="en-US" sz="3600" cap="none" dirty="0">
                <a:sym typeface="Wingdings" panose="05000000000000000000" pitchFamily="2" charset="2"/>
              </a:rPr>
              <a:t> </a:t>
            </a:r>
            <a:r>
              <a:rPr lang="en-US" sz="3600" cap="none" dirty="0" err="1">
                <a:sym typeface="Wingdings" panose="05000000000000000000" pitchFamily="2" charset="2"/>
              </a:rPr>
              <a:t>Objetos</a:t>
            </a:r>
            <a:r>
              <a:rPr lang="en-US" sz="3600" cap="none" dirty="0">
                <a:sym typeface="Wingdings" panose="05000000000000000000" pitchFamily="2" charset="2"/>
              </a:rPr>
              <a:t> (</a:t>
            </a:r>
            <a:r>
              <a:rPr lang="en-US" sz="3600" cap="none" dirty="0" err="1">
                <a:sym typeface="Wingdings" panose="05000000000000000000" pitchFamily="2" charset="2"/>
              </a:rPr>
              <a:t>Variaveis</a:t>
            </a:r>
            <a:r>
              <a:rPr lang="en-US" sz="3600" cap="none" dirty="0">
                <a:sym typeface="Wingdings" panose="05000000000000000000" pitchFamily="2" charset="2"/>
              </a:rPr>
              <a:t>)</a:t>
            </a:r>
            <a:endParaRPr lang="en-US" sz="36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cap="none" dirty="0" err="1"/>
              <a:t>Encapsulamento</a:t>
            </a:r>
            <a:endParaRPr lang="en-US" sz="32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Especialização</a:t>
            </a:r>
            <a:endParaRPr lang="en-US" sz="34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Foco</a:t>
            </a:r>
            <a:r>
              <a:rPr lang="en-US" sz="3400" cap="none" dirty="0"/>
              <a:t> no </a:t>
            </a:r>
            <a:r>
              <a:rPr lang="en-US" sz="3400" cap="none" dirty="0" err="1"/>
              <a:t>objeto</a:t>
            </a:r>
            <a:r>
              <a:rPr lang="en-US" sz="3400" cap="none" dirty="0"/>
              <a:t> e </a:t>
            </a:r>
            <a:r>
              <a:rPr lang="en-US" sz="3400" cap="none" dirty="0" err="1"/>
              <a:t>nao</a:t>
            </a:r>
            <a:r>
              <a:rPr lang="en-US" sz="3400" cap="none" dirty="0"/>
              <a:t> </a:t>
            </a:r>
            <a:r>
              <a:rPr lang="en-US" sz="3400" cap="none" dirty="0" err="1"/>
              <a:t>nos</a:t>
            </a:r>
            <a:r>
              <a:rPr lang="en-US" sz="3400" cap="none" dirty="0"/>
              <a:t> </a:t>
            </a:r>
            <a:r>
              <a:rPr lang="en-US" sz="3400" cap="none" dirty="0" err="1"/>
              <a:t>processos</a:t>
            </a:r>
            <a:endParaRPr lang="en-US" sz="3400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Métodos</a:t>
            </a:r>
            <a:r>
              <a:rPr lang="en-US" sz="3600" cap="none" dirty="0"/>
              <a:t> e </a:t>
            </a:r>
            <a:r>
              <a:rPr lang="en-US" sz="3600" cap="none" dirty="0" err="1"/>
              <a:t>Atributos</a:t>
            </a:r>
            <a:endParaRPr lang="en-US" sz="3600" cap="none" dirty="0"/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Atributos</a:t>
            </a:r>
            <a:r>
              <a:rPr lang="en-US" sz="3400" cap="none" dirty="0"/>
              <a:t> – </a:t>
            </a:r>
            <a:r>
              <a:rPr lang="en-US" sz="3400" cap="none" dirty="0" err="1"/>
              <a:t>Modificadores</a:t>
            </a:r>
            <a:r>
              <a:rPr lang="en-US" sz="3400" cap="none" dirty="0"/>
              <a:t> de </a:t>
            </a:r>
            <a:r>
              <a:rPr lang="en-US" sz="3400" cap="none" dirty="0" err="1"/>
              <a:t>Acesso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Privados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3200" cap="none" dirty="0"/>
              <a:t>) – </a:t>
            </a:r>
            <a:r>
              <a:rPr lang="en-US" sz="3200" i="1" cap="none" dirty="0"/>
              <a:t>Nem 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pode </a:t>
            </a:r>
            <a:r>
              <a:rPr lang="en-US" sz="3200" i="1" cap="none" dirty="0" err="1"/>
              <a:t>ver</a:t>
            </a:r>
            <a:endParaRPr lang="en-US" sz="3200" i="1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Protegidos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3200" cap="none" dirty="0"/>
              <a:t>) – </a:t>
            </a:r>
            <a:r>
              <a:rPr lang="en-US" sz="3200" cap="none" dirty="0" err="1"/>
              <a:t>Herança</a:t>
            </a:r>
            <a:r>
              <a:rPr lang="en-US" sz="3200" cap="none" dirty="0"/>
              <a:t> </a:t>
            </a:r>
            <a:r>
              <a:rPr lang="en-US" sz="3200" cap="none" dirty="0" err="1"/>
              <a:t>somente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Públicos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200" cap="none" dirty="0"/>
              <a:t>) – </a:t>
            </a:r>
            <a:r>
              <a:rPr lang="en-US" sz="3200" i="1" cap="none" dirty="0"/>
              <a:t>Casa da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Joana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Métodos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/>
              <a:t>“Getters” and “Setters” – </a:t>
            </a:r>
            <a:r>
              <a:rPr lang="en-US" sz="3200" cap="none" dirty="0" err="1"/>
              <a:t>Acessar</a:t>
            </a:r>
            <a:r>
              <a:rPr lang="en-US" sz="3200" cap="none" dirty="0"/>
              <a:t> </a:t>
            </a:r>
            <a:r>
              <a:rPr lang="en-US" sz="3200" cap="none" dirty="0" err="1"/>
              <a:t>atributos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Em</a:t>
            </a:r>
            <a:r>
              <a:rPr lang="en-US" sz="3200" cap="none" dirty="0"/>
              <a:t> </a:t>
            </a:r>
            <a:r>
              <a:rPr lang="en-US" sz="3200" cap="none" dirty="0" err="1"/>
              <a:t>geral</a:t>
            </a:r>
            <a:r>
              <a:rPr lang="en-US" sz="3200" cap="none" dirty="0"/>
              <a:t> </a:t>
            </a:r>
            <a:r>
              <a:rPr lang="en-US" sz="3200" cap="none" dirty="0" err="1"/>
              <a:t>públicos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Encapsular</a:t>
            </a:r>
            <a:r>
              <a:rPr lang="en-US" sz="3200" cap="none" dirty="0"/>
              <a:t> </a:t>
            </a:r>
            <a:r>
              <a:rPr lang="en-US" sz="3200" cap="none" dirty="0" err="1"/>
              <a:t>processos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dirty="0" err="1"/>
              <a:t>Sobrecarga</a:t>
            </a:r>
            <a:r>
              <a:rPr lang="en-US" sz="3200" dirty="0"/>
              <a:t>(</a:t>
            </a:r>
            <a:r>
              <a:rPr lang="en-US" sz="3200" dirty="0" err="1"/>
              <a:t>Argumentos</a:t>
            </a:r>
            <a:r>
              <a:rPr lang="en-US" sz="3200" dirty="0"/>
              <a:t> diferentes) e </a:t>
            </a:r>
            <a:r>
              <a:rPr lang="en-US" sz="3200" dirty="0" err="1"/>
              <a:t>Sobrescrita</a:t>
            </a:r>
            <a:r>
              <a:rPr lang="en-US" sz="3200" dirty="0"/>
              <a:t>(</a:t>
            </a:r>
            <a:r>
              <a:rPr lang="en-US" sz="3200" dirty="0" err="1"/>
              <a:t>Polimorfismo</a:t>
            </a:r>
            <a:r>
              <a:rPr lang="en-US" sz="3200" dirty="0"/>
              <a:t>)</a:t>
            </a:r>
            <a:endParaRPr lang="en-US" sz="32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9032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684989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Herança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01842" y="1083629"/>
            <a:ext cx="10363826" cy="577437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cap="none" dirty="0" err="1"/>
              <a:t>Categorias</a:t>
            </a:r>
            <a:endParaRPr lang="en-US" cap="none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Simples </a:t>
            </a:r>
            <a:r>
              <a:rPr lang="en-US" sz="2000" cap="none" dirty="0"/>
              <a:t>– </a:t>
            </a:r>
            <a:r>
              <a:rPr lang="en-US" sz="2000" cap="none" dirty="0" err="1"/>
              <a:t>Herdada</a:t>
            </a:r>
            <a:r>
              <a:rPr lang="en-US" sz="2000" cap="none" dirty="0"/>
              <a:t> de </a:t>
            </a:r>
            <a:r>
              <a:rPr lang="en-US" sz="2000" cap="none" dirty="0" err="1"/>
              <a:t>uma</a:t>
            </a:r>
            <a:r>
              <a:rPr lang="en-US" sz="2000" cap="none" dirty="0"/>
              <a:t> outra </a:t>
            </a:r>
            <a:r>
              <a:rPr lang="en-US" sz="2000" cap="none" dirty="0" err="1"/>
              <a:t>classe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extends</a:t>
            </a:r>
            <a:endParaRPr lang="en-US" sz="2000" b="1" cap="non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Interfaces </a:t>
            </a:r>
            <a:r>
              <a:rPr lang="en-US" sz="2000" cap="none" dirty="0"/>
              <a:t>– </a:t>
            </a:r>
            <a:r>
              <a:rPr lang="en-US" sz="2000" cap="none" dirty="0" err="1"/>
              <a:t>Implementar</a:t>
            </a:r>
            <a:r>
              <a:rPr lang="en-US" sz="2000" cap="none" dirty="0"/>
              <a:t> </a:t>
            </a:r>
            <a:r>
              <a:rPr lang="en-US" sz="2000" cap="none" dirty="0" err="1"/>
              <a:t>todos</a:t>
            </a:r>
            <a:r>
              <a:rPr lang="en-US" sz="2000" cap="none" dirty="0"/>
              <a:t> </a:t>
            </a:r>
            <a:r>
              <a:rPr lang="en-US" sz="2000" cap="none" dirty="0" err="1"/>
              <a:t>os</a:t>
            </a:r>
            <a:r>
              <a:rPr lang="en-US" sz="2000" cap="none" dirty="0"/>
              <a:t> </a:t>
            </a:r>
            <a:r>
              <a:rPr lang="en-US" sz="2000" cap="none" dirty="0" err="1"/>
              <a:t>métodos</a:t>
            </a:r>
            <a:r>
              <a:rPr lang="en-US" sz="2000" cap="none" dirty="0"/>
              <a:t> (só </a:t>
            </a:r>
            <a:r>
              <a:rPr lang="en-US" sz="2000" cap="none" dirty="0" err="1"/>
              <a:t>uma</a:t>
            </a:r>
            <a:r>
              <a:rPr lang="en-US" sz="2000" cap="none" dirty="0"/>
              <a:t> </a:t>
            </a:r>
            <a:r>
              <a:rPr lang="en-US" sz="2000" cap="none" dirty="0" err="1"/>
              <a:t>declaração</a:t>
            </a:r>
            <a:r>
              <a:rPr lang="en-US" sz="2000" cap="none" dirty="0"/>
              <a:t>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Classes </a:t>
            </a:r>
            <a:r>
              <a:rPr lang="en-US" sz="2000" b="1" cap="none" dirty="0" err="1"/>
              <a:t>Abstratas</a:t>
            </a:r>
            <a:r>
              <a:rPr lang="en-US" sz="2000" cap="none" dirty="0"/>
              <a:t> – Nao </a:t>
            </a:r>
            <a:r>
              <a:rPr lang="en-US" sz="2000" cap="none" dirty="0" err="1"/>
              <a:t>instancia</a:t>
            </a:r>
            <a:r>
              <a:rPr lang="en-US" sz="2000" cap="none" dirty="0"/>
              <a:t> </a:t>
            </a:r>
            <a:r>
              <a:rPr lang="en-US" sz="2000" cap="none" dirty="0" err="1"/>
              <a:t>objetos</a:t>
            </a:r>
            <a:r>
              <a:rPr lang="en-US" sz="2000" cap="none" dirty="0"/>
              <a:t> (Interfaces com Código)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abstract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 err="1"/>
              <a:t>Herança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múltipla</a:t>
            </a:r>
            <a:r>
              <a:rPr lang="en-US" sz="2000" b="1" cap="none" dirty="0"/>
              <a:t> </a:t>
            </a:r>
            <a:r>
              <a:rPr lang="en-US" sz="2000" cap="none" dirty="0"/>
              <a:t>– </a:t>
            </a:r>
            <a:r>
              <a:rPr lang="en-US" sz="2000" cap="none" dirty="0" err="1"/>
              <a:t>Apenas</a:t>
            </a:r>
            <a:r>
              <a:rPr lang="en-US" sz="2000" cap="none" dirty="0"/>
              <a:t> </a:t>
            </a:r>
            <a:r>
              <a:rPr lang="en-US" sz="2000" cap="none" dirty="0" err="1"/>
              <a:t>por</a:t>
            </a:r>
            <a:r>
              <a:rPr lang="en-US" sz="2000" cap="none" dirty="0"/>
              <a:t> interfaces </a:t>
            </a:r>
            <a:r>
              <a:rPr lang="en-US" sz="2000" cap="none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&lt;classe1&gt;, &lt;classe2&gt;…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cap="none" dirty="0"/>
              <a:t> – “Da </a:t>
            </a:r>
            <a:r>
              <a:rPr lang="en-US" sz="2000" cap="none" dirty="0" err="1"/>
              <a:t>classe</a:t>
            </a:r>
            <a:r>
              <a:rPr lang="en-US" sz="2000" cap="none" dirty="0"/>
              <a:t>”- </a:t>
            </a:r>
            <a:r>
              <a:rPr lang="en-US" sz="2000" cap="none" dirty="0" err="1"/>
              <a:t>Atributo</a:t>
            </a:r>
            <a:r>
              <a:rPr lang="en-US" sz="2000" cap="none" dirty="0"/>
              <a:t> ou </a:t>
            </a:r>
            <a:r>
              <a:rPr lang="en-US" sz="2000" cap="none" dirty="0" err="1"/>
              <a:t>Método</a:t>
            </a:r>
            <a:r>
              <a:rPr lang="en-US" sz="2000" cap="none" dirty="0"/>
              <a:t> </a:t>
            </a:r>
            <a:r>
              <a:rPr lang="en-US" sz="2000" cap="none" dirty="0" err="1"/>
              <a:t>visivel</a:t>
            </a:r>
            <a:r>
              <a:rPr lang="en-US" sz="2000" cap="none" dirty="0"/>
              <a:t> </a:t>
            </a:r>
            <a:r>
              <a:rPr lang="en-US" sz="2000" cap="none" dirty="0" err="1"/>
              <a:t>em</a:t>
            </a:r>
            <a:r>
              <a:rPr lang="en-US" sz="2000" cap="none" dirty="0"/>
              <a:t> </a:t>
            </a:r>
            <a:r>
              <a:rPr lang="en-US" sz="2000" cap="none" dirty="0" err="1"/>
              <a:t>todo</a:t>
            </a:r>
            <a:r>
              <a:rPr lang="en-US" sz="2000" cap="none" dirty="0"/>
              <a:t> o </a:t>
            </a:r>
            <a:r>
              <a:rPr lang="en-US" sz="2000" cap="none" dirty="0" err="1"/>
              <a:t>programa</a:t>
            </a:r>
            <a:r>
              <a:rPr lang="en-US" sz="2000" cap="none" dirty="0"/>
              <a:t> (Global)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b="1" cap="none" dirty="0"/>
              <a:t> </a:t>
            </a:r>
            <a:r>
              <a:rPr lang="en-US" sz="2000" cap="none" dirty="0"/>
              <a:t>– Não pode </a:t>
            </a:r>
            <a:r>
              <a:rPr lang="en-US" sz="2000" cap="none" dirty="0" err="1"/>
              <a:t>ser</a:t>
            </a:r>
            <a:r>
              <a:rPr lang="en-US" sz="2000" cap="none" dirty="0"/>
              <a:t> </a:t>
            </a:r>
            <a:r>
              <a:rPr lang="en-US" sz="2000" cap="none" dirty="0" err="1"/>
              <a:t>alterado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atributo</a:t>
            </a:r>
            <a:r>
              <a:rPr lang="en-US" sz="2000" cap="none" dirty="0"/>
              <a:t> e </a:t>
            </a:r>
            <a:r>
              <a:rPr lang="en-US" sz="2000" dirty="0"/>
              <a:t>nem </a:t>
            </a:r>
            <a:r>
              <a:rPr lang="en-US" sz="2000" cap="none" dirty="0" err="1"/>
              <a:t>sobrecarregado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método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Associação</a:t>
            </a:r>
            <a:r>
              <a:rPr lang="en-US" dirty="0"/>
              <a:t> e </a:t>
            </a:r>
            <a:r>
              <a:rPr lang="en-US" dirty="0" err="1"/>
              <a:t>Agregação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/>
              <a:t>Associação</a:t>
            </a:r>
            <a:r>
              <a:rPr lang="en-US" sz="2000" cap="none" dirty="0"/>
              <a:t> </a:t>
            </a:r>
            <a:r>
              <a:rPr lang="en-US" sz="2000" cap="none" dirty="0">
                <a:sym typeface="Wingdings" panose="05000000000000000000" pitchFamily="2" charset="2"/>
              </a:rPr>
              <a:t> (</a:t>
            </a:r>
            <a:r>
              <a:rPr lang="en-US" sz="2000" cap="none" dirty="0" err="1">
                <a:sym typeface="Wingdings" panose="05000000000000000000" pitchFamily="2" charset="2"/>
              </a:rPr>
              <a:t>Todo-Parte</a:t>
            </a:r>
            <a:r>
              <a:rPr lang="en-US" sz="2000" cap="none" dirty="0">
                <a:sym typeface="Wingdings" panose="05000000000000000000" pitchFamily="2" charset="2"/>
              </a:rPr>
              <a:t>) Mesmo </a:t>
            </a:r>
            <a:r>
              <a:rPr lang="en-US" sz="2000" cap="none" dirty="0" err="1">
                <a:sym typeface="Wingdings" panose="05000000000000000000" pitchFamily="2" charset="2"/>
              </a:rPr>
              <a:t>sendo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múltipla</a:t>
            </a:r>
            <a:r>
              <a:rPr lang="en-US" sz="2000" cap="none" dirty="0">
                <a:sym typeface="Wingdings" panose="05000000000000000000" pitchFamily="2" charset="2"/>
              </a:rPr>
              <a:t>, a </a:t>
            </a:r>
            <a:r>
              <a:rPr lang="en-US" sz="2000" cap="none" dirty="0" err="1">
                <a:sym typeface="Wingdings" panose="05000000000000000000" pitchFamily="2" charset="2"/>
              </a:rPr>
              <a:t>classe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pai</a:t>
            </a:r>
            <a:r>
              <a:rPr lang="en-US" sz="2000" cap="none" dirty="0">
                <a:sym typeface="Wingdings" panose="05000000000000000000" pitchFamily="2" charset="2"/>
              </a:rPr>
              <a:t> precisa das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departamentos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referencias</a:t>
            </a:r>
            <a:r>
              <a:rPr lang="en-US" sz="2000" cap="none" dirty="0">
                <a:sym typeface="Wingdings" panose="05000000000000000000" pitchFamily="2" charset="2"/>
              </a:rPr>
              <a:t> ou classes </a:t>
            </a:r>
            <a:r>
              <a:rPr lang="en-US" sz="2000" cap="none" dirty="0" err="1">
                <a:sym typeface="Wingdings" panose="05000000000000000000" pitchFamily="2" charset="2"/>
              </a:rPr>
              <a:t>internas</a:t>
            </a:r>
            <a:endParaRPr lang="en-US" sz="2000" cap="none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>
                <a:sym typeface="Wingdings" panose="05000000000000000000" pitchFamily="2" charset="2"/>
              </a:rPr>
              <a:t>Agregação</a:t>
            </a:r>
            <a:r>
              <a:rPr lang="en-US" sz="2000" cap="none" dirty="0">
                <a:sym typeface="Wingdings" panose="05000000000000000000" pitchFamily="2" charset="2"/>
              </a:rPr>
              <a:t>  </a:t>
            </a:r>
            <a:r>
              <a:rPr lang="en-US" sz="2000" cap="none" dirty="0" err="1">
                <a:sym typeface="Wingdings" panose="05000000000000000000" pitchFamily="2" charset="2"/>
              </a:rPr>
              <a:t>Detem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propriedade</a:t>
            </a:r>
            <a:r>
              <a:rPr lang="en-US" sz="2000" cap="none" dirty="0">
                <a:sym typeface="Wingdings" panose="05000000000000000000" pitchFamily="2" charset="2"/>
              </a:rPr>
              <a:t> e </a:t>
            </a:r>
            <a:r>
              <a:rPr lang="en-US" sz="2000" cap="none" dirty="0" err="1">
                <a:sym typeface="Wingdings" panose="05000000000000000000" pitchFamily="2" charset="2"/>
              </a:rPr>
              <a:t>pode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existir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sem</a:t>
            </a:r>
            <a:r>
              <a:rPr lang="en-US" sz="2000" cap="none" dirty="0">
                <a:sym typeface="Wingdings" panose="05000000000000000000" pitchFamily="2" charset="2"/>
              </a:rPr>
              <a:t> 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Numero</a:t>
            </a:r>
            <a:r>
              <a:rPr lang="en-US" sz="2000" cap="none" dirty="0">
                <a:sym typeface="Wingdings" panose="05000000000000000000" pitchFamily="2" charset="2"/>
              </a:rPr>
              <a:t> de </a:t>
            </a:r>
            <a:r>
              <a:rPr lang="en-US" sz="2000" cap="none" dirty="0" err="1">
                <a:sym typeface="Wingdings" panose="05000000000000000000" pitchFamily="2" charset="2"/>
              </a:rPr>
              <a:t>filhos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indefinido</a:t>
            </a:r>
            <a:r>
              <a:rPr lang="en-US" sz="2000" cap="none" dirty="0">
                <a:sym typeface="Wingdings" panose="05000000000000000000" pitchFamily="2" charset="2"/>
              </a:rPr>
              <a:t>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funcionários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parte</a:t>
            </a:r>
            <a:r>
              <a:rPr lang="en-US" sz="2000" cap="none" dirty="0">
                <a:sym typeface="Wingdings" panose="05000000000000000000" pitchFamily="2" charset="2"/>
              </a:rPr>
              <a:t> de um </a:t>
            </a:r>
            <a:r>
              <a:rPr lang="en-US" sz="2000" cap="none" dirty="0" err="1">
                <a:sym typeface="Wingdings" panose="05000000000000000000" pitchFamily="2" charset="2"/>
              </a:rPr>
              <a:t>vetor</a:t>
            </a:r>
            <a:r>
              <a:rPr lang="en-US" sz="2000" cap="none" dirty="0">
                <a:sym typeface="Wingdings" panose="05000000000000000000" pitchFamily="2" charset="2"/>
              </a:rPr>
              <a:t> ou </a:t>
            </a:r>
            <a:r>
              <a:rPr lang="en-US" sz="2000" cap="none" dirty="0" err="1">
                <a:sym typeface="Wingdings" panose="05000000000000000000" pitchFamily="2" charset="2"/>
              </a:rPr>
              <a:t>coleção</a:t>
            </a:r>
            <a:endParaRPr lang="en-US" sz="20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421142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673" y="0"/>
            <a:ext cx="11725072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Polimorfismo, atributos e métodos (JAVA)</a:t>
            </a:r>
            <a:endParaRPr lang="pt-BR" sz="28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3" y="1009045"/>
            <a:ext cx="5596164" cy="52393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71" y="791608"/>
            <a:ext cx="5684856" cy="156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71" y="2455741"/>
            <a:ext cx="5684856" cy="1691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468" y="4344472"/>
            <a:ext cx="5745277" cy="21358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917DC0-2C98-4AD1-AF34-B2414383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06158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928" y="184603"/>
            <a:ext cx="11281727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</a:t>
            </a:r>
            <a:r>
              <a:rPr lang="pt-BR" sz="2800" cap="none" dirty="0"/>
              <a:t>, atributos e métodos (UML)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1" y="1207850"/>
            <a:ext cx="9979399" cy="5017758"/>
          </a:xfrm>
          <a:prstGeom prst="rect">
            <a:avLst/>
          </a:prstGeom>
        </p:spPr>
      </p:pic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B5F69438-2BF6-4045-AAED-DEE5E8C46D57}"/>
              </a:ext>
            </a:extLst>
          </p:cNvPr>
          <p:cNvSpPr/>
          <p:nvPr/>
        </p:nvSpPr>
        <p:spPr>
          <a:xfrm>
            <a:off x="9882909" y="1547606"/>
            <a:ext cx="2152073" cy="683491"/>
          </a:xfrm>
          <a:prstGeom prst="wedgeRoundRectCallout">
            <a:avLst>
              <a:gd name="adj1" fmla="val -72764"/>
              <a:gd name="adj2" fmla="val 10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1046EC3C-6F72-4AA5-A3FF-11D8CB4E33CD}"/>
              </a:ext>
            </a:extLst>
          </p:cNvPr>
          <p:cNvSpPr/>
          <p:nvPr/>
        </p:nvSpPr>
        <p:spPr>
          <a:xfrm>
            <a:off x="9882908" y="1547605"/>
            <a:ext cx="2152073" cy="683491"/>
          </a:xfrm>
          <a:prstGeom prst="wedgeRoundRectCallout">
            <a:avLst>
              <a:gd name="adj1" fmla="val -39288"/>
              <a:gd name="adj2" fmla="val 37331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DC898D6A-533E-411F-8613-DE033D0387CE}"/>
              </a:ext>
            </a:extLst>
          </p:cNvPr>
          <p:cNvSpPr/>
          <p:nvPr/>
        </p:nvSpPr>
        <p:spPr>
          <a:xfrm>
            <a:off x="9882907" y="1547604"/>
            <a:ext cx="2152073" cy="683491"/>
          </a:xfrm>
          <a:prstGeom prst="wedgeRoundRectCallout">
            <a:avLst>
              <a:gd name="adj1" fmla="val -137571"/>
              <a:gd name="adj2" fmla="val 35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9D16DEB7-6493-42E6-89B4-0D0E0E10EBD2}"/>
              </a:ext>
            </a:extLst>
          </p:cNvPr>
          <p:cNvSpPr/>
          <p:nvPr/>
        </p:nvSpPr>
        <p:spPr>
          <a:xfrm>
            <a:off x="9882905" y="1547604"/>
            <a:ext cx="2152073" cy="683491"/>
          </a:xfrm>
          <a:prstGeom prst="wedgeRoundRectCallout">
            <a:avLst>
              <a:gd name="adj1" fmla="val -18258"/>
              <a:gd name="adj2" fmla="val 6003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F9DFFF-2958-4348-ADB2-98689682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2BBD5C-713E-4B0D-BB7B-16E3A3C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3709EF-46FC-4C8D-B2EB-8E6D660D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6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Exercício</a:t>
            </a:r>
            <a:r>
              <a:rPr lang="en-US" sz="4800" dirty="0"/>
              <a:t> 2.1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Faça</a:t>
            </a:r>
            <a:r>
              <a:rPr lang="en-US" sz="3200" dirty="0"/>
              <a:t> um </a:t>
            </a:r>
            <a:r>
              <a:rPr lang="en-US" sz="3200" dirty="0" err="1"/>
              <a:t>programa</a:t>
            </a:r>
            <a:r>
              <a:rPr lang="en-US" sz="3200" dirty="0"/>
              <a:t>, </a:t>
            </a:r>
            <a:r>
              <a:rPr lang="en-US" sz="3200" dirty="0" err="1"/>
              <a:t>utilizando</a:t>
            </a:r>
            <a:r>
              <a:rPr lang="en-US" sz="3200" dirty="0"/>
              <a:t> o </a:t>
            </a:r>
            <a:r>
              <a:rPr lang="en-US" sz="3200" dirty="0" err="1"/>
              <a:t>modelo</a:t>
            </a:r>
            <a:r>
              <a:rPr lang="en-US" sz="3200" dirty="0"/>
              <a:t> MVC com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seguintes</a:t>
            </a:r>
            <a:r>
              <a:rPr lang="en-US" sz="3200" dirty="0"/>
              <a:t> </a:t>
            </a:r>
            <a:r>
              <a:rPr lang="en-US" sz="3200" dirty="0" err="1"/>
              <a:t>requisitos</a:t>
            </a:r>
            <a:r>
              <a:rPr lang="en-US" sz="3200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Modelo</a:t>
            </a:r>
            <a:r>
              <a:rPr lang="en-US" sz="2800" dirty="0"/>
              <a:t>:  Uma </a:t>
            </a:r>
            <a:r>
              <a:rPr lang="en-US" sz="2800" dirty="0" err="1"/>
              <a:t>classe</a:t>
            </a:r>
            <a:r>
              <a:rPr lang="en-US" sz="2800" dirty="0"/>
              <a:t> “</a:t>
            </a:r>
            <a:r>
              <a:rPr lang="en-US" sz="2800" dirty="0" err="1"/>
              <a:t>Produto</a:t>
            </a:r>
            <a:r>
              <a:rPr lang="en-US" sz="2800" dirty="0"/>
              <a:t>”  que </a:t>
            </a:r>
            <a:r>
              <a:rPr lang="en-US" sz="2800" dirty="0" err="1"/>
              <a:t>terá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,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r>
              <a:rPr lang="en-US" sz="2800" dirty="0"/>
              <a:t> e </a:t>
            </a:r>
            <a:r>
              <a:rPr lang="en-US" sz="2800" dirty="0" err="1"/>
              <a:t>calculará</a:t>
            </a:r>
            <a:r>
              <a:rPr lang="en-US" sz="2800" dirty="0"/>
              <a:t> </a:t>
            </a:r>
            <a:r>
              <a:rPr lang="en-US" sz="2800" dirty="0" err="1"/>
              <a:t>preço</a:t>
            </a:r>
            <a:r>
              <a:rPr lang="en-US" sz="2800" dirty="0"/>
              <a:t> total </a:t>
            </a:r>
            <a:r>
              <a:rPr lang="en-US" sz="2800" dirty="0" err="1"/>
              <a:t>através</a:t>
            </a:r>
            <a:r>
              <a:rPr lang="en-US" sz="2800" dirty="0"/>
              <a:t> do </a:t>
            </a:r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err="1"/>
              <a:t>unitário</a:t>
            </a:r>
            <a:r>
              <a:rPr lang="en-US" sz="2800" dirty="0"/>
              <a:t> e </a:t>
            </a:r>
            <a:r>
              <a:rPr lang="en-US" sz="2800" dirty="0" err="1"/>
              <a:t>quantidade</a:t>
            </a:r>
            <a:endParaRPr lang="en-US" sz="28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/>
              <a:t>View:  Uma </a:t>
            </a:r>
            <a:r>
              <a:rPr lang="en-US" sz="2800" dirty="0" err="1"/>
              <a:t>classe</a:t>
            </a:r>
            <a:r>
              <a:rPr lang="en-US" sz="2800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Pergunta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de cada </a:t>
            </a:r>
            <a:r>
              <a:rPr lang="en-US" sz="2400" dirty="0" err="1"/>
              <a:t>produto</a:t>
            </a:r>
            <a:endParaRPr lang="en-US" sz="2400" dirty="0"/>
          </a:p>
          <a:p>
            <a:pPr marL="1428750" lvl="2" indent="-514350">
              <a:buFont typeface="+mj-lt"/>
              <a:buAutoNum type="arabicParenR"/>
            </a:pPr>
            <a:r>
              <a:rPr lang="en-US" sz="2400" dirty="0" err="1"/>
              <a:t>Mostra</a:t>
            </a:r>
            <a:r>
              <a:rPr lang="en-US" sz="2400" dirty="0"/>
              <a:t> o </a:t>
            </a:r>
            <a:r>
              <a:rPr lang="en-US" sz="2400" dirty="0" err="1"/>
              <a:t>produto</a:t>
            </a:r>
            <a:r>
              <a:rPr lang="en-US" sz="2400" dirty="0"/>
              <a:t> com a o total do </a:t>
            </a:r>
            <a:r>
              <a:rPr lang="en-US" sz="2400" dirty="0" err="1"/>
              <a:t>custo</a:t>
            </a:r>
            <a:endParaRPr lang="en-US" sz="2400" dirty="0"/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err="1"/>
              <a:t>Controlador</a:t>
            </a:r>
            <a:r>
              <a:rPr lang="en-US" sz="2800" dirty="0"/>
              <a:t> que vai </a:t>
            </a:r>
            <a:r>
              <a:rPr lang="en-US" sz="2800" dirty="0" err="1"/>
              <a:t>representar</a:t>
            </a:r>
            <a:r>
              <a:rPr lang="en-US" sz="2800" dirty="0"/>
              <a:t> um “</a:t>
            </a:r>
            <a:r>
              <a:rPr lang="en-US" sz="2800" dirty="0" err="1"/>
              <a:t>Estoque”vai</a:t>
            </a:r>
            <a:r>
              <a:rPr lang="en-US" sz="2800" dirty="0"/>
              <a:t> </a:t>
            </a:r>
            <a:r>
              <a:rPr lang="en-US" sz="2800" dirty="0" err="1"/>
              <a:t>invocar</a:t>
            </a:r>
            <a:r>
              <a:rPr lang="en-US" sz="2800" dirty="0"/>
              <a:t> a view, </a:t>
            </a:r>
            <a:r>
              <a:rPr lang="en-US" sz="2800" dirty="0" err="1"/>
              <a:t>obter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dados dos </a:t>
            </a:r>
            <a:r>
              <a:rPr lang="en-US" sz="2800" dirty="0" err="1"/>
              <a:t>produtos</a:t>
            </a:r>
            <a:r>
              <a:rPr lang="en-US" sz="2800" dirty="0"/>
              <a:t>, </a:t>
            </a:r>
            <a:r>
              <a:rPr lang="en-US" sz="2800" dirty="0" err="1"/>
              <a:t>criar</a:t>
            </a:r>
            <a:r>
              <a:rPr lang="en-US" sz="2800" dirty="0"/>
              <a:t> e depois chamar a view para mostrar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totais</a:t>
            </a:r>
            <a:r>
              <a:rPr lang="en-US" sz="2800" dirty="0"/>
              <a:t>. </a:t>
            </a:r>
            <a:endParaRPr lang="pt-BR" sz="2800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28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Estoque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Produtos</a:t>
            </a:r>
            <a:endParaRPr lang="pt-BR" sz="24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05499" y="4012285"/>
            <a:ext cx="3215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br>
              <a:rPr lang="en-US" sz="6000" dirty="0">
                <a:latin typeface="Biondi" panose="02000505030000020004" pitchFamily="2" charset="0"/>
              </a:rPr>
            </a:br>
            <a:r>
              <a:rPr lang="en-US" sz="2400" dirty="0" err="1">
                <a:latin typeface="Biondi" panose="02000505030000020004" pitchFamily="2" charset="0"/>
              </a:rPr>
              <a:t>Recebe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  <a:r>
              <a:rPr lang="en-US" sz="2400" dirty="0" err="1">
                <a:latin typeface="Biondi" panose="02000505030000020004" pitchFamily="2" charset="0"/>
              </a:rPr>
              <a:t>Mostra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9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8" y="2108551"/>
            <a:ext cx="5155017" cy="41595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2126051" y="17196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859" y="1108141"/>
            <a:ext cx="4210050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621" y="3711313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7804506" y="1948992"/>
            <a:ext cx="994898" cy="183169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>
            <a:off x="6675622" y="3378200"/>
            <a:ext cx="1744287" cy="24574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6853444" y="969548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828813" y="3623026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656259" y="3623026"/>
            <a:ext cx="1610458" cy="396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971037" y="2365940"/>
            <a:ext cx="3571831" cy="17398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3312064" cy="4860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1133737"/>
            <a:ext cx="10714648" cy="52226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8435019" y="1329169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52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6" y="227612"/>
            <a:ext cx="5109882" cy="1524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8800" y="167833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F15D40-9390-4B11-9CEA-F38E37A9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091" y="906723"/>
            <a:ext cx="7614631" cy="570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8168006" y="927247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752436" y="1312163"/>
            <a:ext cx="1286164" cy="52283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0" y="92811"/>
            <a:ext cx="8215116" cy="66286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7480" y="106795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524898" y="116976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4640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1" y="1094520"/>
            <a:ext cx="3238500" cy="2543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787" y="1634694"/>
            <a:ext cx="4698667" cy="35028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52" y="2904833"/>
            <a:ext cx="5289917" cy="301721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C948E-0FD8-42C8-88DD-93136546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4F986-9B6E-4D08-9ECE-C02745CF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829653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Exercício</a:t>
            </a:r>
            <a:r>
              <a:rPr lang="en-US" sz="4800" dirty="0"/>
              <a:t> 2.2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MVC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Modelo</a:t>
            </a:r>
            <a:r>
              <a:rPr lang="en-US" dirty="0"/>
              <a:t>: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  </a:t>
            </a:r>
            <a:r>
              <a:rPr lang="en-US" dirty="0" err="1"/>
              <a:t>especializado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3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produto</a:t>
            </a:r>
            <a:r>
              <a:rPr lang="en-US" dirty="0"/>
              <a:t> diferentes, </a:t>
            </a:r>
            <a:r>
              <a:rPr lang="en-US" dirty="0" err="1"/>
              <a:t>sendo</a:t>
            </a:r>
            <a:r>
              <a:rPr lang="en-US" dirty="0"/>
              <a:t> que cada um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diferente. O </a:t>
            </a:r>
            <a:r>
              <a:rPr lang="en-US" dirty="0" err="1"/>
              <a:t>produto</a:t>
            </a:r>
            <a:r>
              <a:rPr lang="en-US" dirty="0"/>
              <a:t> deve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quantidade</a:t>
            </a:r>
            <a:r>
              <a:rPr lang="en-US" dirty="0"/>
              <a:t>.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Estoque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exatamente</a:t>
            </a:r>
            <a:r>
              <a:rPr lang="en-US" dirty="0"/>
              <a:t> 3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 ou diferentes.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View:  Uma </a:t>
            </a:r>
            <a:r>
              <a:rPr lang="en-US" dirty="0" err="1"/>
              <a:t>classe</a:t>
            </a:r>
            <a:r>
              <a:rPr lang="en-US" dirty="0"/>
              <a:t> que: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Pergunta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tipos</a:t>
            </a:r>
            <a:r>
              <a:rPr lang="en-US" dirty="0"/>
              <a:t> de cada </a:t>
            </a:r>
            <a:r>
              <a:rPr lang="en-US" dirty="0" err="1"/>
              <a:t>produto</a:t>
            </a:r>
            <a:r>
              <a:rPr lang="en-US" dirty="0"/>
              <a:t>  e </a:t>
            </a:r>
            <a:r>
              <a:rPr lang="en-US" dirty="0" err="1"/>
              <a:t>insere</a:t>
            </a:r>
            <a:r>
              <a:rPr lang="en-US" dirty="0"/>
              <a:t> no </a:t>
            </a:r>
            <a:r>
              <a:rPr lang="en-US" dirty="0" err="1"/>
              <a:t>estoque</a:t>
            </a:r>
            <a:endParaRPr lang="en-US" dirty="0"/>
          </a:p>
          <a:p>
            <a:pPr marL="1428750" lvl="2" indent="-514350">
              <a:buFont typeface="+mj-lt"/>
              <a:buAutoNum type="arabicParenR"/>
            </a:pPr>
            <a:r>
              <a:rPr lang="en-US" dirty="0" err="1"/>
              <a:t>Mostra</a:t>
            </a:r>
            <a:r>
              <a:rPr lang="en-US" dirty="0"/>
              <a:t> outro com a o total do </a:t>
            </a:r>
            <a:r>
              <a:rPr lang="en-US" dirty="0" err="1"/>
              <a:t>custo</a:t>
            </a:r>
            <a:r>
              <a:rPr lang="en-US" dirty="0"/>
              <a:t> dos 3 </a:t>
            </a:r>
            <a:r>
              <a:rPr lang="en-US" dirty="0" err="1"/>
              <a:t>produtos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Controlador</a:t>
            </a:r>
            <a:r>
              <a:rPr lang="en-US" dirty="0"/>
              <a:t> que vai </a:t>
            </a:r>
            <a:r>
              <a:rPr lang="en-US" dirty="0" err="1"/>
              <a:t>invocar</a:t>
            </a:r>
            <a:r>
              <a:rPr lang="en-US" dirty="0"/>
              <a:t> a view,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 e depois chamar a view para mostrar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. 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067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 </a:t>
            </a:r>
            <a:r>
              <a:rPr lang="en-US" sz="4800" b="1" dirty="0" err="1"/>
              <a:t>Passos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032"/>
            <a:ext cx="10515600" cy="5380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para </a:t>
            </a:r>
            <a:r>
              <a:rPr lang="en-US" dirty="0" err="1"/>
              <a:t>Abstrata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abstrato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3 classes </a:t>
            </a:r>
            <a:r>
              <a:rPr lang="en-US" dirty="0" err="1"/>
              <a:t>herdadas</a:t>
            </a:r>
            <a:r>
              <a:rPr lang="en-US" dirty="0"/>
              <a:t> de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Alterar</a:t>
            </a:r>
            <a:r>
              <a:rPr lang="en-US" dirty="0"/>
              <a:t> View para </a:t>
            </a:r>
            <a:r>
              <a:rPr lang="en-US" dirty="0" err="1"/>
              <a:t>acrescentar</a:t>
            </a:r>
            <a:r>
              <a:rPr lang="en-US" dirty="0"/>
              <a:t> “Tipo 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tipo “</a:t>
            </a:r>
            <a:r>
              <a:rPr lang="en-US" dirty="0" err="1"/>
              <a:t>EstoqueModel</a:t>
            </a:r>
            <a:r>
              <a:rPr lang="en-US" dirty="0"/>
              <a:t>”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3 </a:t>
            </a:r>
            <a:r>
              <a:rPr lang="en-US" dirty="0" err="1"/>
              <a:t>variáveis</a:t>
            </a:r>
            <a:r>
              <a:rPr lang="en-US" dirty="0"/>
              <a:t> do mesmo tipo “</a:t>
            </a:r>
            <a:r>
              <a:rPr lang="en-US" dirty="0" err="1"/>
              <a:t>Produto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EstoqueModel</a:t>
            </a:r>
            <a:r>
              <a:rPr lang="en-US" dirty="0"/>
              <a:t> que </a:t>
            </a:r>
            <a:r>
              <a:rPr lang="en-US" dirty="0" err="1"/>
              <a:t>receba</a:t>
            </a:r>
            <a:r>
              <a:rPr lang="en-US" dirty="0"/>
              <a:t> um </a:t>
            </a:r>
            <a:r>
              <a:rPr lang="en-US" dirty="0" err="1"/>
              <a:t>codigo</a:t>
            </a:r>
            <a:r>
              <a:rPr lang="en-US" dirty="0"/>
              <a:t> e </a:t>
            </a:r>
            <a:r>
              <a:rPr lang="en-US" dirty="0" err="1"/>
              <a:t>crie</a:t>
            </a:r>
            <a:r>
              <a:rPr lang="en-US" dirty="0"/>
              <a:t> cada tipo de </a:t>
            </a:r>
            <a:r>
              <a:rPr lang="en-US" dirty="0" err="1"/>
              <a:t>produto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Sobrescrever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cada </a:t>
            </a:r>
            <a:r>
              <a:rPr lang="en-US" dirty="0" err="1"/>
              <a:t>herança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produto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 e mostrar</a:t>
            </a: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1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5C3A3399-ED5C-41A5-A2B9-4A2F40EACB38}"/>
              </a:ext>
            </a:extLst>
          </p:cNvPr>
          <p:cNvSpPr/>
          <p:nvPr/>
        </p:nvSpPr>
        <p:spPr>
          <a:xfrm>
            <a:off x="8747242" y="2967070"/>
            <a:ext cx="3107000" cy="3198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artão 5">
            <a:extLst>
              <a:ext uri="{FF2B5EF4-FFF2-40B4-BE49-F238E27FC236}">
                <a16:creationId xmlns:a16="http://schemas.microsoft.com/office/drawing/2014/main" id="{08C07A61-50EE-44FA-ABBA-AA13A81F66D1}"/>
              </a:ext>
            </a:extLst>
          </p:cNvPr>
          <p:cNvSpPr/>
          <p:nvPr/>
        </p:nvSpPr>
        <p:spPr>
          <a:xfrm>
            <a:off x="332070" y="3669655"/>
            <a:ext cx="4027034" cy="235565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68C5200C-0936-48D7-9256-038E6BA589D1}"/>
              </a:ext>
            </a:extLst>
          </p:cNvPr>
          <p:cNvSpPr/>
          <p:nvPr/>
        </p:nvSpPr>
        <p:spPr>
          <a:xfrm>
            <a:off x="4243721" y="1135842"/>
            <a:ext cx="4553499" cy="21092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5CB79C82-C4DD-46EB-8300-8AB0E880DC21}"/>
              </a:ext>
            </a:extLst>
          </p:cNvPr>
          <p:cNvSpPr/>
          <p:nvPr/>
        </p:nvSpPr>
        <p:spPr>
          <a:xfrm>
            <a:off x="516610" y="420048"/>
            <a:ext cx="2712168" cy="10891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3195" y="119141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32</a:t>
            </a:fld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45587" y="884045"/>
            <a:ext cx="1781570" cy="7186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V="1">
            <a:off x="1678323" y="2338613"/>
            <a:ext cx="2512883" cy="13310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8462345" y="1853163"/>
            <a:ext cx="1266761" cy="10254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</p:cNvCxnSpPr>
          <p:nvPr/>
        </p:nvCxnSpPr>
        <p:spPr>
          <a:xfrm flipH="1" flipV="1">
            <a:off x="7811182" y="3003020"/>
            <a:ext cx="1302327" cy="137723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>
            <a:off x="3581400" y="2429869"/>
            <a:ext cx="1688349" cy="114630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4757802" y="1541851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113509" y="4334706"/>
            <a:ext cx="2247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Estoque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</a:p>
          <a:p>
            <a:r>
              <a:rPr lang="en-US" sz="2400" dirty="0" err="1">
                <a:latin typeface="Biondi" panose="02000505030000020004" pitchFamily="2" charset="0"/>
              </a:rPr>
              <a:t>Produtos</a:t>
            </a:r>
            <a:endParaRPr lang="pt-BR" sz="2400" dirty="0">
              <a:latin typeface="Biondi" panose="02000505030000020004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905499" y="4012285"/>
            <a:ext cx="3215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iondi" panose="02000505030000020004" pitchFamily="2" charset="0"/>
              </a:rPr>
              <a:t>VIEW</a:t>
            </a:r>
            <a:br>
              <a:rPr lang="en-US" sz="6000" dirty="0">
                <a:latin typeface="Biondi" panose="02000505030000020004" pitchFamily="2" charset="0"/>
              </a:rPr>
            </a:br>
            <a:r>
              <a:rPr lang="en-US" sz="2400" dirty="0" err="1">
                <a:latin typeface="Biondi" panose="02000505030000020004" pitchFamily="2" charset="0"/>
              </a:rPr>
              <a:t>Recebe</a:t>
            </a:r>
            <a:r>
              <a:rPr lang="en-US" sz="2400" dirty="0">
                <a:latin typeface="Biondi" panose="02000505030000020004" pitchFamily="2" charset="0"/>
              </a:rPr>
              <a:t> e </a:t>
            </a:r>
            <a:r>
              <a:rPr lang="en-US" sz="2400" dirty="0" err="1">
                <a:latin typeface="Biondi" panose="02000505030000020004" pitchFamily="2" charset="0"/>
              </a:rPr>
              <a:t>Mostra</a:t>
            </a:r>
            <a:endParaRPr lang="pt-BR" sz="6000" dirty="0">
              <a:latin typeface="Biondi" panose="02000505030000020004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C904F8-6D32-4BF4-90F0-910A0AD31AC6}"/>
              </a:ext>
            </a:extLst>
          </p:cNvPr>
          <p:cNvSpPr txBox="1"/>
          <p:nvPr/>
        </p:nvSpPr>
        <p:spPr>
          <a:xfrm>
            <a:off x="662239" y="351222"/>
            <a:ext cx="203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70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3F0C3A-E433-4FCA-B3AB-66F8D999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04" y="906191"/>
            <a:ext cx="4581525" cy="34766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8" y="2897857"/>
            <a:ext cx="4176805" cy="33702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33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337758" y="229092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048" y="3564091"/>
            <a:ext cx="5245396" cy="2556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B1E63-3F9A-4836-A5F7-5D2D16EE0EEF}"/>
              </a:ext>
            </a:extLst>
          </p:cNvPr>
          <p:cNvCxnSpPr>
            <a:cxnSpLocks/>
          </p:cNvCxnSpPr>
          <p:nvPr/>
        </p:nvCxnSpPr>
        <p:spPr>
          <a:xfrm>
            <a:off x="5697882" y="1615879"/>
            <a:ext cx="2455518" cy="223165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BF3A394-6144-49DA-88CE-1B59583D38B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941721" y="3471915"/>
            <a:ext cx="2141618" cy="50162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5630978" y="794116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B5D852-A379-4055-814A-30F7E63BEC2A}"/>
              </a:ext>
            </a:extLst>
          </p:cNvPr>
          <p:cNvCxnSpPr>
            <a:cxnSpLocks/>
          </p:cNvCxnSpPr>
          <p:nvPr/>
        </p:nvCxnSpPr>
        <p:spPr>
          <a:xfrm flipH="1" flipV="1">
            <a:off x="3267299" y="3933851"/>
            <a:ext cx="1434601" cy="39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1748424" y="2310856"/>
            <a:ext cx="3037750" cy="22382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1686389" cy="1645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1EA0DB52-4D85-441D-95F9-DCEE620DE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339" y="3783037"/>
            <a:ext cx="3162300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AE71E1-329D-409D-BA02-D20214567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3647" y="4269357"/>
            <a:ext cx="3952875" cy="146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8C29DF-01B3-4C8D-AEDE-50ED73A6F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630" y="4715933"/>
            <a:ext cx="3686175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37B671-4380-41EA-B115-0AF04A7A3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9614" y="5129508"/>
            <a:ext cx="3352800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343F8A4-C625-4E6E-869D-35B7F6C577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724" y="4329655"/>
            <a:ext cx="3037750" cy="909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D0AF20F-1CED-46C6-908C-EA888A950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0974" y="1534652"/>
            <a:ext cx="3441299" cy="21079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9766335" y="1075813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35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8C872-5A8C-42C8-ACCC-34AD7BB7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0" y="906732"/>
            <a:ext cx="6363716" cy="31018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A0DB52-4D85-441D-95F9-DCEE620DE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083" y="4017339"/>
            <a:ext cx="5644656" cy="680079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AE71E1-329D-409D-BA02-D20214567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4202771"/>
            <a:ext cx="4600003" cy="1706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8C29DF-01B3-4C8D-AEDE-50ED73A6F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497" y="4606401"/>
            <a:ext cx="4805903" cy="1924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37B671-4380-41EA-B115-0AF04A7A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025" y="5000091"/>
            <a:ext cx="4674501" cy="18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D0AF20F-1CED-46C6-908C-EA888A9505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729" y="198983"/>
            <a:ext cx="6271171" cy="38414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7403A3-6E48-49A0-9E0B-DA363E6383DB}"/>
              </a:ext>
            </a:extLst>
          </p:cNvPr>
          <p:cNvSpPr txBox="1"/>
          <p:nvPr/>
        </p:nvSpPr>
        <p:spPr>
          <a:xfrm>
            <a:off x="3310117" y="1672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MODEL</a:t>
            </a:r>
            <a:endParaRPr lang="pt-BR" sz="3600" dirty="0">
              <a:latin typeface="Biondi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9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C5BBB9-B61B-4638-9E2B-6CD41B0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" y="248918"/>
            <a:ext cx="4152134" cy="12383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3F0C3A-E433-4FCA-B3AB-66F8D999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09" y="789020"/>
            <a:ext cx="7430818" cy="56387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5442" y="167150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35</a:t>
            </a:fld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05C27C-713C-4603-BA77-3304F61B15B8}"/>
              </a:ext>
            </a:extLst>
          </p:cNvPr>
          <p:cNvSpPr txBox="1"/>
          <p:nvPr/>
        </p:nvSpPr>
        <p:spPr>
          <a:xfrm>
            <a:off x="7505959" y="1000806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CONTROLER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DE6FF-C28E-425F-9CDA-2A914D10392C}"/>
              </a:ext>
            </a:extLst>
          </p:cNvPr>
          <p:cNvCxnSpPr>
            <a:cxnSpLocks/>
          </p:cNvCxnSpPr>
          <p:nvPr/>
        </p:nvCxnSpPr>
        <p:spPr>
          <a:xfrm>
            <a:off x="2326736" y="1072500"/>
            <a:ext cx="1686389" cy="16450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53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2A1E2B-B8BF-45AC-8F8C-AC69225A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9" y="136525"/>
            <a:ext cx="7883173" cy="63608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979" y="153583"/>
            <a:ext cx="6777989" cy="928271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 EX4 – MVC4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36</a:t>
            </a:fld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8105756-6030-4847-9831-7505A477A7B5}"/>
              </a:ext>
            </a:extLst>
          </p:cNvPr>
          <p:cNvSpPr txBox="1"/>
          <p:nvPr/>
        </p:nvSpPr>
        <p:spPr>
          <a:xfrm>
            <a:off x="8554436" y="1081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iondi" panose="02000505030000020004" pitchFamily="2" charset="0"/>
              </a:rPr>
              <a:t>VIEW</a:t>
            </a:r>
            <a:endParaRPr lang="pt-BR" sz="3600" dirty="0">
              <a:latin typeface="Biondi" panose="02000505030000020004" pitchFamily="2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AD8DBC-5CA9-4A40-A795-E762B1DCE3AA}"/>
              </a:ext>
            </a:extLst>
          </p:cNvPr>
          <p:cNvCxnSpPr>
            <a:cxnSpLocks/>
          </p:cNvCxnSpPr>
          <p:nvPr/>
        </p:nvCxnSpPr>
        <p:spPr>
          <a:xfrm flipH="1">
            <a:off x="2965091" y="1943100"/>
            <a:ext cx="3130909" cy="137383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B343F8A4-C625-4E6E-869D-35B7F6C5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99" y="1818025"/>
            <a:ext cx="6167501" cy="1847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55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27" y="2474545"/>
            <a:ext cx="6543675" cy="2362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19" y="1418357"/>
            <a:ext cx="4374845" cy="44745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0" y="1136340"/>
            <a:ext cx="3028950" cy="1924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3D52D9-EABD-4FCA-9B89-CFBC372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A5E934-DB65-40E7-817C-73EAF6D2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39039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DE637B-3415-49E5-97CD-9FCB5AC6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1" y="1318839"/>
            <a:ext cx="8176892" cy="5014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42DB7B-0D35-4548-92B5-04BD73F2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43" y="3429000"/>
            <a:ext cx="5759586" cy="20419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36435EC1-2F6C-4873-B0C1-D0B5D1C915B6}"/>
              </a:ext>
            </a:extLst>
          </p:cNvPr>
          <p:cNvSpPr/>
          <p:nvPr/>
        </p:nvSpPr>
        <p:spPr>
          <a:xfrm>
            <a:off x="6477329" y="5163115"/>
            <a:ext cx="2349407" cy="794260"/>
          </a:xfrm>
          <a:prstGeom prst="wedgeRectCallout">
            <a:avLst>
              <a:gd name="adj1" fmla="val -189299"/>
              <a:gd name="adj2" fmla="val -20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3DA85877-323A-4644-9AE6-F79C2D8D59D7}"/>
              </a:ext>
            </a:extLst>
          </p:cNvPr>
          <p:cNvSpPr/>
          <p:nvPr/>
        </p:nvSpPr>
        <p:spPr>
          <a:xfrm>
            <a:off x="6410215" y="5164960"/>
            <a:ext cx="2349407" cy="794260"/>
          </a:xfrm>
          <a:prstGeom prst="wedgeRectCallout">
            <a:avLst>
              <a:gd name="adj1" fmla="val -286742"/>
              <a:gd name="adj2" fmla="val 64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CF598-80D8-4C67-A4A3-A66AB205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44743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 II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19E9F7-A8A5-4B09-9410-C7143B40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2" y="1499309"/>
            <a:ext cx="9552229" cy="47278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7C269-86FF-4C01-BAC5-7379EF79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03172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</a:t>
            </a:r>
            <a:r>
              <a:rPr lang="en-US" sz="4800" dirty="0" err="1"/>
              <a:t>JOptionPane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787" y="961339"/>
            <a:ext cx="11802537" cy="54455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package aula1_ex1;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import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javax.swing.JOptionPane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class Aula1_EX1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voce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pegou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que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Integer.parseInt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JOptionPane.showMessageDialog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"Eu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peguei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+"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Relatorio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caçada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JOptionPane.PLAIN_MESSAGE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06C1BCA-B39D-461C-AEAE-1C887E52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28468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Tipos de dados primitivos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CE5C4D-4E7B-4078-8C0C-58BE7A7AF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43233" r="5240" b="7213"/>
          <a:stretch/>
        </p:blipFill>
        <p:spPr>
          <a:xfrm>
            <a:off x="234280" y="1170000"/>
            <a:ext cx="11538593" cy="50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Variáveis e Constantes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DF8F1F-3B0F-41DD-B8AD-C53FF971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0"/>
          <a:stretch/>
        </p:blipFill>
        <p:spPr>
          <a:xfrm>
            <a:off x="314323" y="1276441"/>
            <a:ext cx="10414603" cy="47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06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2620</TotalTime>
  <Words>1884</Words>
  <Application>Microsoft Office PowerPoint</Application>
  <PresentationFormat>Widescreen</PresentationFormat>
  <Paragraphs>369</Paragraphs>
  <Slides>36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Biondi</vt:lpstr>
      <vt:lpstr>Calibri</vt:lpstr>
      <vt:lpstr>Calibri Light</vt:lpstr>
      <vt:lpstr>Courier New</vt:lpstr>
      <vt:lpstr>Wingdings</vt:lpstr>
      <vt:lpstr>Wingdings 2</vt:lpstr>
      <vt:lpstr>HDOfficeLightV0</vt:lpstr>
      <vt:lpstr>Programação II (Aula 2)</vt:lpstr>
      <vt:lpstr>Programação II Aula 2 – Revisão de JAVA e MVC</vt:lpstr>
      <vt:lpstr>Revisão – JAVA – Hello World</vt:lpstr>
      <vt:lpstr>Revisão – JAVA – Hello World</vt:lpstr>
      <vt:lpstr>Revisão – JAVA – Hello World</vt:lpstr>
      <vt:lpstr>Revisão – JAVA – Hello World II</vt:lpstr>
      <vt:lpstr>Revisão – JAVA – Exemplo JOptionPane</vt:lpstr>
      <vt:lpstr>Revisão – JAVA - Tipos de dados primitivos</vt:lpstr>
      <vt:lpstr>Revisão – JAVA - Variáveis e Constantes</vt:lpstr>
      <vt:lpstr>Revisão – JAVA - Wrappers</vt:lpstr>
      <vt:lpstr>Revisão – JAVA – Métodos da Classe String</vt:lpstr>
      <vt:lpstr>Revisão – JAVA – Comandos de Fluxo</vt:lpstr>
      <vt:lpstr>Revisão – JAVA – P1_EX2 - Comandos de Fluxo (for)</vt:lpstr>
      <vt:lpstr>Revisão – JAVA – P1_EX3 - Comandos de Fluxo (While)</vt:lpstr>
      <vt:lpstr>Revisão – JAVA – EX3 - MVC</vt:lpstr>
      <vt:lpstr>Revisão – JAVA – EX3 - MVC Passos</vt:lpstr>
      <vt:lpstr>Revisão – JAVA – EX3 - MVC</vt:lpstr>
      <vt:lpstr>Revisão – JAVA – EX3 - MVC</vt:lpstr>
      <vt:lpstr>Revisão – JAVA Programação Estruturada x Orientação Objeto</vt:lpstr>
      <vt:lpstr>Revisão – JAVA - Classes, atributos e métodos</vt:lpstr>
      <vt:lpstr>Revisão – JAVA - Herança</vt:lpstr>
      <vt:lpstr>Revisão – JAVA: Herança, Polimorfismo, atributos e métodos (JAVA)</vt:lpstr>
      <vt:lpstr>Revisão – JAVA: Herança, Polimorfismo, atributos e métodos (UML)</vt:lpstr>
      <vt:lpstr>Revisão – JAVA – Exercício 2.1</vt:lpstr>
      <vt:lpstr>Revisão – JAVA – EX4 – MVC3</vt:lpstr>
      <vt:lpstr>Revisão – JAVA – EX4 – MVC3</vt:lpstr>
      <vt:lpstr>Revisão – JAVA – EX4 – MVC3</vt:lpstr>
      <vt:lpstr>Revisão – JAVA – EX4 – MVC3</vt:lpstr>
      <vt:lpstr>Revisão – JAVA – EX4 – MVC3</vt:lpstr>
      <vt:lpstr>Revisão – JAVA – Exercício 2.2</vt:lpstr>
      <vt:lpstr>Revisão – JAVA – EX4 – MVC4 Passos</vt:lpstr>
      <vt:lpstr>Revisão – JAVA – EX4 – MVC4</vt:lpstr>
      <vt:lpstr>Revisão – JAVA – EX4 – MVC4</vt:lpstr>
      <vt:lpstr>Revisão – JAVA – EX4 – MVC4</vt:lpstr>
      <vt:lpstr>Revisão – JAVA – EX4 – MVC4</vt:lpstr>
      <vt:lpstr>Revisão – JAVA – EX4 – MVC4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102</cp:revision>
  <cp:lastPrinted>2018-02-21T20:08:26Z</cp:lastPrinted>
  <dcterms:created xsi:type="dcterms:W3CDTF">2016-08-01T02:15:42Z</dcterms:created>
  <dcterms:modified xsi:type="dcterms:W3CDTF">2018-03-08T19:45:50Z</dcterms:modified>
</cp:coreProperties>
</file>