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2" r:id="rId3"/>
    <p:sldId id="297" r:id="rId4"/>
    <p:sldId id="298" r:id="rId5"/>
    <p:sldId id="299" r:id="rId6"/>
    <p:sldId id="313" r:id="rId7"/>
    <p:sldId id="314" r:id="rId8"/>
    <p:sldId id="315" r:id="rId9"/>
    <p:sldId id="316" r:id="rId10"/>
    <p:sldId id="312" r:id="rId11"/>
    <p:sldId id="300" r:id="rId12"/>
    <p:sldId id="301" r:id="rId13"/>
    <p:sldId id="282" r:id="rId14"/>
    <p:sldId id="283" r:id="rId15"/>
    <p:sldId id="284" r:id="rId16"/>
    <p:sldId id="287" r:id="rId17"/>
    <p:sldId id="288" r:id="rId18"/>
    <p:sldId id="303" r:id="rId19"/>
    <p:sldId id="304" r:id="rId20"/>
    <p:sldId id="308" r:id="rId21"/>
    <p:sldId id="305" r:id="rId22"/>
    <p:sldId id="306" r:id="rId23"/>
    <p:sldId id="307" r:id="rId24"/>
    <p:sldId id="294" r:id="rId25"/>
    <p:sldId id="291" r:id="rId26"/>
    <p:sldId id="309" r:id="rId27"/>
    <p:sldId id="310" r:id="rId28"/>
    <p:sldId id="311" r:id="rId29"/>
    <p:sldId id="295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9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73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742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643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5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517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64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711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210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370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08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318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74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54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522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848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934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39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350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71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225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18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8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69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273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88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80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(Aula 3)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Prof. André Luiz Braga</a:t>
            </a:r>
          </a:p>
          <a:p>
            <a:r>
              <a:rPr lang="en-US"/>
              <a:t>M.Sc - COPPE/UFRJ</a:t>
            </a:r>
          </a:p>
          <a:p>
            <a:r>
              <a:rPr lang="en-US"/>
              <a:t>D.Sc – IBM Silicon Valley Lab / COPPE / UFRJ</a:t>
            </a:r>
          </a:p>
          <a:p>
            <a:r>
              <a:rPr lang="en-US"/>
              <a:t>IBM Certified Sr. IT Architect / Open Group</a:t>
            </a:r>
          </a:p>
          <a:p>
            <a:endParaRPr lang="en-US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1282258"/>
          </a:xfrm>
        </p:spPr>
        <p:txBody>
          <a:bodyPr>
            <a:noAutofit/>
          </a:bodyPr>
          <a:lstStyle/>
          <a:p>
            <a:r>
              <a:rPr lang="en-US" sz="4800" dirty="0" err="1"/>
              <a:t>Programação</a:t>
            </a:r>
            <a:r>
              <a:rPr lang="en-US" sz="4800" dirty="0"/>
              <a:t> II  - </a:t>
            </a:r>
            <a:r>
              <a:rPr lang="en-US" sz="3600" b="1" dirty="0" err="1"/>
              <a:t>Revisão</a:t>
            </a:r>
            <a:r>
              <a:rPr lang="en-US" sz="3600" b="1" dirty="0"/>
              <a:t> – JAVA </a:t>
            </a:r>
            <a:r>
              <a:rPr lang="en-US" sz="3600" dirty="0"/>
              <a:t>– Arrays – Ex 3 (1)</a:t>
            </a:r>
            <a:br>
              <a:rPr lang="en-US" sz="4800" dirty="0"/>
            </a:br>
            <a:r>
              <a:rPr lang="en-US" sz="3600" dirty="0"/>
              <a:t>- </a:t>
            </a:r>
            <a:r>
              <a:rPr lang="en-US" sz="2400" dirty="0" err="1"/>
              <a:t>Coloque</a:t>
            </a:r>
            <a:r>
              <a:rPr lang="en-US" sz="2400" dirty="0"/>
              <a:t> a lista </a:t>
            </a:r>
            <a:r>
              <a:rPr lang="en-US" sz="2400" dirty="0" err="1"/>
              <a:t>abaixo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um array e </a:t>
            </a:r>
            <a:r>
              <a:rPr lang="en-US" sz="2400" dirty="0" err="1"/>
              <a:t>mostre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totais</a:t>
            </a:r>
            <a:r>
              <a:rPr lang="en-US" sz="3600" dirty="0"/>
              <a:t> </a:t>
            </a:r>
            <a:endParaRPr lang="pt-BR" sz="36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73" y="1570035"/>
            <a:ext cx="11095054" cy="44767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package aula1_ex2;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import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java.util.Scanner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public class Aula1_EX2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public static void main(String[]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//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Classe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leitura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da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biblioteca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java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Scanner input = new Scanner(System.in);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o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numero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0; //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Quantos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serão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lidos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double aV1, aV2, aV3;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for(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=0 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 + (i+1)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AV1: ");   aV1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AV2: ");   aV2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AV3: ");   aV3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double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mediaFinal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mediaMenorNota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(aV1,aV2,aV3);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("Media final do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:"+ (i+1) + " = "+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mediaFinal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}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24671" y="6356349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A30A3C-01C7-4D71-BB95-37F7D066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443121-1E85-426C-8E0A-AF0C4C2F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179861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1282258"/>
          </a:xfrm>
        </p:spPr>
        <p:txBody>
          <a:bodyPr>
            <a:noAutofit/>
          </a:bodyPr>
          <a:lstStyle/>
          <a:p>
            <a:r>
              <a:rPr lang="en-US" sz="4800" dirty="0" err="1"/>
              <a:t>Programação</a:t>
            </a:r>
            <a:r>
              <a:rPr lang="en-US" sz="4800" dirty="0"/>
              <a:t> II  - </a:t>
            </a:r>
            <a:r>
              <a:rPr lang="en-US" sz="3600" b="1" dirty="0" err="1"/>
              <a:t>Revisão</a:t>
            </a:r>
            <a:r>
              <a:rPr lang="en-US" sz="3600" b="1" dirty="0"/>
              <a:t> – JAVA </a:t>
            </a:r>
            <a:r>
              <a:rPr lang="en-US" sz="3600" dirty="0"/>
              <a:t>– Arrays – Ex 3 (1)</a:t>
            </a:r>
            <a:br>
              <a:rPr lang="en-US" sz="4800" dirty="0"/>
            </a:br>
            <a:r>
              <a:rPr lang="en-US" sz="3600" dirty="0"/>
              <a:t>- </a:t>
            </a:r>
            <a:r>
              <a:rPr lang="en-US" sz="2400" dirty="0" err="1"/>
              <a:t>Coloque</a:t>
            </a:r>
            <a:r>
              <a:rPr lang="en-US" sz="2400" dirty="0"/>
              <a:t> a lista </a:t>
            </a:r>
            <a:r>
              <a:rPr lang="en-US" sz="2400" dirty="0" err="1"/>
              <a:t>abaixo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um array e </a:t>
            </a:r>
            <a:r>
              <a:rPr lang="en-US" sz="2400" dirty="0" err="1"/>
              <a:t>mostre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totais</a:t>
            </a:r>
            <a:r>
              <a:rPr lang="en-US" sz="3600" dirty="0"/>
              <a:t> </a:t>
            </a:r>
            <a:endParaRPr lang="pt-BR" sz="36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73" y="1570035"/>
            <a:ext cx="11095054" cy="44767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package aula1_ex2;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import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java.util.Scanner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public class Aula1_EX2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public static void main(String[]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//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Classe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leitura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da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biblioteca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java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Scanner input = new Scanner(System.in);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o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numero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0; //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Quantos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serão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lidos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double aV1, aV2, aV3;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for(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=0 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 + (i+1)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AV1: ");   aV1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AV2: ");   aV2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AV3: ");   aV3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double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mediaFinal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mediaMenorNota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(aV1,aV2,aV3);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("Media final do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:"+ (i+1) + " = "+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mediaFinal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}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24671" y="6356349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A30A3C-01C7-4D71-BB95-37F7D066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443121-1E85-426C-8E0A-AF0C4C2F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170034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1023247"/>
          </a:xfrm>
        </p:spPr>
        <p:txBody>
          <a:bodyPr>
            <a:no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 - </a:t>
            </a:r>
            <a:r>
              <a:rPr lang="en-US" sz="4000" b="1" dirty="0" err="1"/>
              <a:t>Revisão</a:t>
            </a:r>
            <a:r>
              <a:rPr lang="en-US" sz="4000" b="1" dirty="0"/>
              <a:t> – JAVA </a:t>
            </a:r>
            <a:r>
              <a:rPr lang="en-US" sz="4000" dirty="0"/>
              <a:t>– Arrays – Ex 3 (2)</a:t>
            </a:r>
            <a:br>
              <a:rPr lang="en-US" dirty="0"/>
            </a:br>
            <a:r>
              <a:rPr lang="en-US" sz="3600" dirty="0"/>
              <a:t>- </a:t>
            </a:r>
            <a:r>
              <a:rPr lang="en-US" sz="2000" dirty="0" err="1"/>
              <a:t>Coloque</a:t>
            </a:r>
            <a:r>
              <a:rPr lang="en-US" sz="2000" dirty="0"/>
              <a:t> a lista </a:t>
            </a:r>
            <a:r>
              <a:rPr lang="en-US" sz="2000" dirty="0" err="1"/>
              <a:t>abaixo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array e </a:t>
            </a:r>
            <a:r>
              <a:rPr lang="en-US" sz="2000" dirty="0" err="1"/>
              <a:t>mostre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totais</a:t>
            </a:r>
            <a:endParaRPr lang="pt-BR" sz="2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009" y="1664677"/>
            <a:ext cx="10876149" cy="41485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/*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Retorna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média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eliminando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menor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nota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public static double </a:t>
            </a:r>
            <a:r>
              <a:rPr lang="en-US" sz="18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mediaMenorNota</a:t>
            </a: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(double av1,double av2, double av3){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if (av1 &lt;= av2){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if(av1 &lt;= av3){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return (av2+av3)/2;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return (av1+av2)/2;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if(av3 &lt;= av2){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return (av1+av2)/2;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return (av1+av3)/2;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}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102860" y="6248400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87E158-F31F-464E-B674-B0226497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04AD9A-A7BB-4B4B-84BD-731DD2A0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39697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 err="1"/>
              <a:t>Visão</a:t>
            </a:r>
            <a:r>
              <a:rPr lang="en-US" sz="5400" b="1" dirty="0"/>
              <a:t> Geral do Swing – MVC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6B9FD4-BC84-4B67-8D82-FF013626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74" y="1880098"/>
            <a:ext cx="7319346" cy="42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6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</a:t>
            </a:r>
            <a:r>
              <a:rPr lang="en-US" sz="4900" b="1" dirty="0" err="1"/>
              <a:t>Hierarquia</a:t>
            </a:r>
            <a:r>
              <a:rPr lang="en-US" sz="4900" b="1" dirty="0"/>
              <a:t> de </a:t>
            </a:r>
            <a:r>
              <a:rPr lang="en-US" sz="4900" b="1" dirty="0" err="1"/>
              <a:t>Componentes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1C76FE-1E7F-4CE9-B1AD-B4CF9D75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09" y="1550866"/>
            <a:ext cx="7600398" cy="49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2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Swing – </a:t>
            </a:r>
            <a:r>
              <a:rPr lang="en-US" sz="5400" b="1" dirty="0" err="1"/>
              <a:t>Elementos</a:t>
            </a:r>
            <a:r>
              <a:rPr lang="en-US" sz="5400" b="1" dirty="0"/>
              <a:t> </a:t>
            </a:r>
            <a:r>
              <a:rPr lang="en-US" sz="5400" b="1" dirty="0" err="1"/>
              <a:t>principais</a:t>
            </a:r>
            <a:r>
              <a:rPr lang="en-US" sz="5400" b="1" dirty="0"/>
              <a:t> </a:t>
            </a:r>
            <a:r>
              <a:rPr lang="en-US" sz="3600" b="1" dirty="0"/>
              <a:t>(</a:t>
            </a:r>
            <a:r>
              <a:rPr lang="en-US" sz="3600" b="1" dirty="0" err="1"/>
              <a:t>Deitel</a:t>
            </a:r>
            <a:r>
              <a:rPr lang="en-US" sz="3600" b="1" dirty="0"/>
              <a:t>, cap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16320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“Frames”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JFrame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Base principal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estarão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components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Pode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ou </a:t>
            </a:r>
            <a:r>
              <a:rPr lang="en-US" dirty="0" err="1"/>
              <a:t>herdado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Paineis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JPanel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dirty="0" err="1"/>
              <a:t>Organiza</a:t>
            </a:r>
            <a:r>
              <a:rPr lang="en-US" dirty="0"/>
              <a:t> e </a:t>
            </a:r>
            <a:r>
              <a:rPr lang="en-US" dirty="0" err="1"/>
              <a:t>agrupa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 err="1"/>
              <a:t>Opcional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Componentes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Jlabel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JTextField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Jbutton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JCheckBox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endParaRPr lang="pt-B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para </a:t>
            </a:r>
            <a:r>
              <a:rPr lang="en-US" dirty="0" err="1"/>
              <a:t>apresentação</a:t>
            </a:r>
            <a:r>
              <a:rPr lang="en-US" dirty="0"/>
              <a:t>, entrada ou </a:t>
            </a:r>
            <a:r>
              <a:rPr lang="en-US" dirty="0" err="1"/>
              <a:t>ação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Eventos</a:t>
            </a:r>
            <a:r>
              <a:rPr lang="en-US" dirty="0"/>
              <a:t>” e “</a:t>
            </a:r>
            <a:r>
              <a:rPr lang="en-US" dirty="0" err="1"/>
              <a:t>Ouvintes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Event </a:t>
            </a:r>
            <a:r>
              <a:rPr lang="en-US" dirty="0"/>
              <a:t>e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EventListener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 err="1">
                <a:sym typeface="Wingdings" panose="05000000000000000000" pitchFamily="2" charset="2"/>
              </a:rPr>
              <a:t>Implementamos</a:t>
            </a:r>
            <a:r>
              <a:rPr lang="en-US" dirty="0">
                <a:sym typeface="Wingdings" panose="05000000000000000000" pitchFamily="2" charset="2"/>
              </a:rPr>
              <a:t> suas interfaces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>
                <a:sym typeface="Wingdings" panose="05000000000000000000" pitchFamily="2" charset="2"/>
              </a:rPr>
              <a:t>Ciramos</a:t>
            </a:r>
            <a:r>
              <a:rPr lang="en-US" dirty="0">
                <a:sym typeface="Wingdings" panose="05000000000000000000" pitchFamily="2" charset="2"/>
              </a:rPr>
              <a:t> e </a:t>
            </a:r>
            <a:r>
              <a:rPr lang="en-US" dirty="0" err="1">
                <a:sym typeface="Wingdings" panose="05000000000000000000" pitchFamily="2" charset="2"/>
              </a:rPr>
              <a:t>ligamos</a:t>
            </a:r>
            <a:r>
              <a:rPr lang="en-US" dirty="0">
                <a:sym typeface="Wingdings" panose="05000000000000000000" pitchFamily="2" charset="2"/>
              </a:rPr>
              <a:t> aos components que </a:t>
            </a:r>
            <a:r>
              <a:rPr lang="en-US" dirty="0" err="1">
                <a:sym typeface="Wingdings" panose="05000000000000000000" pitchFamily="2" charset="2"/>
              </a:rPr>
              <a:t>disparam</a:t>
            </a:r>
            <a:r>
              <a:rPr lang="en-US" dirty="0">
                <a:sym typeface="Wingdings" panose="05000000000000000000" pitchFamily="2" charset="2"/>
              </a:rPr>
              <a:t> o </a:t>
            </a:r>
            <a:r>
              <a:rPr lang="en-US" dirty="0" err="1">
                <a:sym typeface="Wingdings" panose="05000000000000000000" pitchFamily="2" charset="2"/>
              </a:rPr>
              <a:t>evento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“Layouts”  </a:t>
            </a:r>
            <a:r>
              <a:rPr lang="en-US" dirty="0" err="1">
                <a:sym typeface="Wingdings" panose="05000000000000000000" pitchFamily="2" charset="2"/>
              </a:rPr>
              <a:t>Especificam</a:t>
            </a:r>
            <a:r>
              <a:rPr lang="en-US" dirty="0">
                <a:sym typeface="Wingdings" panose="05000000000000000000" pitchFamily="2" charset="2"/>
              </a:rPr>
              <a:t> a forma de organizer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componentes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403146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92587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b="1" dirty="0"/>
              <a:t>Swing –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principais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E214BB-7C0F-417F-B62B-930F6BB41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6" y="1436597"/>
            <a:ext cx="11426189" cy="42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941" y="13652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Swing – </a:t>
            </a:r>
            <a:r>
              <a:rPr lang="en-US" b="1" dirty="0" err="1"/>
              <a:t>Exemplo</a:t>
            </a:r>
            <a:r>
              <a:rPr lang="en-US" b="1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0CBAE6B-CD65-4BD9-941F-E5E0F871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550" y="199332"/>
            <a:ext cx="7355204" cy="6157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3CD3BBC-8E03-4997-A01A-5748E3259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41" y="1462087"/>
            <a:ext cx="4794755" cy="1895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923AA07-9416-4625-8335-49F4EDD48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432" y="3429000"/>
            <a:ext cx="3226416" cy="322043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1218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941" y="13652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Swing – </a:t>
            </a:r>
            <a:r>
              <a:rPr lang="en-US" b="1" dirty="0" err="1"/>
              <a:t>Exemplo</a:t>
            </a:r>
            <a:r>
              <a:rPr lang="en-US" b="1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3CD3BBC-8E03-4997-A01A-5748E3259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6" y="1720505"/>
            <a:ext cx="10654501" cy="4211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11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941" y="13652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Swing – </a:t>
            </a:r>
            <a:r>
              <a:rPr lang="en-US" b="1" dirty="0" err="1"/>
              <a:t>Exemplo</a:t>
            </a:r>
            <a:r>
              <a:rPr lang="en-US" b="1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923AA07-9416-4625-8335-49F4EDD48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774" y="357809"/>
            <a:ext cx="5924775" cy="591378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189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3 – </a:t>
            </a:r>
            <a:r>
              <a:rPr lang="en-US" sz="5400" b="1" dirty="0" err="1"/>
              <a:t>Revisão</a:t>
            </a:r>
            <a:r>
              <a:rPr lang="en-US" sz="5400" b="1" dirty="0"/>
              <a:t> de JAVA, MVC e Swing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Revisão</a:t>
            </a:r>
            <a:r>
              <a:rPr lang="en-US" sz="3600" dirty="0"/>
              <a:t> – Arrays ou </a:t>
            </a:r>
            <a:r>
              <a:rPr lang="en-US" sz="3600" dirty="0" err="1"/>
              <a:t>Vetores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Visão</a:t>
            </a:r>
            <a:r>
              <a:rPr lang="en-US" sz="3600" dirty="0"/>
              <a:t> Geral do Swing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Hierarquia</a:t>
            </a:r>
            <a:r>
              <a:rPr lang="en-US" sz="3600" dirty="0"/>
              <a:t> de </a:t>
            </a:r>
            <a:r>
              <a:rPr lang="en-US" sz="3600" dirty="0" err="1"/>
              <a:t>Componentes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Elementos</a:t>
            </a:r>
            <a:r>
              <a:rPr lang="en-US" sz="3600" dirty="0"/>
              <a:t> </a:t>
            </a:r>
            <a:r>
              <a:rPr lang="en-US" sz="3600" dirty="0" err="1"/>
              <a:t>principais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Exemplos</a:t>
            </a:r>
            <a:r>
              <a:rPr lang="en-US" sz="3600" dirty="0"/>
              <a:t>  e </a:t>
            </a:r>
            <a:r>
              <a:rPr lang="en-US" sz="3600" dirty="0" err="1"/>
              <a:t>Exercícios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941" y="13652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Swing – </a:t>
            </a:r>
            <a:r>
              <a:rPr lang="en-US" b="1" dirty="0" err="1"/>
              <a:t>Exemplo</a:t>
            </a:r>
            <a:r>
              <a:rPr lang="en-US" b="1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0CBAE6B-CD65-4BD9-941F-E5E0F871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576" y="136525"/>
            <a:ext cx="8278847" cy="6930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81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941" y="136525"/>
            <a:ext cx="10515600" cy="1325562"/>
          </a:xfrm>
        </p:spPr>
        <p:txBody>
          <a:bodyPr>
            <a:normAutofit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sz="5400" b="1" dirty="0"/>
              <a:t>Swing – </a:t>
            </a:r>
            <a:r>
              <a:rPr lang="en-US" b="1" dirty="0" err="1"/>
              <a:t>Exemplo</a:t>
            </a:r>
            <a:r>
              <a:rPr lang="en-US" b="1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0CBAE6B-CD65-4BD9-941F-E5E0F8717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514"/>
          <a:stretch/>
        </p:blipFill>
        <p:spPr>
          <a:xfrm>
            <a:off x="1515253" y="1794866"/>
            <a:ext cx="14204548" cy="3268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24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941" y="136525"/>
            <a:ext cx="10515600" cy="1325562"/>
          </a:xfrm>
        </p:spPr>
        <p:txBody>
          <a:bodyPr>
            <a:normAutofit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sz="5400" b="1" dirty="0"/>
              <a:t>Swing – </a:t>
            </a:r>
            <a:r>
              <a:rPr lang="en-US" b="1" dirty="0" err="1"/>
              <a:t>Exemplo</a:t>
            </a:r>
            <a:r>
              <a:rPr lang="en-US" b="1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0CBAE6B-CD65-4BD9-941F-E5E0F8717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62" b="21358"/>
          <a:stretch/>
        </p:blipFill>
        <p:spPr>
          <a:xfrm>
            <a:off x="521608" y="1262270"/>
            <a:ext cx="10839119" cy="4979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67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941" y="136525"/>
            <a:ext cx="10515600" cy="1325562"/>
          </a:xfrm>
        </p:spPr>
        <p:txBody>
          <a:bodyPr>
            <a:normAutofit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sz="5400" b="1" dirty="0"/>
              <a:t>Swing – </a:t>
            </a:r>
            <a:r>
              <a:rPr lang="en-US" b="1" dirty="0" err="1"/>
              <a:t>Exemplo</a:t>
            </a:r>
            <a:r>
              <a:rPr lang="en-US" b="1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0CBAE6B-CD65-4BD9-941F-E5E0F8717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8" t="79847" r="12368" b="5543"/>
          <a:stretch/>
        </p:blipFill>
        <p:spPr>
          <a:xfrm>
            <a:off x="298174" y="2171660"/>
            <a:ext cx="11698359" cy="1703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018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Swing– </a:t>
            </a:r>
            <a:r>
              <a:rPr lang="en-US" sz="4900" b="1" dirty="0" err="1"/>
              <a:t>Receita</a:t>
            </a:r>
            <a:r>
              <a:rPr lang="en-US" sz="4900" b="1" dirty="0"/>
              <a:t> de Empada</a:t>
            </a:r>
            <a:r>
              <a:rPr lang="en-US" sz="4900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DD24D7E-CC34-4994-9DEC-75F4A7F4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94"/>
            <a:ext cx="10515600" cy="5388856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b="1" dirty="0"/>
              <a:t>Model </a:t>
            </a:r>
            <a:r>
              <a:rPr lang="en-US" dirty="0"/>
              <a:t>–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alterações</a:t>
            </a:r>
            <a:endParaRPr lang="pt-BR" dirty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b="1" dirty="0" err="1"/>
              <a:t>Controler</a:t>
            </a:r>
            <a:r>
              <a:rPr lang="pt-BR" b="1" dirty="0"/>
              <a:t> </a:t>
            </a:r>
            <a:r>
              <a:rPr lang="pt-BR" dirty="0"/>
              <a:t>– Tecnicamente, também sem alterações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pt-BR" dirty="0"/>
              <a:t>Criar Modelo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pt-BR" dirty="0"/>
              <a:t>Criar </a:t>
            </a:r>
            <a:r>
              <a:rPr lang="pt-BR" dirty="0" err="1"/>
              <a:t>View</a:t>
            </a:r>
            <a:endParaRPr lang="pt-BR" dirty="0"/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pt-BR" dirty="0"/>
              <a:t>Ligar Modelo a </a:t>
            </a:r>
            <a:r>
              <a:rPr lang="pt-BR" dirty="0" err="1"/>
              <a:t>view</a:t>
            </a:r>
            <a:endParaRPr lang="pt-BR" dirty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b="1" dirty="0"/>
              <a:t>View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components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err="1"/>
              <a:t>Inicializar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marL="1485900" lvl="2" indent="-5715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o Frame</a:t>
            </a:r>
          </a:p>
          <a:p>
            <a:pPr marL="1485900" lvl="2" indent="-5715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Dar o </a:t>
            </a:r>
            <a:r>
              <a:rPr lang="en-US" dirty="0" err="1"/>
              <a:t>tamanho</a:t>
            </a:r>
            <a:endParaRPr lang="en-US" dirty="0"/>
          </a:p>
          <a:p>
            <a:pPr marL="1485900" lvl="2" indent="-5715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i="1" dirty="0" err="1"/>
              <a:t>Colocar</a:t>
            </a:r>
            <a:r>
              <a:rPr lang="en-US" i="1" dirty="0"/>
              <a:t> o Layout(</a:t>
            </a:r>
            <a:r>
              <a:rPr lang="en-US" i="1" dirty="0" err="1"/>
              <a:t>opc</a:t>
            </a:r>
            <a:r>
              <a:rPr lang="en-US" i="1" dirty="0"/>
              <a:t>)</a:t>
            </a:r>
          </a:p>
          <a:p>
            <a:pPr marL="1485900" lvl="2" indent="-5715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Indicar</a:t>
            </a:r>
            <a:r>
              <a:rPr lang="en-US" dirty="0"/>
              <a:t> o que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fechar</a:t>
            </a:r>
            <a:endParaRPr lang="en-US" dirty="0"/>
          </a:p>
          <a:p>
            <a:pPr marL="1485900" lvl="2" indent="-5715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marL="1485900" lvl="2" indent="-5715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Frame</a:t>
            </a:r>
          </a:p>
          <a:p>
            <a:pPr marL="1485900" lvl="2" indent="-5715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Disparar</a:t>
            </a:r>
            <a:r>
              <a:rPr lang="en-US" dirty="0"/>
              <a:t> o Frame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de </a:t>
            </a:r>
            <a:r>
              <a:rPr lang="en-US" dirty="0" err="1"/>
              <a:t>acesso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3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Swing– </a:t>
            </a:r>
            <a:r>
              <a:rPr lang="en-US" sz="4900" b="1" dirty="0" err="1"/>
              <a:t>Receita</a:t>
            </a:r>
            <a:r>
              <a:rPr lang="en-US" sz="4900" b="1" dirty="0"/>
              <a:t> de Empada</a:t>
            </a:r>
            <a:r>
              <a:rPr lang="en-US" sz="4900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1C54C15-2129-4D58-935C-0B0A81CE8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8" y="1166297"/>
            <a:ext cx="6115050" cy="2438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532271F-F059-4CAE-8CCE-D21C1FC19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563" y="883664"/>
            <a:ext cx="5353397" cy="5442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DE62623-FDAD-4736-87F8-0FE73A41B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38" y="4690196"/>
            <a:ext cx="5610225" cy="1190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28868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Swing– </a:t>
            </a:r>
            <a:r>
              <a:rPr lang="en-US" sz="4900" b="1" dirty="0" err="1"/>
              <a:t>Receita</a:t>
            </a:r>
            <a:r>
              <a:rPr lang="en-US" sz="4900" b="1" dirty="0"/>
              <a:t> de Empada</a:t>
            </a:r>
            <a:r>
              <a:rPr lang="en-US" sz="4900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1C54C15-2129-4D58-935C-0B0A81CE8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6" y="1179496"/>
            <a:ext cx="11282669" cy="44990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35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Swing– </a:t>
            </a:r>
            <a:r>
              <a:rPr lang="en-US" sz="4900" b="1" dirty="0" err="1"/>
              <a:t>Receita</a:t>
            </a:r>
            <a:r>
              <a:rPr lang="en-US" sz="4900" b="1" dirty="0"/>
              <a:t> de Empada</a:t>
            </a:r>
            <a:r>
              <a:rPr lang="en-US" sz="4900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532271F-F059-4CAE-8CCE-D21C1FC19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42" b="30726"/>
          <a:stretch/>
        </p:blipFill>
        <p:spPr>
          <a:xfrm>
            <a:off x="1089238" y="1118151"/>
            <a:ext cx="10845227" cy="5063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7815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Swing– </a:t>
            </a:r>
            <a:r>
              <a:rPr lang="en-US" sz="4900" b="1" dirty="0" err="1"/>
              <a:t>Receita</a:t>
            </a:r>
            <a:r>
              <a:rPr lang="en-US" sz="4900" b="1" dirty="0"/>
              <a:t> de Empada</a:t>
            </a:r>
            <a:r>
              <a:rPr lang="en-US" sz="4900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532271F-F059-4CAE-8CCE-D21C1FC19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162" r="27853" b="3951"/>
          <a:stretch/>
        </p:blipFill>
        <p:spPr>
          <a:xfrm>
            <a:off x="232689" y="1143000"/>
            <a:ext cx="11880340" cy="4333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550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Programação</a:t>
            </a:r>
            <a:r>
              <a:rPr lang="en-US" sz="4800" dirty="0"/>
              <a:t> II –</a:t>
            </a:r>
            <a:r>
              <a:rPr lang="en-US" sz="4800" b="1" dirty="0"/>
              <a:t> Swing– </a:t>
            </a:r>
            <a:r>
              <a:rPr lang="en-US" sz="4800" b="1" dirty="0" err="1"/>
              <a:t>Exercícios</a:t>
            </a:r>
            <a:r>
              <a:rPr lang="en-US" sz="4800" b="1" dirty="0"/>
              <a:t> 1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exemplo</a:t>
            </a:r>
            <a:r>
              <a:rPr lang="en-US" dirty="0"/>
              <a:t> 1 </a:t>
            </a:r>
            <a:r>
              <a:rPr lang="en-US" dirty="0" err="1"/>
              <a:t>como</a:t>
            </a:r>
            <a:r>
              <a:rPr lang="en-US" dirty="0"/>
              <a:t> base, </a:t>
            </a:r>
            <a:r>
              <a:rPr lang="en-US" dirty="0" err="1"/>
              <a:t>crie</a:t>
            </a:r>
            <a:r>
              <a:rPr lang="en-US" dirty="0"/>
              <a:t> outro </a:t>
            </a:r>
            <a:r>
              <a:rPr lang="en-US" dirty="0" err="1"/>
              <a:t>projeto</a:t>
            </a:r>
            <a:r>
              <a:rPr lang="en-US" dirty="0"/>
              <a:t> para um </a:t>
            </a:r>
            <a:r>
              <a:rPr lang="en-US" dirty="0" err="1"/>
              <a:t>modelo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”, com Nome, </a:t>
            </a:r>
            <a:r>
              <a:rPr lang="en-US" dirty="0" err="1"/>
              <a:t>Preço</a:t>
            </a:r>
            <a:r>
              <a:rPr lang="en-US" dirty="0"/>
              <a:t> e </a:t>
            </a:r>
            <a:r>
              <a:rPr lang="en-US" dirty="0" err="1"/>
              <a:t>Quantidade</a:t>
            </a:r>
            <a:r>
              <a:rPr lang="en-US" dirty="0"/>
              <a:t> e </a:t>
            </a:r>
            <a:r>
              <a:rPr lang="en-US" dirty="0" err="1"/>
              <a:t>apresente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seus </a:t>
            </a:r>
            <a:r>
              <a:rPr lang="en-US" dirty="0" err="1"/>
              <a:t>valores</a:t>
            </a:r>
            <a:r>
              <a:rPr lang="en-US" dirty="0"/>
              <a:t> assim </a:t>
            </a:r>
            <a:r>
              <a:rPr lang="en-US" dirty="0" err="1"/>
              <a:t>como</a:t>
            </a:r>
            <a:r>
              <a:rPr lang="en-US" dirty="0"/>
              <a:t> o total do </a:t>
            </a:r>
            <a:r>
              <a:rPr lang="en-US" dirty="0" err="1"/>
              <a:t>estoque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Altere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do </a:t>
            </a:r>
            <a:r>
              <a:rPr lang="en-US" dirty="0" err="1"/>
              <a:t>exercicio</a:t>
            </a:r>
            <a:r>
              <a:rPr lang="en-US" dirty="0"/>
              <a:t> anterior 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estoque</a:t>
            </a:r>
            <a:r>
              <a:rPr lang="en-US" dirty="0"/>
              <a:t> com um </a:t>
            </a:r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abstrato</a:t>
            </a:r>
            <a:r>
              <a:rPr lang="en-US" dirty="0"/>
              <a:t> e 3 </a:t>
            </a:r>
            <a:r>
              <a:rPr lang="en-US" dirty="0" err="1"/>
              <a:t>heranças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especializados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“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” </a:t>
            </a:r>
            <a:r>
              <a:rPr lang="en-US" dirty="0" err="1"/>
              <a:t>abstrato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produto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Alterar</a:t>
            </a:r>
            <a:r>
              <a:rPr lang="en-US" dirty="0"/>
              <a:t> View para </a:t>
            </a:r>
            <a:r>
              <a:rPr lang="en-US" dirty="0" err="1"/>
              <a:t>acrescentar</a:t>
            </a:r>
            <a:r>
              <a:rPr lang="en-US" dirty="0"/>
              <a:t> “Tipo </a:t>
            </a:r>
            <a:r>
              <a:rPr lang="en-US" dirty="0" err="1"/>
              <a:t>Produto</a:t>
            </a:r>
            <a:r>
              <a:rPr lang="en-US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EstoqueModel</a:t>
            </a:r>
            <a:r>
              <a:rPr lang="en-US" dirty="0"/>
              <a:t>”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um array de </a:t>
            </a:r>
            <a:r>
              <a:rPr lang="en-US" dirty="0" err="1"/>
              <a:t>variáveis</a:t>
            </a:r>
            <a:r>
              <a:rPr lang="en-US" dirty="0"/>
              <a:t> do mesmo tipo “</a:t>
            </a:r>
            <a:r>
              <a:rPr lang="en-US" dirty="0" err="1"/>
              <a:t>Produto</a:t>
            </a:r>
            <a:r>
              <a:rPr lang="en-US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EstoqueModel</a:t>
            </a:r>
            <a:r>
              <a:rPr lang="en-US" dirty="0"/>
              <a:t> que </a:t>
            </a:r>
            <a:r>
              <a:rPr lang="en-US" dirty="0" err="1"/>
              <a:t>receba</a:t>
            </a:r>
            <a:r>
              <a:rPr lang="en-US" dirty="0"/>
              <a:t> um </a:t>
            </a:r>
            <a:r>
              <a:rPr lang="en-US" dirty="0" err="1"/>
              <a:t>codigo</a:t>
            </a:r>
            <a:r>
              <a:rPr lang="en-US" dirty="0"/>
              <a:t> e </a:t>
            </a:r>
            <a:r>
              <a:rPr lang="en-US" dirty="0" err="1"/>
              <a:t>crie</a:t>
            </a:r>
            <a:r>
              <a:rPr lang="en-US" dirty="0"/>
              <a:t> cada tipo de </a:t>
            </a:r>
            <a:r>
              <a:rPr lang="en-US" dirty="0" err="1"/>
              <a:t>produto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Sobrescrever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“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” </a:t>
            </a:r>
            <a:r>
              <a:rPr lang="en-US" dirty="0" err="1"/>
              <a:t>em</a:t>
            </a:r>
            <a:r>
              <a:rPr lang="en-US" dirty="0"/>
              <a:t> cada </a:t>
            </a:r>
            <a:r>
              <a:rPr lang="en-US" dirty="0" err="1"/>
              <a:t>herança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do </a:t>
            </a:r>
            <a:r>
              <a:rPr lang="en-US" dirty="0" err="1"/>
              <a:t>produto</a:t>
            </a:r>
            <a:r>
              <a:rPr lang="en-US" dirty="0"/>
              <a:t> no </a:t>
            </a:r>
            <a:r>
              <a:rPr lang="en-US" dirty="0" err="1"/>
              <a:t>controlador</a:t>
            </a:r>
            <a:r>
              <a:rPr lang="en-US" dirty="0"/>
              <a:t> (pode </a:t>
            </a:r>
            <a:r>
              <a:rPr lang="en-US" dirty="0" err="1"/>
              <a:t>ser</a:t>
            </a:r>
            <a:r>
              <a:rPr lang="en-US" dirty="0"/>
              <a:t> via terminal ou </a:t>
            </a:r>
            <a:r>
              <a:rPr lang="en-US" dirty="0" err="1"/>
              <a:t>JOptionPane</a:t>
            </a:r>
            <a:r>
              <a:rPr lang="en-US" dirty="0"/>
              <a:t>) </a:t>
            </a:r>
            <a:r>
              <a:rPr lang="en-US" dirty="0" err="1"/>
              <a:t>criar</a:t>
            </a:r>
            <a:r>
              <a:rPr lang="en-US" dirty="0"/>
              <a:t> o </a:t>
            </a:r>
            <a:r>
              <a:rPr lang="en-US" dirty="0" err="1"/>
              <a:t>produto</a:t>
            </a:r>
            <a:r>
              <a:rPr lang="en-US" dirty="0"/>
              <a:t> e </a:t>
            </a:r>
            <a:r>
              <a:rPr lang="en-US" dirty="0" err="1"/>
              <a:t>inserir</a:t>
            </a:r>
            <a:r>
              <a:rPr lang="en-US" dirty="0"/>
              <a:t> no “</a:t>
            </a:r>
            <a:r>
              <a:rPr lang="en-US" dirty="0" err="1"/>
              <a:t>EstoqueModel</a:t>
            </a:r>
            <a:r>
              <a:rPr lang="en-US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Altere</a:t>
            </a:r>
            <a:r>
              <a:rPr lang="en-US" dirty="0"/>
              <a:t> a view e seus </a:t>
            </a:r>
            <a:r>
              <a:rPr lang="en-US" dirty="0" err="1"/>
              <a:t>respectivos</a:t>
            </a:r>
            <a:r>
              <a:rPr lang="en-US" dirty="0"/>
              <a:t> components para mostrar a </a:t>
            </a:r>
            <a:r>
              <a:rPr lang="en-US" dirty="0" err="1"/>
              <a:t>quantidade</a:t>
            </a:r>
            <a:r>
              <a:rPr lang="en-US" dirty="0"/>
              <a:t> de classes de </a:t>
            </a:r>
            <a:r>
              <a:rPr lang="en-US" dirty="0" err="1"/>
              <a:t>produtos</a:t>
            </a:r>
            <a:r>
              <a:rPr lang="en-US" dirty="0"/>
              <a:t> e o total da soma dos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.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06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4911318-3F84-4F33-8291-2E44FCA9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94" y="2520461"/>
            <a:ext cx="4487106" cy="369234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 </a:t>
            </a:r>
            <a:br>
              <a:rPr lang="en-US" dirty="0"/>
            </a:br>
            <a:r>
              <a:rPr lang="en-US" b="1" dirty="0" err="1"/>
              <a:t>Revisão</a:t>
            </a:r>
            <a:r>
              <a:rPr lang="en-US" b="1" dirty="0"/>
              <a:t> – JAVA – “Arrays” ou “</a:t>
            </a:r>
            <a:r>
              <a:rPr lang="en-US" b="1" dirty="0" err="1"/>
              <a:t>Vetores</a:t>
            </a:r>
            <a:r>
              <a:rPr lang="en-US" b="1" dirty="0"/>
              <a:t>” </a:t>
            </a:r>
            <a:r>
              <a:rPr lang="en-US" sz="2400" b="1" dirty="0"/>
              <a:t>(</a:t>
            </a:r>
            <a:r>
              <a:rPr lang="en-US" sz="2400" b="1" dirty="0" err="1"/>
              <a:t>Deitel</a:t>
            </a:r>
            <a:r>
              <a:rPr lang="en-US" sz="2400" b="1" dirty="0"/>
              <a:t> cap.7)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94415-7A98-4655-AAD4-E2FA6F8E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9" y="1519238"/>
            <a:ext cx="11828583" cy="4351338"/>
          </a:xfrm>
        </p:spPr>
        <p:txBody>
          <a:bodyPr/>
          <a:lstStyle/>
          <a:p>
            <a:r>
              <a:rPr lang="en-US" dirty="0"/>
              <a:t>DECLARAÇÃO: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&lt;Tipo ou </a:t>
            </a:r>
            <a:r>
              <a:rPr lang="en-US" sz="2400" b="1" dirty="0" err="1">
                <a:solidFill>
                  <a:srgbClr val="00B0F0"/>
                </a:solidFill>
              </a:rPr>
              <a:t>Classe</a:t>
            </a:r>
            <a:r>
              <a:rPr lang="en-US" sz="2400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sz="2400" b="1" dirty="0" err="1">
                <a:solidFill>
                  <a:srgbClr val="00B0F0"/>
                </a:solidFill>
              </a:rPr>
              <a:t>nome</a:t>
            </a:r>
            <a:r>
              <a:rPr lang="en-US" sz="2400" b="1" dirty="0">
                <a:solidFill>
                  <a:srgbClr val="00B0F0"/>
                </a:solidFill>
              </a:rPr>
              <a:t> da </a:t>
            </a:r>
            <a:r>
              <a:rPr lang="en-US" sz="2400" b="1" dirty="0" err="1">
                <a:solidFill>
                  <a:srgbClr val="00B0F0"/>
                </a:solidFill>
              </a:rPr>
              <a:t>variável</a:t>
            </a:r>
            <a:r>
              <a:rPr lang="en-US" b="1" dirty="0">
                <a:solidFill>
                  <a:srgbClr val="00B0F0"/>
                </a:solidFill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sz="2400" b="1" dirty="0">
                <a:solidFill>
                  <a:srgbClr val="00B0F0"/>
                </a:solidFill>
              </a:rPr>
              <a:t>Tipo ou </a:t>
            </a:r>
            <a:r>
              <a:rPr lang="en-US" sz="2400" b="1" dirty="0" err="1">
                <a:solidFill>
                  <a:srgbClr val="00B0F0"/>
                </a:solidFill>
              </a:rPr>
              <a:t>Classe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sz="2400" b="1" dirty="0" err="1">
                <a:solidFill>
                  <a:srgbClr val="00B0F0"/>
                </a:solidFill>
              </a:rPr>
              <a:t>tamanho</a:t>
            </a:r>
            <a:r>
              <a:rPr lang="en-US" sz="2400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1BE6BD-05BB-4864-9D59-3CC7B2F0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82" y="3086100"/>
            <a:ext cx="3969375" cy="7253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E88603-C1EA-41B4-A37D-FCC6B4D43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82" y="4145803"/>
            <a:ext cx="8509248" cy="10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6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26" y="215207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Programação</a:t>
            </a:r>
            <a:r>
              <a:rPr lang="en-US" sz="4800" dirty="0"/>
              <a:t> II - </a:t>
            </a:r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Arrays – Ex 1</a:t>
            </a:r>
            <a:br>
              <a:rPr lang="en-US" sz="4800" dirty="0"/>
            </a:br>
            <a:r>
              <a:rPr lang="en-US" sz="4800" dirty="0"/>
              <a:t>- </a:t>
            </a:r>
            <a:r>
              <a:rPr lang="en-US" sz="3600" dirty="0" err="1"/>
              <a:t>Coloque</a:t>
            </a:r>
            <a:r>
              <a:rPr lang="en-US" sz="3600" dirty="0"/>
              <a:t> a lista </a:t>
            </a:r>
            <a:r>
              <a:rPr lang="en-US" sz="3600" dirty="0" err="1"/>
              <a:t>abaixo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um array e </a:t>
            </a:r>
            <a:r>
              <a:rPr lang="en-US" sz="3600" dirty="0" err="1"/>
              <a:t>mostre</a:t>
            </a:r>
            <a:r>
              <a:rPr lang="en-US" sz="3600" dirty="0"/>
              <a:t> o total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85834F-68FB-4098-A194-FE2A6E85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66" y="1572399"/>
            <a:ext cx="7058234" cy="4450005"/>
          </a:xfrm>
          <a:prstGeom prst="round2DiagRect">
            <a:avLst>
              <a:gd name="adj1" fmla="val 16667"/>
              <a:gd name="adj2" fmla="val 468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34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26" y="215208"/>
            <a:ext cx="10876148" cy="664024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Programação</a:t>
            </a:r>
            <a:r>
              <a:rPr lang="en-US" sz="4800" dirty="0"/>
              <a:t> II  - </a:t>
            </a:r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Arrays – Ex 1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85834F-68FB-4098-A194-FE2A6E85B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61"/>
          <a:stretch/>
        </p:blipFill>
        <p:spPr>
          <a:xfrm>
            <a:off x="286273" y="984738"/>
            <a:ext cx="8160204" cy="2831633"/>
          </a:xfrm>
          <a:prstGeom prst="round2DiagRect">
            <a:avLst>
              <a:gd name="adj1" fmla="val 16667"/>
              <a:gd name="adj2" fmla="val 468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63577B-2993-425A-B763-FE908130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00" y="2247039"/>
            <a:ext cx="10557941" cy="3743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Balão de Fala: Oval 5">
            <a:extLst>
              <a:ext uri="{FF2B5EF4-FFF2-40B4-BE49-F238E27FC236}">
                <a16:creationId xmlns:a16="http://schemas.microsoft.com/office/drawing/2014/main" id="{28778F34-F959-4752-BEB8-D934B0B242A5}"/>
              </a:ext>
            </a:extLst>
          </p:cNvPr>
          <p:cNvSpPr/>
          <p:nvPr/>
        </p:nvSpPr>
        <p:spPr>
          <a:xfrm>
            <a:off x="8446477" y="2247039"/>
            <a:ext cx="3112477" cy="1195754"/>
          </a:xfrm>
          <a:prstGeom prst="wedgeEllipseCallout">
            <a:avLst>
              <a:gd name="adj1" fmla="val -99929"/>
              <a:gd name="adj2" fmla="val 9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Tamanho</a:t>
            </a:r>
            <a:r>
              <a:rPr lang="en-US" sz="2800" dirty="0"/>
              <a:t> do Array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7691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/>
              <a:t>Programação</a:t>
            </a:r>
            <a:r>
              <a:rPr lang="en-US" sz="4800" dirty="0"/>
              <a:t> II  - </a:t>
            </a:r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Arrays – Ex 2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449977"/>
            <a:ext cx="10515600" cy="50422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Refaça</a:t>
            </a:r>
            <a:r>
              <a:rPr lang="en-US" dirty="0"/>
              <a:t> o </a:t>
            </a:r>
            <a:r>
              <a:rPr lang="en-US" dirty="0" err="1"/>
              <a:t>exemplo</a:t>
            </a:r>
            <a:r>
              <a:rPr lang="en-US" dirty="0"/>
              <a:t> anterior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MVC, aonde a lista de </a:t>
            </a:r>
            <a:r>
              <a:rPr lang="en-US" dirty="0" err="1"/>
              <a:t>múltiplos</a:t>
            </a:r>
            <a:r>
              <a:rPr lang="en-US" dirty="0"/>
              <a:t> seja </a:t>
            </a:r>
            <a:r>
              <a:rPr lang="en-US" dirty="0" err="1"/>
              <a:t>armazenada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Array e </a:t>
            </a:r>
            <a:r>
              <a:rPr lang="en-US" dirty="0" err="1"/>
              <a:t>tenhamos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Modelo</a:t>
            </a:r>
            <a:r>
              <a:rPr lang="en-US" dirty="0"/>
              <a:t>: Uma </a:t>
            </a:r>
            <a:r>
              <a:rPr lang="en-US" dirty="0" err="1"/>
              <a:t>classe</a:t>
            </a:r>
            <a:r>
              <a:rPr lang="en-US" dirty="0"/>
              <a:t> com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numeros</a:t>
            </a:r>
            <a:r>
              <a:rPr lang="en-US" dirty="0"/>
              <a:t> e o </a:t>
            </a:r>
            <a:r>
              <a:rPr lang="en-US" dirty="0" err="1"/>
              <a:t>múltiplo</a:t>
            </a:r>
            <a:r>
              <a:rPr lang="en-US" dirty="0"/>
              <a:t> e um </a:t>
            </a:r>
            <a:r>
              <a:rPr lang="en-US" dirty="0" err="1"/>
              <a:t>método</a:t>
            </a:r>
            <a:r>
              <a:rPr lang="en-US" dirty="0"/>
              <a:t> que vai </a:t>
            </a:r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com a lista de </a:t>
            </a:r>
            <a:r>
              <a:rPr lang="en-US" dirty="0" err="1"/>
              <a:t>múltiplos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View:  Uma </a:t>
            </a:r>
            <a:r>
              <a:rPr lang="en-US" dirty="0" err="1"/>
              <a:t>classe</a:t>
            </a:r>
            <a:r>
              <a:rPr lang="en-US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um </a:t>
            </a:r>
            <a:r>
              <a:rPr lang="en-US" dirty="0" err="1"/>
              <a:t>painel</a:t>
            </a:r>
            <a:r>
              <a:rPr lang="en-US" dirty="0"/>
              <a:t> </a:t>
            </a:r>
            <a:r>
              <a:rPr lang="en-US" dirty="0" err="1"/>
              <a:t>perguntando</a:t>
            </a:r>
            <a:r>
              <a:rPr lang="en-US" dirty="0"/>
              <a:t> o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Multiplos</a:t>
            </a:r>
            <a:r>
              <a:rPr lang="en-US" dirty="0"/>
              <a:t> e outro com o </a:t>
            </a:r>
            <a:r>
              <a:rPr lang="en-US" dirty="0" err="1"/>
              <a:t>múltiplo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outro </a:t>
            </a:r>
            <a:r>
              <a:rPr lang="en-US" dirty="0" err="1"/>
              <a:t>painel</a:t>
            </a:r>
            <a:r>
              <a:rPr lang="en-US" dirty="0"/>
              <a:t> </a:t>
            </a:r>
            <a:r>
              <a:rPr lang="en-US" dirty="0" err="1"/>
              <a:t>recebendo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com a lista dos </a:t>
            </a:r>
            <a:r>
              <a:rPr lang="en-US" dirty="0" err="1"/>
              <a:t>múltiplos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a view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Invocar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string de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vindos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Repassar</a:t>
            </a:r>
            <a:r>
              <a:rPr lang="en-US" dirty="0"/>
              <a:t> de novo para a view para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br>
              <a:rPr lang="en-US" dirty="0"/>
            </a:br>
            <a:r>
              <a:rPr lang="en-US" dirty="0"/>
              <a:t> 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7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Programação</a:t>
            </a:r>
            <a:r>
              <a:rPr lang="en-US" sz="4800" dirty="0"/>
              <a:t> II  - </a:t>
            </a:r>
            <a:r>
              <a:rPr lang="en-US" sz="4800" b="1" dirty="0"/>
              <a:t>JAVA </a:t>
            </a:r>
            <a:r>
              <a:rPr lang="en-US" sz="4800" dirty="0"/>
              <a:t>– Arrays – Ex 2 - </a:t>
            </a:r>
            <a:r>
              <a:rPr lang="en-US" sz="4800" b="1" dirty="0" err="1"/>
              <a:t>Passos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90032"/>
            <a:ext cx="10515600" cy="5380537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as classes para </a:t>
            </a:r>
            <a:r>
              <a:rPr lang="en-US" dirty="0" err="1"/>
              <a:t>Modelo</a:t>
            </a:r>
            <a:r>
              <a:rPr lang="en-US" dirty="0"/>
              <a:t>, View e </a:t>
            </a:r>
            <a:r>
              <a:rPr lang="en-US" dirty="0" err="1"/>
              <a:t>Controler</a:t>
            </a:r>
            <a:r>
              <a:rPr lang="en-US" dirty="0"/>
              <a:t> (Só as classes </a:t>
            </a:r>
            <a:r>
              <a:rPr lang="en-US" dirty="0" err="1"/>
              <a:t>vazias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(ex. </a:t>
            </a:r>
            <a:r>
              <a:rPr lang="en-US" dirty="0" err="1"/>
              <a:t>MultiplosInfoModel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a view(ex. </a:t>
            </a:r>
            <a:r>
              <a:rPr lang="en-US" dirty="0" err="1"/>
              <a:t>MultiplosView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o controller(Ex. </a:t>
            </a:r>
            <a:r>
              <a:rPr lang="en-US" dirty="0" err="1"/>
              <a:t>MultiplosControler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no </a:t>
            </a:r>
            <a:r>
              <a:rPr lang="en-US" dirty="0" err="1"/>
              <a:t>modelo</a:t>
            </a:r>
            <a:r>
              <a:rPr lang="en-US" dirty="0"/>
              <a:t> e </a:t>
            </a:r>
            <a:r>
              <a:rPr lang="en-US" dirty="0" err="1"/>
              <a:t>na</a:t>
            </a:r>
            <a:r>
              <a:rPr lang="en-US" dirty="0"/>
              <a:t> view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da VIEW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view que </a:t>
            </a:r>
            <a:r>
              <a:rPr lang="en-US" dirty="0" err="1"/>
              <a:t>leia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e </a:t>
            </a:r>
            <a:r>
              <a:rPr lang="en-US" dirty="0" err="1"/>
              <a:t>armazene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seus </a:t>
            </a:r>
            <a:r>
              <a:rPr lang="en-US" dirty="0" err="1"/>
              <a:t>atributos</a:t>
            </a:r>
            <a:r>
              <a:rPr lang="en-US" dirty="0"/>
              <a:t> (da view)</a:t>
            </a:r>
          </a:p>
          <a:p>
            <a:pPr marL="914400" lvl="2" indent="0">
              <a:buNone/>
            </a:pPr>
            <a:r>
              <a:rPr lang="en-US" dirty="0"/>
              <a:t> OBS:  Se </a:t>
            </a:r>
            <a:r>
              <a:rPr lang="en-US" dirty="0" err="1"/>
              <a:t>possivel</a:t>
            </a:r>
            <a:r>
              <a:rPr lang="en-US" dirty="0"/>
              <a:t>,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retornor</a:t>
            </a:r>
            <a:r>
              <a:rPr lang="en-US" dirty="0"/>
              <a:t> </a:t>
            </a:r>
            <a:r>
              <a:rPr lang="en-US" dirty="0" err="1"/>
              <a:t>verdadeiro</a:t>
            </a:r>
            <a:r>
              <a:rPr lang="en-US" dirty="0"/>
              <a:t> ou </a:t>
            </a:r>
            <a:r>
              <a:rPr lang="en-US" dirty="0" err="1"/>
              <a:t>falso</a:t>
            </a:r>
            <a:r>
              <a:rPr lang="en-US" dirty="0"/>
              <a:t> para </a:t>
            </a:r>
            <a:r>
              <a:rPr lang="en-US" dirty="0" err="1"/>
              <a:t>indicar</a:t>
            </a:r>
            <a:r>
              <a:rPr lang="en-US" dirty="0"/>
              <a:t> que o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quer continuar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receba</a:t>
            </a:r>
            <a:r>
              <a:rPr lang="en-US" dirty="0"/>
              <a:t> a </a:t>
            </a:r>
            <a:r>
              <a:rPr lang="en-US" dirty="0" err="1"/>
              <a:t>série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e </a:t>
            </a:r>
            <a:r>
              <a:rPr lang="en-US" dirty="0" err="1"/>
              <a:t>imprima</a:t>
            </a:r>
            <a:r>
              <a:rPr lang="en-US" dirty="0"/>
              <a:t> (ex.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Getters para poder </a:t>
            </a:r>
            <a:r>
              <a:rPr lang="en-US" dirty="0" err="1"/>
              <a:t>pegar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e passar para o </a:t>
            </a:r>
            <a:r>
              <a:rPr lang="en-US" dirty="0" err="1"/>
              <a:t>modelo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Completar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do Model: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b="1" dirty="0" err="1"/>
              <a:t>Criar</a:t>
            </a:r>
            <a:r>
              <a:rPr lang="en-US" b="1" dirty="0"/>
              <a:t> um </a:t>
            </a:r>
            <a:r>
              <a:rPr lang="en-US" b="1" dirty="0" err="1"/>
              <a:t>atributo</a:t>
            </a:r>
            <a:r>
              <a:rPr lang="en-US" b="1" dirty="0"/>
              <a:t> de array para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múltiplos</a:t>
            </a:r>
            <a:endParaRPr lang="en-US" b="1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constructor para </a:t>
            </a:r>
            <a:r>
              <a:rPr lang="en-US" dirty="0" err="1"/>
              <a:t>receber</a:t>
            </a:r>
            <a:r>
              <a:rPr lang="en-US" dirty="0"/>
              <a:t> e </a:t>
            </a:r>
            <a:r>
              <a:rPr lang="en-US" dirty="0" err="1"/>
              <a:t>carregar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parametros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a lista de </a:t>
            </a:r>
            <a:r>
              <a:rPr lang="en-US" dirty="0" err="1"/>
              <a:t>múltiplos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Array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b="1" dirty="0" err="1"/>
              <a:t>Criar</a:t>
            </a:r>
            <a:r>
              <a:rPr lang="en-US" b="1" dirty="0"/>
              <a:t> um </a:t>
            </a:r>
            <a:r>
              <a:rPr lang="en-US" b="1" dirty="0" err="1"/>
              <a:t>método</a:t>
            </a:r>
            <a:r>
              <a:rPr lang="en-US" b="1" dirty="0"/>
              <a:t> que </a:t>
            </a:r>
            <a:r>
              <a:rPr lang="en-US" b="1" dirty="0" err="1"/>
              <a:t>transforme</a:t>
            </a:r>
            <a:r>
              <a:rPr lang="en-US" b="1" dirty="0"/>
              <a:t> o Array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String de </a:t>
            </a:r>
            <a:r>
              <a:rPr lang="en-US" b="1" dirty="0" err="1"/>
              <a:t>múltiplos</a:t>
            </a:r>
            <a:r>
              <a:rPr lang="en-US" b="1" dirty="0"/>
              <a:t> (Ex. String)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a view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Invocar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string de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vindos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Repassar</a:t>
            </a:r>
            <a:r>
              <a:rPr lang="en-US" dirty="0"/>
              <a:t> de novo para a view para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com “Main” e mandar </a:t>
            </a:r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processo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5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5C3A3399-ED5C-41A5-A2B9-4A2F40EACB38}"/>
              </a:ext>
            </a:extLst>
          </p:cNvPr>
          <p:cNvSpPr/>
          <p:nvPr/>
        </p:nvSpPr>
        <p:spPr>
          <a:xfrm>
            <a:off x="8747242" y="2967070"/>
            <a:ext cx="3107000" cy="3198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artão 5">
            <a:extLst>
              <a:ext uri="{FF2B5EF4-FFF2-40B4-BE49-F238E27FC236}">
                <a16:creationId xmlns:a16="http://schemas.microsoft.com/office/drawing/2014/main" id="{08C07A61-50EE-44FA-ABBA-AA13A81F66D1}"/>
              </a:ext>
            </a:extLst>
          </p:cNvPr>
          <p:cNvSpPr/>
          <p:nvPr/>
        </p:nvSpPr>
        <p:spPr>
          <a:xfrm>
            <a:off x="332070" y="3669655"/>
            <a:ext cx="4027034" cy="235565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68C5200C-0936-48D7-9256-038E6BA589D1}"/>
              </a:ext>
            </a:extLst>
          </p:cNvPr>
          <p:cNvSpPr/>
          <p:nvPr/>
        </p:nvSpPr>
        <p:spPr>
          <a:xfrm>
            <a:off x="4243721" y="1135842"/>
            <a:ext cx="4553499" cy="21092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5CB79C82-C4DD-46EB-8300-8AB0E880DC21}"/>
              </a:ext>
            </a:extLst>
          </p:cNvPr>
          <p:cNvSpPr/>
          <p:nvPr/>
        </p:nvSpPr>
        <p:spPr>
          <a:xfrm>
            <a:off x="516610" y="420048"/>
            <a:ext cx="2712168" cy="10891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3195" y="119141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Array  – EX2 -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45587" y="884045"/>
            <a:ext cx="1781570" cy="7186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V="1">
            <a:off x="1678323" y="2338613"/>
            <a:ext cx="2512883" cy="13310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8462345" y="1853163"/>
            <a:ext cx="1266761" cy="10254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 flipH="1" flipV="1">
            <a:off x="7811182" y="3003020"/>
            <a:ext cx="1302327" cy="137723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3581400" y="2429869"/>
            <a:ext cx="1688349" cy="11463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4757802" y="1541851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13509" y="4334706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818989" y="4308387"/>
            <a:ext cx="2719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iondi" panose="02000505030000020004" pitchFamily="2" charset="0"/>
              </a:rPr>
              <a:t>VIEW</a:t>
            </a:r>
            <a:endParaRPr lang="pt-BR" sz="6000" dirty="0">
              <a:latin typeface="Biondi" panose="02000505030000020004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C904F8-6D32-4BF4-90F0-910A0AD31AC6}"/>
              </a:ext>
            </a:extLst>
          </p:cNvPr>
          <p:cNvSpPr txBox="1"/>
          <p:nvPr/>
        </p:nvSpPr>
        <p:spPr>
          <a:xfrm>
            <a:off x="662239" y="351222"/>
            <a:ext cx="203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4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/>
          </a:bodyPr>
          <a:lstStyle/>
          <a:p>
            <a:r>
              <a:rPr lang="en-US" sz="4800" b="1" dirty="0"/>
              <a:t>JAVA  - ARRAY – EX2 -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84664F2-2125-48C9-BE1B-43A7FDF4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2" y="175668"/>
            <a:ext cx="4714875" cy="1114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F8BA246-5031-4BE0-B0DF-A87DA8ACA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919" y="964157"/>
            <a:ext cx="6391275" cy="2352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8E95587-1212-49F5-960E-997FF1965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46" y="3049643"/>
            <a:ext cx="630555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F42F583-B0EE-4899-913C-9FEE79E83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786" y="3316832"/>
            <a:ext cx="4467225" cy="3009900"/>
          </a:xfrm>
          <a:prstGeom prst="snip2DiagRect">
            <a:avLst/>
          </a:prstGeom>
          <a:solidFill>
            <a:srgbClr val="FFFF00"/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73133" y="811272"/>
            <a:ext cx="855645" cy="47882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973844" y="1973843"/>
            <a:ext cx="1759430" cy="198645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6453875" y="2232397"/>
            <a:ext cx="1586539" cy="18161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>
            <a:off x="6265114" y="2560613"/>
            <a:ext cx="1724850" cy="238763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2800955" y="2516177"/>
            <a:ext cx="2236502" cy="329184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6229315" y="925140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7836973" y="3760454"/>
            <a:ext cx="3640849" cy="25545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latin typeface="Biondi" panose="02000505030000020004" pitchFamily="2" charset="0"/>
            </a:endParaRPr>
          </a:p>
          <a:p>
            <a:pPr algn="ctr"/>
            <a:r>
              <a:rPr lang="en-US" sz="4000" dirty="0">
                <a:latin typeface="Biondi" panose="02000505030000020004" pitchFamily="2" charset="0"/>
              </a:rPr>
              <a:t>MODEL</a:t>
            </a:r>
          </a:p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Inserir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Array</a:t>
            </a:r>
          </a:p>
          <a:p>
            <a:pPr algn="ctr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337758" y="249490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120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3997</TotalTime>
  <Words>1740</Words>
  <Application>Microsoft Office PowerPoint</Application>
  <PresentationFormat>Widescreen</PresentationFormat>
  <Paragraphs>293</Paragraphs>
  <Slides>29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Biondi</vt:lpstr>
      <vt:lpstr>Calibri</vt:lpstr>
      <vt:lpstr>Calibri Light</vt:lpstr>
      <vt:lpstr>Courier New</vt:lpstr>
      <vt:lpstr>Wingdings</vt:lpstr>
      <vt:lpstr>Wingdings 2</vt:lpstr>
      <vt:lpstr>HDOfficeLightV0</vt:lpstr>
      <vt:lpstr>Programação II (Aula 3)</vt:lpstr>
      <vt:lpstr>Programação II Aula 3 – Revisão de JAVA, MVC e Swing</vt:lpstr>
      <vt:lpstr>Programação II  Revisão – JAVA – “Arrays” ou “Vetores” (Deitel cap.7)</vt:lpstr>
      <vt:lpstr>Programação II - Revisão – JAVA – Arrays – Ex 1 - Coloque a lista abaixo em um array e mostre o total</vt:lpstr>
      <vt:lpstr>Programação II  - Revisão – JAVA – Arrays – Ex 1</vt:lpstr>
      <vt:lpstr>Programação II  - Revisão – JAVA – Arrays – Ex 2</vt:lpstr>
      <vt:lpstr>Programação II  - JAVA – Arrays – Ex 2 - Passos</vt:lpstr>
      <vt:lpstr>Revisão – Array  – EX2 - MVC</vt:lpstr>
      <vt:lpstr>JAVA  - ARRAY – EX2 - MVC</vt:lpstr>
      <vt:lpstr>Programação II  - Revisão – JAVA – Arrays – Ex 3 (1) - Coloque a lista abaixo em um array e mostre os totais </vt:lpstr>
      <vt:lpstr>Programação II  - Revisão – JAVA – Arrays – Ex 3 (1) - Coloque a lista abaixo em um array e mostre os totais </vt:lpstr>
      <vt:lpstr>Programação II - Revisão – JAVA – Arrays – Ex 3 (2) - Coloque a lista abaixo em um array e mostre os totais</vt:lpstr>
      <vt:lpstr>Programação II Visão Geral do Swing – MVC</vt:lpstr>
      <vt:lpstr>Programação II SWING – Hierarquia de Componentes</vt:lpstr>
      <vt:lpstr>Programação II Swing – Elementos principais (Deitel, cap 14)</vt:lpstr>
      <vt:lpstr>Programação II - Swing – Elementos principais</vt:lpstr>
      <vt:lpstr>Programação II Swing – Exemplo 1</vt:lpstr>
      <vt:lpstr>Programação II Swing – Exemplo 1</vt:lpstr>
      <vt:lpstr>Programação II Swing – Exemplo 1</vt:lpstr>
      <vt:lpstr>Programação II Swing – Exemplo 1</vt:lpstr>
      <vt:lpstr>Programação II - Swing – Exemplo 1</vt:lpstr>
      <vt:lpstr>Programação II - Swing – Exemplo 1</vt:lpstr>
      <vt:lpstr>Programação II - Swing – Exemplo 1</vt:lpstr>
      <vt:lpstr>Programação II – Swing– Receita de Empada 1</vt:lpstr>
      <vt:lpstr>Programação II – Swing– Receita de Empada 1</vt:lpstr>
      <vt:lpstr>Programação II – Swing– Receita de Empada 1</vt:lpstr>
      <vt:lpstr>Programação II – Swing– Receita de Empada 1</vt:lpstr>
      <vt:lpstr>Programação II – Swing– Receita de Empada 1</vt:lpstr>
      <vt:lpstr>Programação II – Swing– Exercícios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108</cp:revision>
  <cp:lastPrinted>2018-02-21T20:08:26Z</cp:lastPrinted>
  <dcterms:created xsi:type="dcterms:W3CDTF">2016-08-01T02:15:42Z</dcterms:created>
  <dcterms:modified xsi:type="dcterms:W3CDTF">2018-03-08T19:29:30Z</dcterms:modified>
</cp:coreProperties>
</file>