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2"/>
  </p:notesMasterIdLst>
  <p:handoutMasterIdLst>
    <p:handoutMasterId r:id="rId23"/>
  </p:handout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282" r:id="rId10"/>
    <p:sldId id="283" r:id="rId11"/>
    <p:sldId id="284" r:id="rId12"/>
    <p:sldId id="286" r:id="rId13"/>
    <p:sldId id="285" r:id="rId14"/>
    <p:sldId id="289" r:id="rId15"/>
    <p:sldId id="309" r:id="rId16"/>
    <p:sldId id="310" r:id="rId17"/>
    <p:sldId id="293" r:id="rId18"/>
    <p:sldId id="294" r:id="rId19"/>
    <p:sldId id="292" r:id="rId20"/>
    <p:sldId id="296" r:id="rId2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54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16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79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225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051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481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055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522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261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72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61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514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94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742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64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5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692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26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21/03/2018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II</a:t>
            </a:r>
            <a:br>
              <a:rPr lang="en-US" dirty="0"/>
            </a:br>
            <a:r>
              <a:rPr lang="en-US" dirty="0"/>
              <a:t>(Aula 4)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</a:t>
            </a:r>
            <a:r>
              <a:rPr lang="en-US" sz="4900" b="1" dirty="0" err="1"/>
              <a:t>Hierarquia</a:t>
            </a:r>
            <a:r>
              <a:rPr lang="en-US" sz="4900" b="1" dirty="0"/>
              <a:t> de </a:t>
            </a:r>
            <a:r>
              <a:rPr lang="en-US" sz="4900" b="1" dirty="0" err="1"/>
              <a:t>Componentes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D1C76FE-1E7F-4CE9-B1AD-B4CF9D75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09" y="1550866"/>
            <a:ext cx="7600398" cy="494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2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Swing – </a:t>
            </a:r>
            <a:r>
              <a:rPr lang="en-US" sz="5400" b="1" dirty="0" err="1"/>
              <a:t>Elementos</a:t>
            </a:r>
            <a:r>
              <a:rPr lang="en-US" sz="5400" b="1" dirty="0"/>
              <a:t> </a:t>
            </a:r>
            <a:r>
              <a:rPr lang="en-US" sz="5400" b="1" dirty="0" err="1"/>
              <a:t>principais</a:t>
            </a:r>
            <a:r>
              <a:rPr lang="en-US" sz="5400" b="1" dirty="0"/>
              <a:t> </a:t>
            </a:r>
            <a:r>
              <a:rPr lang="en-US" sz="3600" b="1" dirty="0"/>
              <a:t>(</a:t>
            </a:r>
            <a:r>
              <a:rPr lang="en-US" sz="3600" b="1" dirty="0" err="1"/>
              <a:t>Deitel</a:t>
            </a:r>
            <a:r>
              <a:rPr lang="en-US" sz="3600" b="1" dirty="0"/>
              <a:t>, cap 14)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163209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“Frames”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JFrame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“</a:t>
            </a:r>
            <a:r>
              <a:rPr lang="en-US" dirty="0" err="1"/>
              <a:t>Paineis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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JPanel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“</a:t>
            </a:r>
            <a:r>
              <a:rPr lang="en-US" dirty="0" err="1"/>
              <a:t>Componentes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Jlabel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JTextField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JButton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etc</a:t>
            </a:r>
            <a:endParaRPr lang="pt-B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para </a:t>
            </a:r>
            <a:r>
              <a:rPr lang="en-US" dirty="0" err="1"/>
              <a:t>apresentação</a:t>
            </a:r>
            <a:r>
              <a:rPr lang="en-US" dirty="0"/>
              <a:t>, entrada ou </a:t>
            </a:r>
            <a:r>
              <a:rPr lang="en-US" dirty="0" err="1"/>
              <a:t>ação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en-US" sz="3600" b="1" dirty="0" err="1">
                <a:solidFill>
                  <a:schemeClr val="accent4">
                    <a:lumMod val="75000"/>
                  </a:schemeClr>
                </a:solidFill>
              </a:rPr>
              <a:t>Eventos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” e “</a:t>
            </a:r>
            <a:r>
              <a:rPr lang="en-US" sz="3600" b="1" dirty="0" err="1">
                <a:solidFill>
                  <a:schemeClr val="accent4">
                    <a:lumMod val="75000"/>
                  </a:schemeClr>
                </a:solidFill>
              </a:rPr>
              <a:t>Ouvintes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” 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sz="35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Event </a:t>
            </a:r>
            <a:r>
              <a:rPr lang="en-US" sz="3500" dirty="0">
                <a:solidFill>
                  <a:schemeClr val="accent4">
                    <a:lumMod val="75000"/>
                  </a:schemeClr>
                </a:solidFill>
              </a:rPr>
              <a:t>e  </a:t>
            </a:r>
            <a:r>
              <a:rPr lang="en-US" sz="35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EventListener</a:t>
            </a:r>
            <a:endParaRPr lang="en-US" sz="3600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Implementamos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 suas interfaces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Criamos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 e </a:t>
            </a: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ligamos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 aos components que </a:t>
            </a: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disparam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 o </a:t>
            </a: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evento</a:t>
            </a:r>
            <a:endParaRPr lang="en-US" sz="3200" dirty="0">
              <a:solidFill>
                <a:schemeClr val="accent4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“Layouts”  </a:t>
            </a:r>
            <a:r>
              <a:rPr lang="en-US" dirty="0" err="1">
                <a:sym typeface="Wingdings" panose="05000000000000000000" pitchFamily="2" charset="2"/>
              </a:rPr>
              <a:t>Especificam</a:t>
            </a:r>
            <a:r>
              <a:rPr lang="en-US" dirty="0">
                <a:sym typeface="Wingdings" panose="05000000000000000000" pitchFamily="2" charset="2"/>
              </a:rPr>
              <a:t> a forma de organizer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componentes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</p:spTree>
    <p:extLst>
      <p:ext uri="{BB962C8B-B14F-4D97-AF65-F5344CB8AC3E}">
        <p14:creationId xmlns:p14="http://schemas.microsoft.com/office/powerpoint/2010/main" val="403146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A15F00-E171-4DB4-95D7-6D43FBCB5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420" y="1080351"/>
            <a:ext cx="7522066" cy="514074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135890"/>
            <a:ext cx="10515600" cy="1325562"/>
          </a:xfrm>
        </p:spPr>
        <p:txBody>
          <a:bodyPr>
            <a:normAutofit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- </a:t>
            </a:r>
            <a:r>
              <a:rPr lang="en-US" sz="5400" b="1" dirty="0"/>
              <a:t>Swing - </a:t>
            </a:r>
            <a:r>
              <a:rPr lang="en-US" sz="5400" b="1" dirty="0" err="1"/>
              <a:t>Eventos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E5C8E32-C98A-4824-8635-D75F60DC5D4D}"/>
              </a:ext>
            </a:extLst>
          </p:cNvPr>
          <p:cNvSpPr/>
          <p:nvPr/>
        </p:nvSpPr>
        <p:spPr>
          <a:xfrm>
            <a:off x="5619565" y="976544"/>
            <a:ext cx="97654" cy="53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86E659E-4466-4907-A18F-078FA1E9A5AE}"/>
              </a:ext>
            </a:extLst>
          </p:cNvPr>
          <p:cNvSpPr/>
          <p:nvPr/>
        </p:nvSpPr>
        <p:spPr>
          <a:xfrm>
            <a:off x="4651899" y="906598"/>
            <a:ext cx="2604856" cy="1109708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30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200343"/>
            <a:ext cx="10515600" cy="1325562"/>
          </a:xfrm>
        </p:spPr>
        <p:txBody>
          <a:bodyPr>
            <a:normAutofit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- </a:t>
            </a:r>
            <a:r>
              <a:rPr lang="en-US" sz="5400" b="1" dirty="0"/>
              <a:t>Swing – “</a:t>
            </a:r>
            <a:r>
              <a:rPr lang="en-US" sz="5400" b="1" dirty="0" err="1"/>
              <a:t>Ouvintes</a:t>
            </a:r>
            <a:r>
              <a:rPr lang="en-US" sz="5400" b="1" dirty="0"/>
              <a:t>”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8C16690-2C01-43E4-879B-8DACD0288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1290773"/>
            <a:ext cx="9886010" cy="5115001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6ECC082A-3A5E-44DD-A873-E8C27F926644}"/>
              </a:ext>
            </a:extLst>
          </p:cNvPr>
          <p:cNvSpPr/>
          <p:nvPr/>
        </p:nvSpPr>
        <p:spPr>
          <a:xfrm>
            <a:off x="1802167" y="2616335"/>
            <a:ext cx="2604856" cy="1109708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8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200343"/>
            <a:ext cx="10515600" cy="1325562"/>
          </a:xfrm>
        </p:spPr>
        <p:txBody>
          <a:bodyPr>
            <a:normAutofit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- </a:t>
            </a:r>
            <a:r>
              <a:rPr lang="en-US" sz="5400" b="1" dirty="0"/>
              <a:t>Swing – “</a:t>
            </a:r>
            <a:r>
              <a:rPr lang="en-US" sz="5400" b="1" dirty="0" err="1"/>
              <a:t>Ouvintes</a:t>
            </a:r>
            <a:r>
              <a:rPr lang="en-US" sz="5400" b="1" dirty="0"/>
              <a:t>”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E326DF-F27F-4C78-8357-27A843249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90" y="1164816"/>
            <a:ext cx="9841931" cy="51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1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4602" y="89247"/>
            <a:ext cx="8821660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- </a:t>
            </a:r>
            <a:r>
              <a:rPr lang="en-US" sz="5400" b="1" dirty="0"/>
              <a:t>Swing – </a:t>
            </a:r>
            <a:r>
              <a:rPr lang="en-US" b="1" dirty="0" err="1"/>
              <a:t>Exemplo</a:t>
            </a:r>
            <a:r>
              <a:rPr lang="en-US" b="1" dirty="0"/>
              <a:t> 1</a:t>
            </a:r>
            <a:endParaRPr lang="pt-BR" b="1" i="1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CE847C1-0FB6-421A-969D-4F4754DAA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424" y="1414809"/>
            <a:ext cx="8035838" cy="4871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520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5493" y="136525"/>
            <a:ext cx="9180668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- </a:t>
            </a:r>
            <a:r>
              <a:rPr lang="en-US" sz="5400" b="1" dirty="0"/>
              <a:t>Swing – </a:t>
            </a:r>
            <a:r>
              <a:rPr lang="en-US" b="1" dirty="0" err="1"/>
              <a:t>Exemplo</a:t>
            </a:r>
            <a:r>
              <a:rPr lang="en-US" b="1" dirty="0"/>
              <a:t> 1</a:t>
            </a:r>
            <a:endParaRPr lang="pt-BR" b="1" i="1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3BAB35-8A14-41E1-A8A7-6EC21FBF4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6" r="4665"/>
          <a:stretch/>
        </p:blipFill>
        <p:spPr>
          <a:xfrm>
            <a:off x="3398007" y="1309241"/>
            <a:ext cx="7778980" cy="4676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EECD06B-0582-4C5A-9750-190F3510AF8A}"/>
              </a:ext>
            </a:extLst>
          </p:cNvPr>
          <p:cNvSpPr/>
          <p:nvPr/>
        </p:nvSpPr>
        <p:spPr>
          <a:xfrm>
            <a:off x="3581400" y="2110104"/>
            <a:ext cx="7595587" cy="234648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DE5DCF2-54A6-4197-A0B2-BB7CA8C4ACA8}"/>
              </a:ext>
            </a:extLst>
          </p:cNvPr>
          <p:cNvSpPr/>
          <p:nvPr/>
        </p:nvSpPr>
        <p:spPr>
          <a:xfrm>
            <a:off x="4118028" y="5326020"/>
            <a:ext cx="6854772" cy="24384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Balão de Fala: Retângulo com Cantos Arredondados 16">
            <a:extLst>
              <a:ext uri="{FF2B5EF4-FFF2-40B4-BE49-F238E27FC236}">
                <a16:creationId xmlns:a16="http://schemas.microsoft.com/office/drawing/2014/main" id="{A67C5A71-3426-4EFF-B1DA-FFF1EC85C683}"/>
              </a:ext>
            </a:extLst>
          </p:cNvPr>
          <p:cNvSpPr/>
          <p:nvPr/>
        </p:nvSpPr>
        <p:spPr>
          <a:xfrm>
            <a:off x="1172094" y="1462087"/>
            <a:ext cx="2075411" cy="370262"/>
          </a:xfrm>
          <a:prstGeom prst="wedgeRoundRectCallout">
            <a:avLst>
              <a:gd name="adj1" fmla="val 65008"/>
              <a:gd name="adj2" fmla="val 191212"/>
              <a:gd name="adj3" fmla="val 16667"/>
            </a:avLst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1 - </a:t>
            </a:r>
            <a:r>
              <a:rPr lang="en-US" sz="1400" dirty="0" err="1">
                <a:solidFill>
                  <a:schemeClr val="tx1"/>
                </a:solidFill>
              </a:rPr>
              <a:t>Cria</a:t>
            </a:r>
            <a:r>
              <a:rPr lang="en-US" sz="1400" dirty="0">
                <a:solidFill>
                  <a:schemeClr val="tx1"/>
                </a:solidFill>
              </a:rPr>
              <a:t> Listener/</a:t>
            </a:r>
            <a:r>
              <a:rPr lang="en-US" sz="1400" dirty="0" err="1">
                <a:solidFill>
                  <a:schemeClr val="tx1"/>
                </a:solidFill>
              </a:rPr>
              <a:t>Codigo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Balão de Fala: Retângulo com Cantos Arredondados 17">
            <a:extLst>
              <a:ext uri="{FF2B5EF4-FFF2-40B4-BE49-F238E27FC236}">
                <a16:creationId xmlns:a16="http://schemas.microsoft.com/office/drawing/2014/main" id="{189F8497-4913-4B0D-9676-815170ED86C9}"/>
              </a:ext>
            </a:extLst>
          </p:cNvPr>
          <p:cNvSpPr/>
          <p:nvPr/>
        </p:nvSpPr>
        <p:spPr>
          <a:xfrm>
            <a:off x="838200" y="5025652"/>
            <a:ext cx="2075411" cy="334837"/>
          </a:xfrm>
          <a:prstGeom prst="wedgeRoundRectCallout">
            <a:avLst>
              <a:gd name="adj1" fmla="val 104441"/>
              <a:gd name="adj2" fmla="val 69357"/>
              <a:gd name="adj3" fmla="val 16667"/>
            </a:avLst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 – </a:t>
            </a:r>
            <a:r>
              <a:rPr lang="en-US" sz="1400" dirty="0" err="1">
                <a:solidFill>
                  <a:schemeClr val="tx1"/>
                </a:solidFill>
              </a:rPr>
              <a:t>Joga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dentro</a:t>
            </a:r>
            <a:r>
              <a:rPr lang="en-US" sz="1400" dirty="0">
                <a:solidFill>
                  <a:schemeClr val="tx1"/>
                </a:solidFill>
              </a:rPr>
              <a:t> da View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A995447-9F5E-4F26-8D9A-D3509A35E24A}"/>
              </a:ext>
            </a:extLst>
          </p:cNvPr>
          <p:cNvSpPr/>
          <p:nvPr/>
        </p:nvSpPr>
        <p:spPr>
          <a:xfrm>
            <a:off x="8897615" y="2008548"/>
            <a:ext cx="2559596" cy="685421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527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923AA07-9416-4625-8335-49F4EDD48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503" y="89247"/>
            <a:ext cx="2347058" cy="234270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5041160-C3DE-4C4F-86AC-A8E89D6D1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24" y="232006"/>
            <a:ext cx="4313691" cy="2276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ADD9112-FB7A-43E1-B63C-654A14122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58" y="2926051"/>
            <a:ext cx="7381875" cy="30575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4508" y="89247"/>
            <a:ext cx="4671754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Swing – </a:t>
            </a:r>
            <a:r>
              <a:rPr lang="en-US" b="1" dirty="0" err="1"/>
              <a:t>Exemplo</a:t>
            </a:r>
            <a:r>
              <a:rPr lang="en-US" b="1" dirty="0"/>
              <a:t> 1</a:t>
            </a:r>
            <a:endParaRPr lang="pt-BR" b="1" i="1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3BAB35-8A14-41E1-A8A7-6EC21FBF47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96" r="4665"/>
          <a:stretch/>
        </p:blipFill>
        <p:spPr>
          <a:xfrm>
            <a:off x="6478558" y="1724678"/>
            <a:ext cx="5497484" cy="3305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EECD06B-0582-4C5A-9750-190F3510AF8A}"/>
              </a:ext>
            </a:extLst>
          </p:cNvPr>
          <p:cNvSpPr/>
          <p:nvPr/>
        </p:nvSpPr>
        <p:spPr>
          <a:xfrm>
            <a:off x="6661265" y="2327565"/>
            <a:ext cx="5314777" cy="167085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DE5DCF2-54A6-4197-A0B2-BB7CA8C4ACA8}"/>
              </a:ext>
            </a:extLst>
          </p:cNvPr>
          <p:cNvSpPr/>
          <p:nvPr/>
        </p:nvSpPr>
        <p:spPr>
          <a:xfrm>
            <a:off x="6941127" y="4558145"/>
            <a:ext cx="4926677" cy="24384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D351351-507E-47AC-9FAC-B06AEEFFFD6C}"/>
              </a:ext>
            </a:extLst>
          </p:cNvPr>
          <p:cNvSpPr/>
          <p:nvPr/>
        </p:nvSpPr>
        <p:spPr>
          <a:xfrm>
            <a:off x="332509" y="3336175"/>
            <a:ext cx="6059978" cy="62364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Balão de Fala: Retângulo com Cantos Arredondados 16">
            <a:extLst>
              <a:ext uri="{FF2B5EF4-FFF2-40B4-BE49-F238E27FC236}">
                <a16:creationId xmlns:a16="http://schemas.microsoft.com/office/drawing/2014/main" id="{A67C5A71-3426-4EFF-B1DA-FFF1EC85C683}"/>
              </a:ext>
            </a:extLst>
          </p:cNvPr>
          <p:cNvSpPr/>
          <p:nvPr/>
        </p:nvSpPr>
        <p:spPr>
          <a:xfrm>
            <a:off x="4273908" y="1458619"/>
            <a:ext cx="2075411" cy="370262"/>
          </a:xfrm>
          <a:prstGeom prst="wedgeRoundRectCallout">
            <a:avLst>
              <a:gd name="adj1" fmla="val 65008"/>
              <a:gd name="adj2" fmla="val 191212"/>
              <a:gd name="adj3" fmla="val 16667"/>
            </a:avLst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1 - </a:t>
            </a:r>
            <a:r>
              <a:rPr lang="en-US" sz="1400" dirty="0" err="1">
                <a:solidFill>
                  <a:schemeClr val="tx1"/>
                </a:solidFill>
              </a:rPr>
              <a:t>Cria</a:t>
            </a:r>
            <a:r>
              <a:rPr lang="en-US" sz="1400" dirty="0">
                <a:solidFill>
                  <a:schemeClr val="tx1"/>
                </a:solidFill>
              </a:rPr>
              <a:t> Listener/</a:t>
            </a:r>
            <a:r>
              <a:rPr lang="en-US" sz="1400" dirty="0" err="1">
                <a:solidFill>
                  <a:schemeClr val="tx1"/>
                </a:solidFill>
              </a:rPr>
              <a:t>Codigo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Balão de Fala: Retângulo com Cantos Arredondados 17">
            <a:extLst>
              <a:ext uri="{FF2B5EF4-FFF2-40B4-BE49-F238E27FC236}">
                <a16:creationId xmlns:a16="http://schemas.microsoft.com/office/drawing/2014/main" id="{189F8497-4913-4B0D-9676-815170ED86C9}"/>
              </a:ext>
            </a:extLst>
          </p:cNvPr>
          <p:cNvSpPr/>
          <p:nvPr/>
        </p:nvSpPr>
        <p:spPr>
          <a:xfrm>
            <a:off x="4585854" y="4188760"/>
            <a:ext cx="2075411" cy="334837"/>
          </a:xfrm>
          <a:prstGeom prst="wedgeRoundRectCallout">
            <a:avLst>
              <a:gd name="adj1" fmla="val 65943"/>
              <a:gd name="adj2" fmla="val 58752"/>
              <a:gd name="adj3" fmla="val 16667"/>
            </a:avLst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 – </a:t>
            </a:r>
            <a:r>
              <a:rPr lang="en-US" sz="1400" dirty="0" err="1">
                <a:solidFill>
                  <a:schemeClr val="tx1"/>
                </a:solidFill>
              </a:rPr>
              <a:t>Joga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dentro</a:t>
            </a:r>
            <a:r>
              <a:rPr lang="en-US" sz="1400" dirty="0">
                <a:solidFill>
                  <a:schemeClr val="tx1"/>
                </a:solidFill>
              </a:rPr>
              <a:t> da View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Balão de Fala: Retângulo com Cantos Arredondados 18">
            <a:extLst>
              <a:ext uri="{FF2B5EF4-FFF2-40B4-BE49-F238E27FC236}">
                <a16:creationId xmlns:a16="http://schemas.microsoft.com/office/drawing/2014/main" id="{E302B6CE-2636-4B81-9A0B-6DCF5082B3C2}"/>
              </a:ext>
            </a:extLst>
          </p:cNvPr>
          <p:cNvSpPr/>
          <p:nvPr/>
        </p:nvSpPr>
        <p:spPr>
          <a:xfrm>
            <a:off x="3980397" y="2480839"/>
            <a:ext cx="2075411" cy="585624"/>
          </a:xfrm>
          <a:prstGeom prst="wedgeRoundRectCallout">
            <a:avLst>
              <a:gd name="adj1" fmla="val -63429"/>
              <a:gd name="adj2" fmla="val 97078"/>
              <a:gd name="adj3" fmla="val 16667"/>
            </a:avLst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3 – </a:t>
            </a:r>
            <a:r>
              <a:rPr lang="en-US" sz="1400" dirty="0" err="1">
                <a:solidFill>
                  <a:schemeClr val="tx1"/>
                </a:solidFill>
              </a:rPr>
              <a:t>Joga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dentro</a:t>
            </a:r>
            <a:r>
              <a:rPr lang="en-US" sz="1400" dirty="0">
                <a:solidFill>
                  <a:schemeClr val="tx1"/>
                </a:solidFill>
              </a:rPr>
              <a:t> do </a:t>
            </a:r>
            <a:r>
              <a:rPr lang="en-US" sz="1400" dirty="0" err="1">
                <a:solidFill>
                  <a:schemeClr val="tx1"/>
                </a:solidFill>
              </a:rPr>
              <a:t>componente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A995447-9F5E-4F26-8D9A-D3509A35E24A}"/>
              </a:ext>
            </a:extLst>
          </p:cNvPr>
          <p:cNvSpPr/>
          <p:nvPr/>
        </p:nvSpPr>
        <p:spPr>
          <a:xfrm>
            <a:off x="9545685" y="2055885"/>
            <a:ext cx="2559596" cy="685421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AE73C02-9895-488C-B7AF-546953DF13CC}"/>
              </a:ext>
            </a:extLst>
          </p:cNvPr>
          <p:cNvSpPr/>
          <p:nvPr/>
        </p:nvSpPr>
        <p:spPr>
          <a:xfrm>
            <a:off x="1479004" y="3274398"/>
            <a:ext cx="4007396" cy="685421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885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5048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Swing– </a:t>
            </a:r>
            <a:r>
              <a:rPr lang="en-US" sz="4900" b="1" dirty="0" err="1"/>
              <a:t>Receita</a:t>
            </a:r>
            <a:r>
              <a:rPr lang="en-US" sz="4900" b="1" dirty="0"/>
              <a:t> de Empada</a:t>
            </a:r>
            <a:r>
              <a:rPr lang="en-US" sz="4900" dirty="0"/>
              <a:t> 1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DD24D7E-CC34-4994-9DEC-75F4A7F4D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494"/>
            <a:ext cx="10515600" cy="5388856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b="1" dirty="0"/>
              <a:t>Model </a:t>
            </a:r>
            <a:r>
              <a:rPr lang="en-US" dirty="0"/>
              <a:t>–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alterações</a:t>
            </a:r>
            <a:endParaRPr lang="pt-BR" dirty="0"/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b="1" dirty="0" err="1"/>
              <a:t>Controler</a:t>
            </a:r>
            <a:r>
              <a:rPr lang="pt-BR" b="1" dirty="0"/>
              <a:t> </a:t>
            </a:r>
            <a:r>
              <a:rPr lang="pt-BR" dirty="0"/>
              <a:t>– Tecnicamente, também sem alterações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pt-BR" dirty="0"/>
              <a:t>Criar Modelo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pt-BR" dirty="0"/>
              <a:t>Criar </a:t>
            </a:r>
            <a:r>
              <a:rPr lang="pt-BR" dirty="0" err="1"/>
              <a:t>View</a:t>
            </a:r>
            <a:endParaRPr lang="pt-BR" dirty="0"/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pt-BR" dirty="0"/>
              <a:t>Ligar Modelo a </a:t>
            </a:r>
            <a:r>
              <a:rPr lang="pt-BR" dirty="0" err="1"/>
              <a:t>view</a:t>
            </a:r>
            <a:endParaRPr lang="pt-BR" dirty="0"/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b="1" dirty="0"/>
              <a:t>View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 err="1"/>
              <a:t>Declarar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de components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 err="1"/>
              <a:t>Inicializar</a:t>
            </a:r>
            <a:r>
              <a:rPr lang="en-US" dirty="0"/>
              <a:t> </a:t>
            </a:r>
            <a:r>
              <a:rPr lang="en-US" dirty="0" err="1"/>
              <a:t>Componentes</a:t>
            </a:r>
            <a:endParaRPr lang="en-US" dirty="0"/>
          </a:p>
          <a:p>
            <a:pPr marL="1485900" lvl="2" indent="-5715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o Frame</a:t>
            </a:r>
          </a:p>
          <a:p>
            <a:pPr marL="1485900" lvl="2" indent="-5715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Dar o </a:t>
            </a:r>
            <a:r>
              <a:rPr lang="en-US" dirty="0" err="1"/>
              <a:t>tamanho</a:t>
            </a:r>
            <a:endParaRPr lang="en-US" dirty="0"/>
          </a:p>
          <a:p>
            <a:pPr marL="1485900" lvl="2" indent="-5715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i="1" dirty="0" err="1"/>
              <a:t>Colocar</a:t>
            </a:r>
            <a:r>
              <a:rPr lang="en-US" i="1" dirty="0"/>
              <a:t> o Layout(</a:t>
            </a:r>
            <a:r>
              <a:rPr lang="en-US" i="1" dirty="0" err="1"/>
              <a:t>opc</a:t>
            </a:r>
            <a:r>
              <a:rPr lang="en-US" i="1" dirty="0"/>
              <a:t>)</a:t>
            </a:r>
          </a:p>
          <a:p>
            <a:pPr marL="1485900" lvl="2" indent="-5715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 err="1"/>
              <a:t>Indicar</a:t>
            </a:r>
            <a:r>
              <a:rPr lang="en-US" dirty="0"/>
              <a:t> o que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fechar</a:t>
            </a:r>
            <a:endParaRPr lang="en-US" dirty="0"/>
          </a:p>
          <a:p>
            <a:pPr marL="1485900" lvl="2" indent="-5715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endParaRPr lang="en-US" dirty="0"/>
          </a:p>
          <a:p>
            <a:pPr marL="1485900" lvl="2" indent="-5715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Frame</a:t>
            </a:r>
          </a:p>
          <a:p>
            <a:pPr marL="1485900" lvl="2" indent="-5715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 err="1"/>
              <a:t>Disparar</a:t>
            </a:r>
            <a:r>
              <a:rPr lang="en-US" dirty="0"/>
              <a:t> o Frame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de </a:t>
            </a:r>
            <a:r>
              <a:rPr lang="en-US" dirty="0" err="1"/>
              <a:t>acesso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37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5048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Swing– </a:t>
            </a:r>
            <a:r>
              <a:rPr lang="en-US" sz="4900" b="1" dirty="0" err="1"/>
              <a:t>Receita</a:t>
            </a:r>
            <a:r>
              <a:rPr lang="en-US" sz="4900" b="1" dirty="0"/>
              <a:t> de Empada</a:t>
            </a:r>
            <a:r>
              <a:rPr lang="en-US" sz="4900" dirty="0"/>
              <a:t> 2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DD24D7E-CC34-4994-9DEC-75F4A7F4D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259070"/>
          </a:xfrm>
        </p:spPr>
        <p:txBody>
          <a:bodyPr>
            <a:normAutofit fontScale="70000" lnSpcReduction="20000"/>
          </a:bodyPr>
          <a:lstStyle/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b="1" dirty="0"/>
              <a:t>Model </a:t>
            </a:r>
            <a:r>
              <a:rPr lang="en-US" dirty="0"/>
              <a:t>–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alterações</a:t>
            </a:r>
            <a:endParaRPr lang="pt-BR" dirty="0"/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b="1" dirty="0" err="1"/>
              <a:t>Controler</a:t>
            </a:r>
            <a:r>
              <a:rPr lang="pt-BR" b="1" dirty="0"/>
              <a:t> </a:t>
            </a:r>
            <a:r>
              <a:rPr lang="pt-BR" dirty="0"/>
              <a:t>–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Declarar o modelo e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views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no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controler</a:t>
            </a:r>
            <a:endParaRPr lang="pt-BR" b="1" dirty="0">
              <a:solidFill>
                <a:schemeClr val="accent4">
                  <a:lumMod val="7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Declarar o manipulador de eventos 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Criar o </a:t>
            </a:r>
            <a:r>
              <a:rPr lang="pt-BR" dirty="0" err="1"/>
              <a:t>metodo</a:t>
            </a:r>
            <a:r>
              <a:rPr lang="pt-BR" dirty="0"/>
              <a:t> principal para ligar o modelo e as </a:t>
            </a:r>
            <a:r>
              <a:rPr lang="pt-BR" dirty="0" err="1"/>
              <a:t>views</a:t>
            </a:r>
            <a:endParaRPr lang="pt-BR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dirty="0"/>
              <a:t>Criar Modelo</a:t>
            </a:r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dirty="0"/>
              <a:t>Criar </a:t>
            </a:r>
            <a:r>
              <a:rPr lang="pt-BR" dirty="0" err="1"/>
              <a:t>View</a:t>
            </a:r>
            <a:endParaRPr lang="pt-BR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Adicionar Manipulador a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view</a:t>
            </a:r>
            <a:endParaRPr lang="pt-BR" b="1" dirty="0">
              <a:solidFill>
                <a:schemeClr val="accent4">
                  <a:lumMod val="75000"/>
                </a:schemeClr>
              </a:solidFill>
            </a:endParaRPr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Ligar Modelo a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view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 Código no item (II.2)</a:t>
            </a:r>
            <a:endParaRPr lang="pt-BR" b="1" dirty="0">
              <a:solidFill>
                <a:schemeClr val="accent4">
                  <a:lumMod val="75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b="1" dirty="0"/>
              <a:t>View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Declarar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endParaRPr lang="en-US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Inicializar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</a:t>
            </a:r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o Frame</a:t>
            </a:r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Dar o </a:t>
            </a:r>
            <a:r>
              <a:rPr lang="en-US" dirty="0" err="1"/>
              <a:t>tamanho</a:t>
            </a:r>
            <a:endParaRPr lang="en-US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i="1" dirty="0" err="1"/>
              <a:t>Colocar</a:t>
            </a:r>
            <a:r>
              <a:rPr lang="en-US" i="1" dirty="0"/>
              <a:t> o Layout(</a:t>
            </a:r>
            <a:r>
              <a:rPr lang="en-US" i="1" dirty="0" err="1"/>
              <a:t>opc</a:t>
            </a:r>
            <a:r>
              <a:rPr lang="en-US" i="1" dirty="0"/>
              <a:t>)</a:t>
            </a:r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 err="1"/>
              <a:t>Indicar</a:t>
            </a:r>
            <a:r>
              <a:rPr lang="en-US" dirty="0"/>
              <a:t> o que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fechar</a:t>
            </a:r>
            <a:endParaRPr lang="en-US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endParaRPr lang="en-US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Frame</a:t>
            </a:r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 err="1"/>
              <a:t>Disparar</a:t>
            </a:r>
            <a:r>
              <a:rPr lang="en-US" dirty="0"/>
              <a:t> o Frame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Criar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método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para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adicionar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manipulador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(Listener)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de </a:t>
            </a:r>
            <a:r>
              <a:rPr lang="en-US" dirty="0" err="1"/>
              <a:t>acesso</a:t>
            </a:r>
            <a:endParaRPr lang="en-US" dirty="0"/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endParaRPr lang="en-US" b="1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18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4 –JAVA - </a:t>
            </a:r>
            <a:r>
              <a:rPr lang="en-US" sz="5400" b="1" dirty="0" err="1"/>
              <a:t>Arquivos</a:t>
            </a:r>
            <a:r>
              <a:rPr lang="en-US" sz="5400" b="1" dirty="0"/>
              <a:t> e Swing </a:t>
            </a:r>
            <a:r>
              <a:rPr lang="en-US" sz="5400" b="1" dirty="0" err="1"/>
              <a:t>Eventos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Arquivos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JAVA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/>
              <a:t>Swing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3200" dirty="0" err="1"/>
              <a:t>Eventos</a:t>
            </a:r>
            <a:endParaRPr lang="en-US" sz="3200" dirty="0"/>
          </a:p>
          <a:p>
            <a:pPr marL="971550" lvl="1" indent="-514350">
              <a:buFont typeface="+mj-lt"/>
              <a:buAutoNum type="arabicParenR"/>
            </a:pPr>
            <a:r>
              <a:rPr lang="en-US" sz="3200" dirty="0"/>
              <a:t>Listeners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Exemplos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Exercícios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Programação</a:t>
            </a:r>
            <a:r>
              <a:rPr lang="en-US" sz="4800" dirty="0"/>
              <a:t> II –</a:t>
            </a:r>
            <a:r>
              <a:rPr lang="en-US" sz="4800" b="1" dirty="0"/>
              <a:t> Swing– </a:t>
            </a:r>
            <a:r>
              <a:rPr lang="en-US" sz="4800" b="1" dirty="0" err="1"/>
              <a:t>Exercícios</a:t>
            </a:r>
            <a:r>
              <a:rPr lang="en-US" sz="4800" b="1" dirty="0"/>
              <a:t> 2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947A3C-DE32-4003-A566-0EC39CC6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Modifique</a:t>
            </a:r>
            <a:r>
              <a:rPr lang="en-US" dirty="0"/>
              <a:t> o </a:t>
            </a:r>
            <a:r>
              <a:rPr lang="en-US" dirty="0" err="1"/>
              <a:t>Exemplo</a:t>
            </a:r>
            <a:r>
              <a:rPr lang="en-US" dirty="0"/>
              <a:t> 1 para usar dois </a:t>
            </a:r>
            <a:r>
              <a:rPr lang="en-US" dirty="0" err="1"/>
              <a:t>paineis</a:t>
            </a:r>
            <a:r>
              <a:rPr lang="en-US" dirty="0"/>
              <a:t>, um para </a:t>
            </a:r>
            <a:r>
              <a:rPr lang="en-US" dirty="0" err="1"/>
              <a:t>visualizar</a:t>
            </a:r>
            <a:r>
              <a:rPr lang="en-US" dirty="0"/>
              <a:t> e outro para </a:t>
            </a:r>
            <a:r>
              <a:rPr lang="en-US" dirty="0" err="1"/>
              <a:t>entrar</a:t>
            </a:r>
            <a:r>
              <a:rPr lang="en-US" dirty="0"/>
              <a:t> dados.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Modifique</a:t>
            </a:r>
            <a:r>
              <a:rPr lang="en-US" dirty="0"/>
              <a:t> o </a:t>
            </a:r>
            <a:r>
              <a:rPr lang="en-US" dirty="0" err="1"/>
              <a:t>Exemplo</a:t>
            </a:r>
            <a:r>
              <a:rPr lang="en-US" dirty="0"/>
              <a:t> 1 e </a:t>
            </a:r>
            <a:r>
              <a:rPr lang="en-US" dirty="0" err="1"/>
              <a:t>coloque</a:t>
            </a:r>
            <a:r>
              <a:rPr lang="en-US" dirty="0"/>
              <a:t> a </a:t>
            </a:r>
            <a:r>
              <a:rPr lang="en-US" dirty="0" err="1"/>
              <a:t>inicializacao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separado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Acrescente</a:t>
            </a:r>
            <a:r>
              <a:rPr lang="en-US" dirty="0"/>
              <a:t> um </a:t>
            </a:r>
            <a:r>
              <a:rPr lang="en-US" dirty="0" err="1"/>
              <a:t>botão</a:t>
            </a:r>
            <a:r>
              <a:rPr lang="en-US" dirty="0"/>
              <a:t> que salve </a:t>
            </a:r>
            <a:r>
              <a:rPr lang="en-US" dirty="0" err="1"/>
              <a:t>os</a:t>
            </a:r>
            <a:r>
              <a:rPr lang="en-US" dirty="0"/>
              <a:t> dados do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exemplo</a:t>
            </a:r>
            <a:r>
              <a:rPr lang="en-US" dirty="0"/>
              <a:t> 1 </a:t>
            </a:r>
            <a:r>
              <a:rPr lang="en-US" dirty="0" err="1"/>
              <a:t>como</a:t>
            </a:r>
            <a:r>
              <a:rPr lang="en-US" dirty="0"/>
              <a:t> base, </a:t>
            </a:r>
            <a:r>
              <a:rPr lang="en-US" dirty="0" err="1"/>
              <a:t>crie</a:t>
            </a:r>
            <a:r>
              <a:rPr lang="en-US" dirty="0"/>
              <a:t> outro </a:t>
            </a:r>
            <a:r>
              <a:rPr lang="en-US" dirty="0" err="1"/>
              <a:t>projeto</a:t>
            </a:r>
            <a:r>
              <a:rPr lang="en-US" dirty="0"/>
              <a:t> para um </a:t>
            </a:r>
            <a:r>
              <a:rPr lang="en-US" dirty="0" err="1"/>
              <a:t>modelo</a:t>
            </a:r>
            <a:r>
              <a:rPr lang="en-US" dirty="0"/>
              <a:t> “</a:t>
            </a:r>
            <a:r>
              <a:rPr lang="en-US" dirty="0" err="1"/>
              <a:t>Produto</a:t>
            </a:r>
            <a:r>
              <a:rPr lang="en-US" dirty="0"/>
              <a:t>”, com Nome, </a:t>
            </a:r>
            <a:r>
              <a:rPr lang="en-US" dirty="0" err="1"/>
              <a:t>Preço</a:t>
            </a:r>
            <a:r>
              <a:rPr lang="en-US" dirty="0"/>
              <a:t> e </a:t>
            </a:r>
            <a:r>
              <a:rPr lang="en-US" dirty="0" err="1"/>
              <a:t>Quantidade</a:t>
            </a:r>
            <a:r>
              <a:rPr lang="en-US" dirty="0"/>
              <a:t> e </a:t>
            </a:r>
            <a:r>
              <a:rPr lang="en-US" dirty="0" err="1"/>
              <a:t>apresente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totais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33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959" y="59177"/>
            <a:ext cx="10876148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II – </a:t>
            </a:r>
            <a:r>
              <a:rPr lang="en-US" sz="4800" b="1" dirty="0" err="1"/>
              <a:t>Arquivos</a:t>
            </a:r>
            <a:r>
              <a:rPr lang="en-US" sz="4800" b="1" dirty="0"/>
              <a:t> - </a:t>
            </a:r>
            <a:r>
              <a:rPr lang="en-US" sz="4800" b="1" dirty="0" err="1"/>
              <a:t>Revisao</a:t>
            </a:r>
            <a:br>
              <a:rPr lang="pt-BR" sz="4800" cap="none" dirty="0"/>
            </a:br>
            <a:r>
              <a:rPr lang="pt-BR" sz="3100" cap="none" dirty="0"/>
              <a:t>Categorias de entrada e saída (</a:t>
            </a:r>
            <a:r>
              <a:rPr lang="pt-BR" sz="3100" cap="none" dirty="0" err="1"/>
              <a:t>Read</a:t>
            </a:r>
            <a:r>
              <a:rPr lang="pt-BR" sz="3100" cap="none" dirty="0"/>
              <a:t>/Writer  e  </a:t>
            </a:r>
            <a:r>
              <a:rPr lang="pt-BR" sz="3100" cap="none" dirty="0" err="1"/>
              <a:t>Streams</a:t>
            </a:r>
            <a:r>
              <a:rPr lang="pt-BR" sz="3100" cap="none" dirty="0"/>
              <a:t>)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797686" y="6527335"/>
            <a:ext cx="3329265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73"/>
          <a:stretch/>
        </p:blipFill>
        <p:spPr>
          <a:xfrm>
            <a:off x="172116" y="1272883"/>
            <a:ext cx="11328305" cy="4653990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73A7C9-F74B-4EE7-A2BA-E33FFDF7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</p:spTree>
    <p:extLst>
      <p:ext uri="{BB962C8B-B14F-4D97-AF65-F5344CB8AC3E}">
        <p14:creationId xmlns:p14="http://schemas.microsoft.com/office/powerpoint/2010/main" val="89768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959" y="59177"/>
            <a:ext cx="10876148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II – </a:t>
            </a:r>
            <a:r>
              <a:rPr lang="en-US" sz="4800" b="1" dirty="0" err="1"/>
              <a:t>Arquivos</a:t>
            </a:r>
            <a:r>
              <a:rPr lang="en-US" sz="4800" b="1" dirty="0"/>
              <a:t> - </a:t>
            </a:r>
            <a:r>
              <a:rPr lang="en-US" sz="4800" b="1" dirty="0" err="1"/>
              <a:t>Revisao</a:t>
            </a:r>
            <a:br>
              <a:rPr lang="pt-BR" sz="4800" cap="none" dirty="0"/>
            </a:br>
            <a:r>
              <a:rPr lang="pt-BR" sz="3100" dirty="0"/>
              <a:t>Categorias de entrada e saída</a:t>
            </a:r>
            <a:r>
              <a:rPr lang="pt-BR" sz="3100" cap="none" dirty="0"/>
              <a:t> (Reader / Writer)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797686" y="6527335"/>
            <a:ext cx="3329265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53"/>
          <a:stretch/>
        </p:blipFill>
        <p:spPr>
          <a:xfrm>
            <a:off x="201663" y="1816638"/>
            <a:ext cx="6048530" cy="41506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25"/>
          <a:stretch/>
        </p:blipFill>
        <p:spPr>
          <a:xfrm>
            <a:off x="6218033" y="1086763"/>
            <a:ext cx="5894337" cy="427814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6155B03-9516-49B3-B8DB-77C1CE56D7A5}"/>
              </a:ext>
            </a:extLst>
          </p:cNvPr>
          <p:cNvSpPr/>
          <p:nvPr/>
        </p:nvSpPr>
        <p:spPr>
          <a:xfrm>
            <a:off x="3852136" y="3225837"/>
            <a:ext cx="2243864" cy="700704"/>
          </a:xfrm>
          <a:prstGeom prst="roundRect">
            <a:avLst/>
          </a:prstGeom>
          <a:solidFill>
            <a:srgbClr val="BF9000">
              <a:alpha val="32941"/>
            </a:srgb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CC49CBF-0B87-48C8-810E-A4FBE26B7BD2}"/>
              </a:ext>
            </a:extLst>
          </p:cNvPr>
          <p:cNvSpPr/>
          <p:nvPr/>
        </p:nvSpPr>
        <p:spPr>
          <a:xfrm>
            <a:off x="1567458" y="1929954"/>
            <a:ext cx="2243864" cy="619184"/>
          </a:xfrm>
          <a:prstGeom prst="roundRect">
            <a:avLst/>
          </a:prstGeom>
          <a:solidFill>
            <a:srgbClr val="B4C7E7">
              <a:alpha val="43137"/>
            </a:srgb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0152185-7EA5-493A-8833-8F2CB9066F60}"/>
              </a:ext>
            </a:extLst>
          </p:cNvPr>
          <p:cNvSpPr/>
          <p:nvPr/>
        </p:nvSpPr>
        <p:spPr>
          <a:xfrm>
            <a:off x="3852137" y="1929955"/>
            <a:ext cx="2243864" cy="6191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4902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06DD753-5465-459A-A196-B58F006DEA10}"/>
              </a:ext>
            </a:extLst>
          </p:cNvPr>
          <p:cNvSpPr/>
          <p:nvPr/>
        </p:nvSpPr>
        <p:spPr>
          <a:xfrm>
            <a:off x="1486238" y="2549138"/>
            <a:ext cx="2365897" cy="3418179"/>
          </a:xfrm>
          <a:prstGeom prst="roundRect">
            <a:avLst/>
          </a:prstGeom>
          <a:solidFill>
            <a:srgbClr val="FF0000">
              <a:alpha val="54902"/>
            </a:srgb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8295133-6509-4467-9CE6-6C5DBEC9F143}"/>
              </a:ext>
            </a:extLst>
          </p:cNvPr>
          <p:cNvSpPr/>
          <p:nvPr/>
        </p:nvSpPr>
        <p:spPr>
          <a:xfrm>
            <a:off x="7325987" y="1173984"/>
            <a:ext cx="2376138" cy="619184"/>
          </a:xfrm>
          <a:prstGeom prst="roundRect">
            <a:avLst/>
          </a:prstGeom>
          <a:solidFill>
            <a:srgbClr val="B4C7E7">
              <a:alpha val="43137"/>
            </a:srgb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69A0C9F-05A2-4111-8DF7-3FAD4AEB9C59}"/>
              </a:ext>
            </a:extLst>
          </p:cNvPr>
          <p:cNvSpPr/>
          <p:nvPr/>
        </p:nvSpPr>
        <p:spPr>
          <a:xfrm>
            <a:off x="9736232" y="2323987"/>
            <a:ext cx="2376138" cy="700704"/>
          </a:xfrm>
          <a:prstGeom prst="roundRect">
            <a:avLst/>
          </a:prstGeom>
          <a:solidFill>
            <a:srgbClr val="BF9000">
              <a:alpha val="32941"/>
            </a:srgb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74C0664-EAB6-4FC7-9DEC-079871A2CEDF}"/>
              </a:ext>
            </a:extLst>
          </p:cNvPr>
          <p:cNvSpPr/>
          <p:nvPr/>
        </p:nvSpPr>
        <p:spPr>
          <a:xfrm>
            <a:off x="7272221" y="4698786"/>
            <a:ext cx="2483671" cy="6191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4902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C24D906-6081-400B-848B-E4383B60CEAF}"/>
              </a:ext>
            </a:extLst>
          </p:cNvPr>
          <p:cNvSpPr/>
          <p:nvPr/>
        </p:nvSpPr>
        <p:spPr>
          <a:xfrm>
            <a:off x="7370334" y="1816638"/>
            <a:ext cx="2287446" cy="2835207"/>
          </a:xfrm>
          <a:prstGeom prst="roundRect">
            <a:avLst/>
          </a:prstGeom>
          <a:solidFill>
            <a:srgbClr val="FF0000">
              <a:alpha val="54902"/>
            </a:srgb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E7D5C3A-4AD4-476F-A0EB-2D32372D8800}"/>
              </a:ext>
            </a:extLst>
          </p:cNvPr>
          <p:cNvSpPr/>
          <p:nvPr/>
        </p:nvSpPr>
        <p:spPr>
          <a:xfrm>
            <a:off x="3852137" y="3960051"/>
            <a:ext cx="2243864" cy="643188"/>
          </a:xfrm>
          <a:prstGeom prst="roundRect">
            <a:avLst/>
          </a:prstGeom>
          <a:solidFill>
            <a:srgbClr val="FF0000">
              <a:alpha val="54902"/>
            </a:srgb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B4FA53-0A4C-4630-A144-7A692DF0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</p:spTree>
    <p:extLst>
      <p:ext uri="{BB962C8B-B14F-4D97-AF65-F5344CB8AC3E}">
        <p14:creationId xmlns:p14="http://schemas.microsoft.com/office/powerpoint/2010/main" val="145406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959" y="59177"/>
            <a:ext cx="10876148" cy="891929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II – </a:t>
            </a:r>
            <a:r>
              <a:rPr lang="en-US" sz="4800" b="1" dirty="0" err="1"/>
              <a:t>Arquivos</a:t>
            </a:r>
            <a:r>
              <a:rPr lang="en-US" sz="4800" b="1" dirty="0"/>
              <a:t> - </a:t>
            </a:r>
            <a:r>
              <a:rPr lang="en-US" sz="4800" b="1" dirty="0" err="1"/>
              <a:t>Revisao</a:t>
            </a:r>
            <a:r>
              <a:rPr lang="en-US" sz="4800" b="1" dirty="0"/>
              <a:t> - </a:t>
            </a:r>
            <a:r>
              <a:rPr lang="pt-BR" sz="3600" dirty="0"/>
              <a:t>Saída</a:t>
            </a:r>
            <a:r>
              <a:rPr lang="pt-BR" sz="3600" cap="none" dirty="0"/>
              <a:t> (Writer)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797686" y="6527335"/>
            <a:ext cx="3329265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25"/>
          <a:stretch/>
        </p:blipFill>
        <p:spPr>
          <a:xfrm>
            <a:off x="1264640" y="951105"/>
            <a:ext cx="7696480" cy="55861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8295133-6509-4467-9CE6-6C5DBEC9F143}"/>
              </a:ext>
            </a:extLst>
          </p:cNvPr>
          <p:cNvSpPr/>
          <p:nvPr/>
        </p:nvSpPr>
        <p:spPr>
          <a:xfrm>
            <a:off x="2699707" y="1087941"/>
            <a:ext cx="3173968" cy="700704"/>
          </a:xfrm>
          <a:prstGeom prst="roundRect">
            <a:avLst/>
          </a:prstGeom>
          <a:solidFill>
            <a:srgbClr val="B4C7E7">
              <a:alpha val="43137"/>
            </a:srgb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69A0C9F-05A2-4111-8DF7-3FAD4AEB9C59}"/>
              </a:ext>
            </a:extLst>
          </p:cNvPr>
          <p:cNvSpPr/>
          <p:nvPr/>
        </p:nvSpPr>
        <p:spPr>
          <a:xfrm>
            <a:off x="5873674" y="2474594"/>
            <a:ext cx="3012141" cy="954406"/>
          </a:xfrm>
          <a:prstGeom prst="roundRect">
            <a:avLst/>
          </a:prstGeom>
          <a:solidFill>
            <a:srgbClr val="BF9000">
              <a:alpha val="32941"/>
            </a:srgb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74C0664-EAB6-4FC7-9DEC-079871A2CEDF}"/>
              </a:ext>
            </a:extLst>
          </p:cNvPr>
          <p:cNvSpPr/>
          <p:nvPr/>
        </p:nvSpPr>
        <p:spPr>
          <a:xfrm>
            <a:off x="2699707" y="5737165"/>
            <a:ext cx="3173967" cy="79016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4902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C24D906-6081-400B-848B-E4383B60CEAF}"/>
              </a:ext>
            </a:extLst>
          </p:cNvPr>
          <p:cNvSpPr/>
          <p:nvPr/>
        </p:nvSpPr>
        <p:spPr>
          <a:xfrm>
            <a:off x="2615452" y="1841667"/>
            <a:ext cx="3173967" cy="3885572"/>
          </a:xfrm>
          <a:prstGeom prst="roundRect">
            <a:avLst/>
          </a:prstGeom>
          <a:solidFill>
            <a:srgbClr val="FF0000">
              <a:alpha val="54902"/>
            </a:srgb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E4EDFB-3DC8-4D7A-9ECE-69C8309C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</p:spTree>
    <p:extLst>
      <p:ext uri="{BB962C8B-B14F-4D97-AF65-F5344CB8AC3E}">
        <p14:creationId xmlns:p14="http://schemas.microsoft.com/office/powerpoint/2010/main" val="100675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54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II – </a:t>
            </a:r>
            <a:r>
              <a:rPr lang="en-US" b="1" dirty="0" err="1"/>
              <a:t>Arquivos</a:t>
            </a:r>
            <a:r>
              <a:rPr lang="en-US" b="1" dirty="0"/>
              <a:t> – </a:t>
            </a:r>
            <a:r>
              <a:rPr lang="en-US" b="1" dirty="0" err="1"/>
              <a:t>Revisao</a:t>
            </a:r>
            <a:r>
              <a:rPr lang="en-US" b="1" dirty="0"/>
              <a:t> – </a:t>
            </a:r>
            <a:r>
              <a:rPr lang="en-US" b="1" dirty="0" err="1"/>
              <a:t>Escrita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B94415-7A98-4655-AAD4-E2FA6F8E4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19" y="1323190"/>
            <a:ext cx="11160161" cy="503315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DECLARAÇÃO: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1 -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Criar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objeto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“Writer”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varW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Arquivo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B0F0"/>
                </a:solidFill>
              </a:rPr>
              <a:t>&lt;append&gt;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2 - String de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conteúdo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escrever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varString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Conteudo</a:t>
            </a:r>
            <a:r>
              <a:rPr lang="en-US" b="1" dirty="0">
                <a:solidFill>
                  <a:srgbClr val="00B0F0"/>
                </a:solidFill>
              </a:rPr>
              <a:t> da String&gt;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3 -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Escfever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	&lt;</a:t>
            </a:r>
            <a:r>
              <a:rPr lang="en-US" b="1" dirty="0" err="1">
                <a:solidFill>
                  <a:srgbClr val="00B0F0"/>
                </a:solidFill>
              </a:rPr>
              <a:t>varW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.write(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varString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 –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Fechar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varW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.close();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9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542"/>
            <a:ext cx="10844814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II – </a:t>
            </a:r>
            <a:r>
              <a:rPr lang="en-US" b="1" dirty="0" err="1"/>
              <a:t>Arquivos</a:t>
            </a:r>
            <a:r>
              <a:rPr lang="en-US" b="1" dirty="0"/>
              <a:t> – </a:t>
            </a:r>
            <a:r>
              <a:rPr lang="en-US" b="1" dirty="0" err="1"/>
              <a:t>Escrita</a:t>
            </a:r>
            <a:r>
              <a:rPr lang="en-US" b="1" dirty="0"/>
              <a:t> – </a:t>
            </a:r>
            <a:r>
              <a:rPr lang="en-US" sz="4000" b="1" dirty="0" err="1"/>
              <a:t>Exemplo</a:t>
            </a:r>
            <a:r>
              <a:rPr lang="en-US" sz="4000" b="1" dirty="0"/>
              <a:t> 1a</a:t>
            </a: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95F6393-0FEA-4C50-9FA9-59B3FDA5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27" y="1304471"/>
            <a:ext cx="10318243" cy="4913449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1CED1E6-078F-491A-9DCA-3DA5C83541F2}"/>
              </a:ext>
            </a:extLst>
          </p:cNvPr>
          <p:cNvSpPr/>
          <p:nvPr/>
        </p:nvSpPr>
        <p:spPr>
          <a:xfrm>
            <a:off x="1737807" y="4971824"/>
            <a:ext cx="6872793" cy="488265"/>
          </a:xfrm>
          <a:prstGeom prst="roundRect">
            <a:avLst/>
          </a:prstGeom>
          <a:solidFill>
            <a:srgbClr val="FF0000">
              <a:alpha val="69020"/>
            </a:srgb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F58C960-FE86-4C77-88BD-816B295C353C}"/>
              </a:ext>
            </a:extLst>
          </p:cNvPr>
          <p:cNvSpPr/>
          <p:nvPr/>
        </p:nvSpPr>
        <p:spPr>
          <a:xfrm>
            <a:off x="1280607" y="2502067"/>
            <a:ext cx="6872793" cy="488265"/>
          </a:xfrm>
          <a:prstGeom prst="roundRect">
            <a:avLst/>
          </a:prstGeom>
          <a:solidFill>
            <a:srgbClr val="FF0000">
              <a:alpha val="69020"/>
            </a:srgb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18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171542"/>
            <a:ext cx="10862569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II – </a:t>
            </a:r>
            <a:r>
              <a:rPr lang="en-US" b="1" dirty="0" err="1"/>
              <a:t>Arquivos</a:t>
            </a:r>
            <a:r>
              <a:rPr lang="en-US" b="1" dirty="0"/>
              <a:t> – </a:t>
            </a:r>
            <a:r>
              <a:rPr lang="en-US" b="1" dirty="0" err="1"/>
              <a:t>Escrita</a:t>
            </a:r>
            <a:r>
              <a:rPr lang="en-US" b="1" dirty="0"/>
              <a:t> – </a:t>
            </a:r>
            <a:r>
              <a:rPr lang="en-US" sz="4000" b="1" dirty="0" err="1"/>
              <a:t>Exemplo</a:t>
            </a:r>
            <a:r>
              <a:rPr lang="en-US" sz="4000" b="1" dirty="0"/>
              <a:t> 1b</a:t>
            </a: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B069E1A-3505-42CE-BF8D-62C95149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93" y="1369395"/>
            <a:ext cx="11459819" cy="498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5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 err="1"/>
              <a:t>Visão</a:t>
            </a:r>
            <a:r>
              <a:rPr lang="en-US" sz="5400" b="1" dirty="0"/>
              <a:t> Geral do Swing – MVC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21/03/2018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86B9FD4-BC84-4B67-8D82-FF013626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74" y="1880098"/>
            <a:ext cx="7319346" cy="428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6028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4641</TotalTime>
  <Words>711</Words>
  <Application>Microsoft Office PowerPoint</Application>
  <PresentationFormat>Widescreen</PresentationFormat>
  <Paragraphs>170</Paragraphs>
  <Slides>20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Courier New</vt:lpstr>
      <vt:lpstr>Wingdings</vt:lpstr>
      <vt:lpstr>Wingdings 2</vt:lpstr>
      <vt:lpstr>HDOfficeLightV0</vt:lpstr>
      <vt:lpstr>Programação II (Aula 4)</vt:lpstr>
      <vt:lpstr>Programação II Aula 4 –JAVA - Arquivos e Swing Eventos</vt:lpstr>
      <vt:lpstr>Programação II – Arquivos - Revisao Categorias de entrada e saída (Read/Writer  e  Streams)</vt:lpstr>
      <vt:lpstr>Programação II – Arquivos - Revisao Categorias de entrada e saída (Reader / Writer)</vt:lpstr>
      <vt:lpstr>Programação II – Arquivos - Revisao - Saída (Writer)</vt:lpstr>
      <vt:lpstr>Programação II – Arquivos – Revisao – Escrita</vt:lpstr>
      <vt:lpstr>Programação II – Arquivos – Escrita – Exemplo 1a</vt:lpstr>
      <vt:lpstr>Programação II – Arquivos – Escrita – Exemplo 1b</vt:lpstr>
      <vt:lpstr>Programação II Visão Geral do Swing – MVC</vt:lpstr>
      <vt:lpstr>Programação II SWING – Hierarquia de Componentes</vt:lpstr>
      <vt:lpstr>Programação II Swing – Elementos principais (Deitel, cap 14)</vt:lpstr>
      <vt:lpstr>Programação II - Swing - Eventos</vt:lpstr>
      <vt:lpstr>Programação II - Swing – “Ouvintes”</vt:lpstr>
      <vt:lpstr>Programação II - Swing – “Ouvintes”</vt:lpstr>
      <vt:lpstr>Programação II - Swing – Exemplo 1</vt:lpstr>
      <vt:lpstr>Programação II - Swing – Exemplo 1</vt:lpstr>
      <vt:lpstr>Programação II Swing – Exemplo 1</vt:lpstr>
      <vt:lpstr>Programação II – Swing– Receita de Empada 1</vt:lpstr>
      <vt:lpstr>Programação II – Swing– Receita de Empada 2</vt:lpstr>
      <vt:lpstr>Programação II – Swing– Exercícios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111</cp:revision>
  <cp:lastPrinted>2018-02-21T20:08:26Z</cp:lastPrinted>
  <dcterms:created xsi:type="dcterms:W3CDTF">2016-08-01T02:15:42Z</dcterms:created>
  <dcterms:modified xsi:type="dcterms:W3CDTF">2018-03-22T08:43:06Z</dcterms:modified>
</cp:coreProperties>
</file>