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2" r:id="rId3"/>
    <p:sldId id="284" r:id="rId4"/>
    <p:sldId id="309" r:id="rId5"/>
    <p:sldId id="310" r:id="rId6"/>
    <p:sldId id="311" r:id="rId7"/>
    <p:sldId id="313" r:id="rId8"/>
    <p:sldId id="312" r:id="rId9"/>
    <p:sldId id="314" r:id="rId10"/>
    <p:sldId id="315" r:id="rId11"/>
    <p:sldId id="317" r:id="rId12"/>
    <p:sldId id="318" r:id="rId13"/>
    <p:sldId id="319" r:id="rId14"/>
    <p:sldId id="316" r:id="rId15"/>
    <p:sldId id="320" r:id="rId16"/>
    <p:sldId id="323" r:id="rId17"/>
    <p:sldId id="322" r:id="rId18"/>
    <p:sldId id="324" r:id="rId19"/>
    <p:sldId id="325" r:id="rId20"/>
    <p:sldId id="326" r:id="rId21"/>
    <p:sldId id="327" r:id="rId22"/>
    <p:sldId id="328" r:id="rId23"/>
    <p:sldId id="338" r:id="rId24"/>
    <p:sldId id="339" r:id="rId2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9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586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174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16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989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27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570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047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987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382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86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55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357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330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528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19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360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978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220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30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576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498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48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341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II</a:t>
            </a:r>
            <a:br>
              <a:rPr lang="en-US" dirty="0"/>
            </a:br>
            <a:r>
              <a:rPr lang="en-US" dirty="0"/>
              <a:t>(Aula 8)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697460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DD50E0D-B2E4-4160-A7B1-27ADB924A78E}"/>
              </a:ext>
            </a:extLst>
          </p:cNvPr>
          <p:cNvSpPr/>
          <p:nvPr/>
        </p:nvSpPr>
        <p:spPr>
          <a:xfrm>
            <a:off x="217707" y="1068425"/>
            <a:ext cx="99349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TelaJPanel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javax.swing.JPanel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TelaJPanel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initComponents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initComponents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 ...};</a:t>
            </a:r>
          </a:p>
          <a:p>
            <a:r>
              <a:rPr 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pt-BR" sz="24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g) {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super.paintComponent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(g);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g.&lt;&gt;</a:t>
            </a: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&lt;Código do </a:t>
            </a:r>
            <a:r>
              <a:rPr lang="en-US" sz="3200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desenho</a:t>
            </a:r>
            <a:r>
              <a:rPr lang="en-US" sz="32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pt-BR" sz="24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</a:t>
            </a:r>
            <a:r>
              <a:rPr lang="en-US" sz="4900" b="1" dirty="0" err="1"/>
              <a:t>JPanel</a:t>
            </a:r>
            <a:r>
              <a:rPr lang="en-US" sz="4900" b="1" dirty="0"/>
              <a:t> (6)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II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764836E-2738-4C03-BC2F-80840BB96EC7}"/>
              </a:ext>
            </a:extLst>
          </p:cNvPr>
          <p:cNvCxnSpPr>
            <a:cxnSpLocks/>
          </p:cNvCxnSpPr>
          <p:nvPr/>
        </p:nvCxnSpPr>
        <p:spPr>
          <a:xfrm flipH="1">
            <a:off x="6426025" y="2452996"/>
            <a:ext cx="2391240" cy="891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88D9FA3-AA83-46CB-BDEE-3480C4C12568}"/>
              </a:ext>
            </a:extLst>
          </p:cNvPr>
          <p:cNvSpPr txBox="1"/>
          <p:nvPr/>
        </p:nvSpPr>
        <p:spPr>
          <a:xfrm>
            <a:off x="8764275" y="1688426"/>
            <a:ext cx="3210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Método</a:t>
            </a:r>
            <a:r>
              <a:rPr lang="en-US" sz="2800" dirty="0">
                <a:solidFill>
                  <a:srgbClr val="0000FF"/>
                </a:solidFill>
              </a:rPr>
              <a:t> chamado </a:t>
            </a:r>
            <a:r>
              <a:rPr lang="en-US" sz="2800" dirty="0" err="1">
                <a:solidFill>
                  <a:srgbClr val="0000FF"/>
                </a:solidFill>
              </a:rPr>
              <a:t>sempre</a:t>
            </a:r>
            <a:r>
              <a:rPr lang="en-US" sz="2800" dirty="0">
                <a:solidFill>
                  <a:srgbClr val="0000FF"/>
                </a:solidFill>
              </a:rPr>
              <a:t> que o </a:t>
            </a:r>
            <a:r>
              <a:rPr lang="en-US" sz="2800" dirty="0" err="1">
                <a:solidFill>
                  <a:srgbClr val="0000FF"/>
                </a:solidFill>
              </a:rPr>
              <a:t>painel</a:t>
            </a:r>
            <a:r>
              <a:rPr lang="en-US" sz="2800" dirty="0">
                <a:solidFill>
                  <a:srgbClr val="0000FF"/>
                </a:solidFill>
              </a:rPr>
              <a:t> é </a:t>
            </a:r>
            <a:r>
              <a:rPr lang="en-US" sz="2800" dirty="0" err="1">
                <a:solidFill>
                  <a:srgbClr val="0000FF"/>
                </a:solidFill>
              </a:rPr>
              <a:t>redesenhado</a:t>
            </a:r>
            <a:endParaRPr lang="pt-BR" sz="2800" dirty="0">
              <a:solidFill>
                <a:srgbClr val="0000FF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0451900-8019-4CA0-B1B1-9F6A8C2134A2}"/>
              </a:ext>
            </a:extLst>
          </p:cNvPr>
          <p:cNvCxnSpPr>
            <a:cxnSpLocks/>
          </p:cNvCxnSpPr>
          <p:nvPr/>
        </p:nvCxnSpPr>
        <p:spPr>
          <a:xfrm flipH="1" flipV="1">
            <a:off x="5821010" y="4654272"/>
            <a:ext cx="2996255" cy="4115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5AB69E61-82D5-4B3B-BA31-1DBC1B9C3422}"/>
              </a:ext>
            </a:extLst>
          </p:cNvPr>
          <p:cNvSpPr/>
          <p:nvPr/>
        </p:nvSpPr>
        <p:spPr>
          <a:xfrm>
            <a:off x="8844973" y="4327158"/>
            <a:ext cx="315567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Diferente de um outro </a:t>
            </a:r>
          </a:p>
          <a:p>
            <a:r>
              <a:rPr lang="en-US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temos que </a:t>
            </a:r>
          </a:p>
          <a:p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Ensinar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 </a:t>
            </a:r>
            <a:r>
              <a:rPr lang="en-US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refazer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 o </a:t>
            </a:r>
            <a:r>
              <a:rPr lang="en-US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desenho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</a:p>
          <a:p>
            <a:r>
              <a:rPr lang="en-US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762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8F6A07F-F41D-4732-B98E-139CEA73C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2" t="59469"/>
          <a:stretch/>
        </p:blipFill>
        <p:spPr>
          <a:xfrm>
            <a:off x="957727" y="2919057"/>
            <a:ext cx="10155337" cy="22320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69A601D-A48B-4178-8D92-72BE574D9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3" t="8506" r="-3643" b="68324"/>
          <a:stretch/>
        </p:blipFill>
        <p:spPr>
          <a:xfrm>
            <a:off x="967051" y="1572490"/>
            <a:ext cx="11459810" cy="138499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DD50E0D-B2E4-4160-A7B1-27ADB924A78E}"/>
              </a:ext>
            </a:extLst>
          </p:cNvPr>
          <p:cNvSpPr/>
          <p:nvPr/>
        </p:nvSpPr>
        <p:spPr>
          <a:xfrm>
            <a:off x="217707" y="1068425"/>
            <a:ext cx="99349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g)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</a:t>
            </a:r>
            <a:r>
              <a:rPr lang="en-US" sz="4900" b="1" dirty="0" err="1"/>
              <a:t>Desenhando</a:t>
            </a:r>
            <a:r>
              <a:rPr lang="en-US" sz="4900" b="1" dirty="0"/>
              <a:t> </a:t>
            </a:r>
            <a:r>
              <a:rPr lang="en-US" sz="4900" b="1" dirty="0" err="1"/>
              <a:t>Graficos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II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0451900-8019-4CA0-B1B1-9F6A8C2134A2}"/>
              </a:ext>
            </a:extLst>
          </p:cNvPr>
          <p:cNvCxnSpPr>
            <a:cxnSpLocks/>
          </p:cNvCxnSpPr>
          <p:nvPr/>
        </p:nvCxnSpPr>
        <p:spPr>
          <a:xfrm flipH="1" flipV="1">
            <a:off x="5821010" y="4654272"/>
            <a:ext cx="2996255" cy="4115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9A9E5AFF-1FF4-4FB2-B2EC-B32E318D74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0"/>
          <a:stretch/>
        </p:blipFill>
        <p:spPr>
          <a:xfrm>
            <a:off x="947769" y="4130001"/>
            <a:ext cx="10296461" cy="13849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2D55E4-EF90-4102-95EE-0296019880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26" t="32017" b="18384"/>
          <a:stretch/>
        </p:blipFill>
        <p:spPr>
          <a:xfrm>
            <a:off x="884707" y="5088112"/>
            <a:ext cx="9775863" cy="114187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80B8D96-8D20-4D53-8BFE-6D33458382C7}"/>
              </a:ext>
            </a:extLst>
          </p:cNvPr>
          <p:cNvSpPr/>
          <p:nvPr/>
        </p:nvSpPr>
        <p:spPr>
          <a:xfrm>
            <a:off x="670296" y="4168480"/>
            <a:ext cx="5957527" cy="2711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8D68D0A-B843-4DC7-8EDE-9292B7A01353}"/>
              </a:ext>
            </a:extLst>
          </p:cNvPr>
          <p:cNvSpPr/>
          <p:nvPr/>
        </p:nvSpPr>
        <p:spPr>
          <a:xfrm>
            <a:off x="719985" y="3227841"/>
            <a:ext cx="5957527" cy="2711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AF35B51-882C-4B30-8499-05317478E569}"/>
              </a:ext>
            </a:extLst>
          </p:cNvPr>
          <p:cNvSpPr/>
          <p:nvPr/>
        </p:nvSpPr>
        <p:spPr>
          <a:xfrm>
            <a:off x="758922" y="4801208"/>
            <a:ext cx="5957527" cy="2711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AFD84B1-F734-45E0-A3D0-C546C35345BE}"/>
              </a:ext>
            </a:extLst>
          </p:cNvPr>
          <p:cNvSpPr/>
          <p:nvPr/>
        </p:nvSpPr>
        <p:spPr>
          <a:xfrm>
            <a:off x="518087" y="2896436"/>
            <a:ext cx="5957527" cy="2711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4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483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</a:t>
            </a:r>
            <a:r>
              <a:rPr lang="en-US" sz="4900" b="1" dirty="0" err="1"/>
              <a:t>Funções</a:t>
            </a:r>
            <a:r>
              <a:rPr lang="en-US" sz="4900" b="1" dirty="0"/>
              <a:t> </a:t>
            </a:r>
            <a:r>
              <a:rPr lang="en-US" sz="4900" b="1" dirty="0" err="1"/>
              <a:t>Gráficas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II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764836E-2738-4C03-BC2F-80840BB96EC7}"/>
              </a:ext>
            </a:extLst>
          </p:cNvPr>
          <p:cNvCxnSpPr>
            <a:cxnSpLocks/>
          </p:cNvCxnSpPr>
          <p:nvPr/>
        </p:nvCxnSpPr>
        <p:spPr>
          <a:xfrm flipH="1">
            <a:off x="6426025" y="2452996"/>
            <a:ext cx="2391240" cy="891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F8F6A07F-F41D-4732-B98E-139CEA73C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469"/>
          <a:stretch/>
        </p:blipFill>
        <p:spPr>
          <a:xfrm>
            <a:off x="217707" y="2287639"/>
            <a:ext cx="9998907" cy="21138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A9E5AFF-1FF4-4FB2-B2EC-B32E318D74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45"/>
          <a:stretch/>
        </p:blipFill>
        <p:spPr>
          <a:xfrm>
            <a:off x="302832" y="3774434"/>
            <a:ext cx="9357787" cy="106304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69A601D-A48B-4178-8D92-72BE574D9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180"/>
          <a:stretch/>
        </p:blipFill>
        <p:spPr>
          <a:xfrm>
            <a:off x="217707" y="662364"/>
            <a:ext cx="10056346" cy="166910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2D55E4-EF90-4102-95EE-029601988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65" y="4831383"/>
            <a:ext cx="8369962" cy="18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DD50E0D-B2E4-4160-A7B1-27ADB924A78E}"/>
              </a:ext>
            </a:extLst>
          </p:cNvPr>
          <p:cNvSpPr/>
          <p:nvPr/>
        </p:nvSpPr>
        <p:spPr>
          <a:xfrm>
            <a:off x="217707" y="1068425"/>
            <a:ext cx="99349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TelaJPanel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javax.swing.JPanel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pt-BR" sz="24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g) {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super.paintComponent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(g); 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this.getSize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meioX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meioY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</a:p>
          <a:p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</a:t>
            </a:r>
            <a:r>
              <a:rPr lang="pt-BR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drawRect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meioX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meioY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10, 10);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pt-BR" sz="24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</a:t>
            </a:r>
            <a:r>
              <a:rPr lang="en-US" sz="4900" b="1" dirty="0" err="1"/>
              <a:t>Desenho</a:t>
            </a:r>
            <a:r>
              <a:rPr lang="en-US" sz="4900" b="1" dirty="0"/>
              <a:t> - </a:t>
            </a:r>
            <a:r>
              <a:rPr lang="en-US" sz="4900" b="1" dirty="0" err="1"/>
              <a:t>Exemplo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II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764836E-2738-4C03-BC2F-80840BB96EC7}"/>
              </a:ext>
            </a:extLst>
          </p:cNvPr>
          <p:cNvCxnSpPr>
            <a:cxnSpLocks/>
          </p:cNvCxnSpPr>
          <p:nvPr/>
        </p:nvCxnSpPr>
        <p:spPr>
          <a:xfrm flipH="1">
            <a:off x="6596292" y="2452996"/>
            <a:ext cx="2220973" cy="270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88D9FA3-AA83-46CB-BDEE-3480C4C12568}"/>
              </a:ext>
            </a:extLst>
          </p:cNvPr>
          <p:cNvSpPr txBox="1"/>
          <p:nvPr/>
        </p:nvSpPr>
        <p:spPr>
          <a:xfrm>
            <a:off x="8764275" y="1916552"/>
            <a:ext cx="3210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Precisamos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descobrir</a:t>
            </a:r>
            <a:r>
              <a:rPr lang="en-US" sz="2800" dirty="0">
                <a:solidFill>
                  <a:srgbClr val="0000FF"/>
                </a:solidFill>
              </a:rPr>
              <a:t> as </a:t>
            </a:r>
            <a:r>
              <a:rPr lang="en-US" sz="2800" dirty="0" err="1">
                <a:solidFill>
                  <a:srgbClr val="0000FF"/>
                </a:solidFill>
              </a:rPr>
              <a:t>dimensoes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atuais</a:t>
            </a:r>
            <a:r>
              <a:rPr lang="en-US" sz="2800" dirty="0">
                <a:solidFill>
                  <a:srgbClr val="0000FF"/>
                </a:solidFill>
              </a:rPr>
              <a:t> da nossa </a:t>
            </a:r>
            <a:r>
              <a:rPr lang="en-US" sz="2800" dirty="0" err="1">
                <a:solidFill>
                  <a:srgbClr val="0000FF"/>
                </a:solidFill>
              </a:rPr>
              <a:t>janela</a:t>
            </a:r>
            <a:endParaRPr lang="pt-BR" sz="2800" dirty="0">
              <a:solidFill>
                <a:srgbClr val="0000FF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0451900-8019-4CA0-B1B1-9F6A8C2134A2}"/>
              </a:ext>
            </a:extLst>
          </p:cNvPr>
          <p:cNvCxnSpPr>
            <a:cxnSpLocks/>
          </p:cNvCxnSpPr>
          <p:nvPr/>
        </p:nvCxnSpPr>
        <p:spPr>
          <a:xfrm flipH="1" flipV="1">
            <a:off x="5430616" y="4427248"/>
            <a:ext cx="2996255" cy="4115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5AB69E61-82D5-4B3B-BA31-1DBC1B9C3422}"/>
              </a:ext>
            </a:extLst>
          </p:cNvPr>
          <p:cNvSpPr/>
          <p:nvPr/>
        </p:nvSpPr>
        <p:spPr>
          <a:xfrm>
            <a:off x="8540723" y="4633023"/>
            <a:ext cx="3223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a </a:t>
            </a:r>
            <a:r>
              <a:rPr lang="en-US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altura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largura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endParaRPr lang="en-US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Iguais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vai </a:t>
            </a:r>
            <a:r>
              <a:rPr lang="en-US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desenhar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</a:p>
          <a:p>
            <a:r>
              <a:rPr lang="en-US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38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</a:t>
            </a:r>
            <a:r>
              <a:rPr lang="en-US" sz="4900" b="1" dirty="0" err="1"/>
              <a:t>Desenho</a:t>
            </a:r>
            <a:r>
              <a:rPr lang="en-US" sz="4900" b="1" dirty="0"/>
              <a:t> – </a:t>
            </a:r>
            <a:r>
              <a:rPr lang="en-US" sz="4900" b="1" dirty="0" err="1"/>
              <a:t>Exemplo</a:t>
            </a:r>
            <a:r>
              <a:rPr lang="en-US" sz="4900" b="1" dirty="0"/>
              <a:t>(2)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88D9FA3-AA83-46CB-BDEE-3480C4C12568}"/>
              </a:ext>
            </a:extLst>
          </p:cNvPr>
          <p:cNvSpPr txBox="1"/>
          <p:nvPr/>
        </p:nvSpPr>
        <p:spPr>
          <a:xfrm>
            <a:off x="424509" y="4139119"/>
            <a:ext cx="4884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Criando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 um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método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 para cada tipo de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desenho</a:t>
            </a:r>
            <a:endParaRPr lang="pt-BR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2D4EEE-8181-4FDF-99AB-EAD238371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275" y="1585136"/>
            <a:ext cx="6378725" cy="44498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0020C3E-274D-4D99-8774-AF63062B7B76}"/>
              </a:ext>
            </a:extLst>
          </p:cNvPr>
          <p:cNvSpPr/>
          <p:nvPr/>
        </p:nvSpPr>
        <p:spPr>
          <a:xfrm>
            <a:off x="335668" y="1037443"/>
            <a:ext cx="112748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g) {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super.paintComponent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(g); </a:t>
            </a:r>
          </a:p>
          <a:p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desenhaCarro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(g);</a:t>
            </a:r>
          </a:p>
          <a:p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desenhaCaminhao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(g);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764836E-2738-4C03-BC2F-80840BB96EC7}"/>
              </a:ext>
            </a:extLst>
          </p:cNvPr>
          <p:cNvCxnSpPr>
            <a:cxnSpLocks/>
          </p:cNvCxnSpPr>
          <p:nvPr/>
        </p:nvCxnSpPr>
        <p:spPr>
          <a:xfrm flipV="1">
            <a:off x="4212546" y="1768037"/>
            <a:ext cx="2024293" cy="5360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0451900-8019-4CA0-B1B1-9F6A8C2134A2}"/>
              </a:ext>
            </a:extLst>
          </p:cNvPr>
          <p:cNvCxnSpPr>
            <a:cxnSpLocks/>
          </p:cNvCxnSpPr>
          <p:nvPr/>
        </p:nvCxnSpPr>
        <p:spPr>
          <a:xfrm>
            <a:off x="4780105" y="3153350"/>
            <a:ext cx="1456734" cy="9709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</a:t>
            </a:r>
            <a:r>
              <a:rPr lang="en-US" sz="4900" b="1" dirty="0" err="1"/>
              <a:t>Desenho</a:t>
            </a:r>
            <a:r>
              <a:rPr lang="en-US" sz="4900" b="1" dirty="0"/>
              <a:t> – </a:t>
            </a:r>
            <a:r>
              <a:rPr lang="en-US" sz="4900" b="1" dirty="0" err="1"/>
              <a:t>Exemplo</a:t>
            </a:r>
            <a:r>
              <a:rPr lang="en-US" sz="4900" b="1" dirty="0"/>
              <a:t>(3)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88D9FA3-AA83-46CB-BDEE-3480C4C12568}"/>
              </a:ext>
            </a:extLst>
          </p:cNvPr>
          <p:cNvSpPr txBox="1"/>
          <p:nvPr/>
        </p:nvSpPr>
        <p:spPr>
          <a:xfrm>
            <a:off x="386672" y="1034333"/>
            <a:ext cx="11071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Vamos agora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criar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uma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 lista para 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nossos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 “</a:t>
            </a:r>
            <a:r>
              <a:rPr lang="en-US" sz="4000" b="1" dirty="0" err="1">
                <a:solidFill>
                  <a:schemeClr val="accent4">
                    <a:lumMod val="75000"/>
                  </a:schemeClr>
                </a:solidFill>
              </a:rPr>
              <a:t>Veículos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”</a:t>
            </a:r>
            <a:endParaRPr lang="pt-BR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764836E-2738-4C03-BC2F-80840BB96EC7}"/>
              </a:ext>
            </a:extLst>
          </p:cNvPr>
          <p:cNvCxnSpPr>
            <a:cxnSpLocks/>
          </p:cNvCxnSpPr>
          <p:nvPr/>
        </p:nvCxnSpPr>
        <p:spPr>
          <a:xfrm flipV="1">
            <a:off x="4212546" y="1768037"/>
            <a:ext cx="2024293" cy="5360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B4AEA4FC-3149-4EC5-9172-D6261005B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8" y="1630422"/>
            <a:ext cx="8494699" cy="13929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E301A0A-8922-4DFF-9A0E-4114ADEE8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614" y="2818874"/>
            <a:ext cx="6152444" cy="3645893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0451900-8019-4CA0-B1B1-9F6A8C2134A2}"/>
              </a:ext>
            </a:extLst>
          </p:cNvPr>
          <p:cNvCxnSpPr>
            <a:cxnSpLocks/>
          </p:cNvCxnSpPr>
          <p:nvPr/>
        </p:nvCxnSpPr>
        <p:spPr>
          <a:xfrm flipH="1" flipV="1">
            <a:off x="3317065" y="2617076"/>
            <a:ext cx="7303639" cy="4559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alão de Fala: Oval 14">
            <a:extLst>
              <a:ext uri="{FF2B5EF4-FFF2-40B4-BE49-F238E27FC236}">
                <a16:creationId xmlns:a16="http://schemas.microsoft.com/office/drawing/2014/main" id="{04FD672B-5BD0-4BD1-8F44-CCCDC32A9130}"/>
              </a:ext>
            </a:extLst>
          </p:cNvPr>
          <p:cNvSpPr/>
          <p:nvPr/>
        </p:nvSpPr>
        <p:spPr>
          <a:xfrm>
            <a:off x="187426" y="3637847"/>
            <a:ext cx="4447081" cy="2300690"/>
          </a:xfrm>
          <a:prstGeom prst="wedgeEllipseCallout">
            <a:avLst>
              <a:gd name="adj1" fmla="val 86751"/>
              <a:gd name="adj2" fmla="val -3502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Mas quem </a:t>
            </a:r>
            <a:r>
              <a:rPr lang="en-US" sz="2800" dirty="0" err="1"/>
              <a:t>irá</a:t>
            </a:r>
            <a:r>
              <a:rPr lang="en-US" sz="2800" dirty="0"/>
              <a:t> “chamar” esses </a:t>
            </a:r>
            <a:r>
              <a:rPr lang="en-US" sz="2800" dirty="0" err="1"/>
              <a:t>métodos</a:t>
            </a:r>
            <a:r>
              <a:rPr lang="en-US" sz="2800" dirty="0"/>
              <a:t> </a:t>
            </a:r>
            <a:r>
              <a:rPr lang="en-US" sz="2800" dirty="0" err="1"/>
              <a:t>vão</a:t>
            </a:r>
            <a:r>
              <a:rPr lang="en-US" sz="2800" dirty="0"/>
              <a:t> ser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botões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view (</a:t>
            </a:r>
            <a:r>
              <a:rPr lang="en-US" sz="2800" dirty="0" err="1"/>
              <a:t>Jframe</a:t>
            </a:r>
            <a:r>
              <a:rPr lang="en-US" sz="2800" dirty="0"/>
              <a:t>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2839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</a:t>
            </a:r>
            <a:r>
              <a:rPr lang="en-US" sz="4900" b="1" dirty="0" err="1"/>
              <a:t>Desenho</a:t>
            </a:r>
            <a:r>
              <a:rPr lang="en-US" sz="4900" b="1" dirty="0"/>
              <a:t> – </a:t>
            </a:r>
            <a:r>
              <a:rPr lang="en-US" sz="4900" b="1" dirty="0" err="1"/>
              <a:t>Exemplo</a:t>
            </a:r>
            <a:r>
              <a:rPr lang="en-US" sz="4900" b="1" dirty="0"/>
              <a:t>(4)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764836E-2738-4C03-BC2F-80840BB96EC7}"/>
              </a:ext>
            </a:extLst>
          </p:cNvPr>
          <p:cNvCxnSpPr>
            <a:cxnSpLocks/>
          </p:cNvCxnSpPr>
          <p:nvPr/>
        </p:nvCxnSpPr>
        <p:spPr>
          <a:xfrm flipV="1">
            <a:off x="4212546" y="1768037"/>
            <a:ext cx="2024293" cy="5360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B4AEA4FC-3149-4EC5-9172-D6261005B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5291"/>
            <a:ext cx="8494699" cy="1392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F29D5C8-FD97-469D-B69E-C65F6830F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68" y="2081251"/>
            <a:ext cx="6551477" cy="4378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Balão de Fala: Oval 14">
            <a:extLst>
              <a:ext uri="{FF2B5EF4-FFF2-40B4-BE49-F238E27FC236}">
                <a16:creationId xmlns:a16="http://schemas.microsoft.com/office/drawing/2014/main" id="{04FD672B-5BD0-4BD1-8F44-CCCDC32A9130}"/>
              </a:ext>
            </a:extLst>
          </p:cNvPr>
          <p:cNvSpPr/>
          <p:nvPr/>
        </p:nvSpPr>
        <p:spPr>
          <a:xfrm>
            <a:off x="7570851" y="2585643"/>
            <a:ext cx="3635279" cy="2300690"/>
          </a:xfrm>
          <a:prstGeom prst="wedgeEllipseCallout">
            <a:avLst>
              <a:gd name="adj1" fmla="val -109082"/>
              <a:gd name="adj2" fmla="val 2116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Varre</a:t>
            </a:r>
            <a:r>
              <a:rPr lang="en-US" sz="2800" dirty="0"/>
              <a:t> a lista e </a:t>
            </a:r>
            <a:r>
              <a:rPr lang="en-US" sz="2800" dirty="0" err="1"/>
              <a:t>chama</a:t>
            </a:r>
            <a:r>
              <a:rPr lang="en-US" sz="2800" dirty="0"/>
              <a:t> o </a:t>
            </a:r>
            <a:r>
              <a:rPr lang="en-US" sz="2800" dirty="0" err="1"/>
              <a:t>método</a:t>
            </a:r>
            <a:r>
              <a:rPr lang="en-US" sz="2800" dirty="0"/>
              <a:t> de </a:t>
            </a:r>
            <a:r>
              <a:rPr lang="en-US" sz="2800" dirty="0" err="1"/>
              <a:t>desenho</a:t>
            </a:r>
            <a:r>
              <a:rPr lang="en-US" sz="2800" dirty="0"/>
              <a:t> de </a:t>
            </a:r>
            <a:r>
              <a:rPr lang="en-US" sz="2800" dirty="0" err="1"/>
              <a:t>acordo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9723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</a:t>
            </a:r>
            <a:r>
              <a:rPr lang="en-US" sz="4900" b="1" dirty="0" err="1"/>
              <a:t>Desenho</a:t>
            </a:r>
            <a:r>
              <a:rPr lang="en-US" sz="4900" b="1" dirty="0"/>
              <a:t> – </a:t>
            </a:r>
            <a:r>
              <a:rPr lang="en-US" sz="4900" b="1" dirty="0" err="1"/>
              <a:t>Exemplo</a:t>
            </a:r>
            <a:r>
              <a:rPr lang="en-US" sz="4900" b="1" dirty="0"/>
              <a:t>(5)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BAEB61-5B57-4F72-A653-C5C45C4D3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6" y="1668028"/>
            <a:ext cx="10088858" cy="34119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851685-03AF-4C42-B23A-0D19B4A28D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710"/>
          <a:stretch/>
        </p:blipFill>
        <p:spPr>
          <a:xfrm>
            <a:off x="102534" y="1010280"/>
            <a:ext cx="9450586" cy="82301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2965520-9C7D-4B39-AA21-FE67F39312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535" b="43308"/>
          <a:stretch/>
        </p:blipFill>
        <p:spPr>
          <a:xfrm>
            <a:off x="8952427" y="1115626"/>
            <a:ext cx="3237874" cy="4301973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764836E-2738-4C03-BC2F-80840BB96EC7}"/>
              </a:ext>
            </a:extLst>
          </p:cNvPr>
          <p:cNvCxnSpPr>
            <a:cxnSpLocks/>
          </p:cNvCxnSpPr>
          <p:nvPr/>
        </p:nvCxnSpPr>
        <p:spPr>
          <a:xfrm flipH="1">
            <a:off x="3018408" y="1727945"/>
            <a:ext cx="6418555" cy="1522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0451900-8019-4CA0-B1B1-9F6A8C2134A2}"/>
              </a:ext>
            </a:extLst>
          </p:cNvPr>
          <p:cNvCxnSpPr>
            <a:cxnSpLocks/>
          </p:cNvCxnSpPr>
          <p:nvPr/>
        </p:nvCxnSpPr>
        <p:spPr>
          <a:xfrm flipH="1">
            <a:off x="3856776" y="2159369"/>
            <a:ext cx="5580187" cy="15327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alão de Fala: Oval 14">
            <a:extLst>
              <a:ext uri="{FF2B5EF4-FFF2-40B4-BE49-F238E27FC236}">
                <a16:creationId xmlns:a16="http://schemas.microsoft.com/office/drawing/2014/main" id="{04FD672B-5BD0-4BD1-8F44-CCCDC32A9130}"/>
              </a:ext>
            </a:extLst>
          </p:cNvPr>
          <p:cNvSpPr/>
          <p:nvPr/>
        </p:nvSpPr>
        <p:spPr>
          <a:xfrm>
            <a:off x="6227685" y="5289907"/>
            <a:ext cx="4532851" cy="1115626"/>
          </a:xfrm>
          <a:prstGeom prst="wedgeEllipseCallout">
            <a:avLst>
              <a:gd name="adj1" fmla="val 37268"/>
              <a:gd name="adj2" fmla="val -32563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Dar </a:t>
            </a:r>
            <a:r>
              <a:rPr lang="en-US" sz="2800" dirty="0" err="1"/>
              <a:t>duplo</a:t>
            </a:r>
            <a:r>
              <a:rPr lang="en-US" sz="2800" dirty="0"/>
              <a:t> clique para </a:t>
            </a:r>
            <a:r>
              <a:rPr lang="en-US" sz="2800" dirty="0" err="1"/>
              <a:t>criar</a:t>
            </a:r>
            <a:r>
              <a:rPr lang="en-US" sz="2800" dirty="0"/>
              <a:t> </a:t>
            </a:r>
            <a:r>
              <a:rPr lang="en-US" sz="2800" dirty="0" err="1"/>
              <a:t>métodos</a:t>
            </a:r>
            <a:endParaRPr lang="pt-BR" sz="2800" dirty="0"/>
          </a:p>
        </p:txBody>
      </p:sp>
      <p:sp>
        <p:nvSpPr>
          <p:cNvPr id="22" name="Balão de Fala: Oval 21">
            <a:extLst>
              <a:ext uri="{FF2B5EF4-FFF2-40B4-BE49-F238E27FC236}">
                <a16:creationId xmlns:a16="http://schemas.microsoft.com/office/drawing/2014/main" id="{6B4E3A9A-B552-4E83-AB4B-0F9662EE6A89}"/>
              </a:ext>
            </a:extLst>
          </p:cNvPr>
          <p:cNvSpPr/>
          <p:nvPr/>
        </p:nvSpPr>
        <p:spPr>
          <a:xfrm>
            <a:off x="831273" y="5151829"/>
            <a:ext cx="4179297" cy="1480261"/>
          </a:xfrm>
          <a:prstGeom prst="wedgeEllipseCallout">
            <a:avLst>
              <a:gd name="adj1" fmla="val -6861"/>
              <a:gd name="adj2" fmla="val -8179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FFF00"/>
                </a:solidFill>
              </a:rPr>
              <a:t>Obriga</a:t>
            </a:r>
            <a:r>
              <a:rPr lang="en-US" sz="2800" dirty="0">
                <a:solidFill>
                  <a:srgbClr val="FFFF00"/>
                </a:solidFill>
              </a:rPr>
              <a:t> o </a:t>
            </a:r>
            <a:r>
              <a:rPr lang="en-US" sz="2800" dirty="0" err="1">
                <a:solidFill>
                  <a:srgbClr val="FFFF00"/>
                </a:solidFill>
              </a:rPr>
              <a:t>painel</a:t>
            </a:r>
            <a:r>
              <a:rPr lang="en-US" sz="2800" dirty="0">
                <a:solidFill>
                  <a:srgbClr val="FFFF00"/>
                </a:solidFill>
              </a:rPr>
              <a:t> a ser </a:t>
            </a:r>
            <a:r>
              <a:rPr lang="en-US" sz="2800" dirty="0" err="1">
                <a:solidFill>
                  <a:srgbClr val="FFFF00"/>
                </a:solidFill>
              </a:rPr>
              <a:t>redesenhado</a:t>
            </a:r>
            <a:r>
              <a:rPr lang="en-US" sz="2800" dirty="0">
                <a:solidFill>
                  <a:srgbClr val="FFFF00"/>
                </a:solidFill>
              </a:rPr>
              <a:t> do zero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7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</a:t>
            </a:r>
            <a:r>
              <a:rPr lang="en-US" sz="4900" b="1" dirty="0" err="1"/>
              <a:t>Desenho</a:t>
            </a:r>
            <a:r>
              <a:rPr lang="en-US" sz="4900" b="1" dirty="0"/>
              <a:t> – </a:t>
            </a:r>
            <a:r>
              <a:rPr lang="en-US" sz="4900" b="1" dirty="0" err="1"/>
              <a:t>Exemplo</a:t>
            </a:r>
            <a:r>
              <a:rPr lang="en-US" sz="4900" b="1" dirty="0"/>
              <a:t>(6)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3D24DD-C51B-4FB1-AB68-F63391F9D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07" y="985188"/>
            <a:ext cx="3512361" cy="33202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9563CFE-57C2-49B5-B158-FE2F72059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000" y="2482917"/>
            <a:ext cx="5082673" cy="37129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DE19FA-480B-4826-9B48-83A7311E5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7344" y="1522948"/>
            <a:ext cx="4171039" cy="31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8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</a:t>
            </a:r>
            <a:r>
              <a:rPr lang="en-US" sz="4900" b="1" dirty="0" err="1"/>
              <a:t>Desenho</a:t>
            </a:r>
            <a:r>
              <a:rPr lang="en-US" sz="4900" b="1" dirty="0"/>
              <a:t> 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37591-37BD-4392-B775-F1548D951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23" y="1563940"/>
            <a:ext cx="3608377" cy="48746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TAREFA 1 – Como Podemos </a:t>
            </a:r>
            <a:r>
              <a:rPr lang="en-US" dirty="0" err="1"/>
              <a:t>desenhar</a:t>
            </a:r>
            <a:r>
              <a:rPr lang="en-US" dirty="0"/>
              <a:t> cada novo </a:t>
            </a:r>
            <a:r>
              <a:rPr lang="en-US" dirty="0" err="1"/>
              <a:t>veículo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diferente?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TAREFA 2 – Como Podemos </a:t>
            </a:r>
            <a:r>
              <a:rPr lang="en-US" dirty="0" err="1"/>
              <a:t>movimentar</a:t>
            </a:r>
            <a:r>
              <a:rPr lang="en-US" dirty="0"/>
              <a:t> cada tipo de </a:t>
            </a:r>
            <a:r>
              <a:rPr lang="en-US" dirty="0" err="1"/>
              <a:t>veículo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? 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EABDD6-0301-4521-8F85-BF15B69B7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18"/>
          <a:stretch/>
        </p:blipFill>
        <p:spPr>
          <a:xfrm>
            <a:off x="4016563" y="1324251"/>
            <a:ext cx="2870634" cy="3499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79F56FB-3A1B-436A-B27A-92A2F80D2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48" y="3073855"/>
            <a:ext cx="4229100" cy="3314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2720635-5A52-4688-9989-401720EE7AFD}"/>
              </a:ext>
            </a:extLst>
          </p:cNvPr>
          <p:cNvCxnSpPr>
            <a:cxnSpLocks/>
          </p:cNvCxnSpPr>
          <p:nvPr/>
        </p:nvCxnSpPr>
        <p:spPr>
          <a:xfrm>
            <a:off x="3840480" y="5294060"/>
            <a:ext cx="3449495" cy="5202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715AA5F-7A77-4686-B84B-53F4D462E811}"/>
              </a:ext>
            </a:extLst>
          </p:cNvPr>
          <p:cNvCxnSpPr>
            <a:cxnSpLocks/>
          </p:cNvCxnSpPr>
          <p:nvPr/>
        </p:nvCxnSpPr>
        <p:spPr>
          <a:xfrm>
            <a:off x="3052204" y="2812745"/>
            <a:ext cx="1412590" cy="7691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9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8 – </a:t>
            </a:r>
            <a:r>
              <a:rPr lang="en-US" sz="5400" b="1" dirty="0" err="1"/>
              <a:t>JPanel</a:t>
            </a:r>
            <a:r>
              <a:rPr lang="en-US" sz="5400" b="1" dirty="0"/>
              <a:t> e </a:t>
            </a:r>
            <a:r>
              <a:rPr lang="en-US" sz="5400" b="1" dirty="0" err="1"/>
              <a:t>Gráficos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6000" dirty="0" err="1"/>
              <a:t>JPanel</a:t>
            </a:r>
            <a:endParaRPr lang="en-US" sz="6000" dirty="0"/>
          </a:p>
          <a:p>
            <a:pPr marL="514350" indent="-514350">
              <a:buFont typeface="+mj-lt"/>
              <a:buAutoNum type="arabicParenR"/>
            </a:pPr>
            <a:r>
              <a:rPr lang="en-US" sz="6000" dirty="0"/>
              <a:t>Paint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6000" dirty="0"/>
              <a:t>Graphics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74357"/>
            <a:ext cx="10515600" cy="1325562"/>
          </a:xfrm>
        </p:spPr>
        <p:txBody>
          <a:bodyPr>
            <a:normAutofit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</a:t>
            </a:r>
            <a:r>
              <a:rPr lang="en-US" sz="4900" b="1" dirty="0" err="1"/>
              <a:t>Tarefa</a:t>
            </a:r>
            <a:r>
              <a:rPr lang="en-US" sz="4900" b="1" dirty="0"/>
              <a:t> 1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EABDD6-0301-4521-8F85-BF15B69B7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18"/>
          <a:stretch/>
        </p:blipFill>
        <p:spPr>
          <a:xfrm>
            <a:off x="8960630" y="1393620"/>
            <a:ext cx="2870634" cy="3499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2720635-5A52-4688-9989-401720EE7AFD}"/>
              </a:ext>
            </a:extLst>
          </p:cNvPr>
          <p:cNvCxnSpPr>
            <a:cxnSpLocks/>
          </p:cNvCxnSpPr>
          <p:nvPr/>
        </p:nvCxnSpPr>
        <p:spPr>
          <a:xfrm>
            <a:off x="3840480" y="5294060"/>
            <a:ext cx="3449495" cy="5202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A367C8E0-A359-4714-B682-C46E65A91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737" y="3682059"/>
            <a:ext cx="6618544" cy="2542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05A35AE-51DA-47F7-BA76-9725C839D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11" y="953572"/>
            <a:ext cx="5999720" cy="2598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715AA5F-7A77-4686-B84B-53F4D462E811}"/>
              </a:ext>
            </a:extLst>
          </p:cNvPr>
          <p:cNvCxnSpPr>
            <a:cxnSpLocks/>
          </p:cNvCxnSpPr>
          <p:nvPr/>
        </p:nvCxnSpPr>
        <p:spPr>
          <a:xfrm>
            <a:off x="4370201" y="2680138"/>
            <a:ext cx="3890930" cy="11161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053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74357"/>
            <a:ext cx="10515600" cy="1325562"/>
          </a:xfrm>
        </p:spPr>
        <p:txBody>
          <a:bodyPr>
            <a:normAutofit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</a:t>
            </a:r>
            <a:r>
              <a:rPr lang="en-US" sz="4900" b="1" dirty="0" err="1"/>
              <a:t>Tarefa</a:t>
            </a:r>
            <a:r>
              <a:rPr lang="en-US" sz="4900" b="1" dirty="0"/>
              <a:t> 2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3048846-45CC-406B-9F33-9CAD5A56F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342" y="956348"/>
            <a:ext cx="4229100" cy="3314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55A27A1-29FA-4D70-9675-CCE60C0F6B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849"/>
          <a:stretch/>
        </p:blipFill>
        <p:spPr>
          <a:xfrm>
            <a:off x="384153" y="1338590"/>
            <a:ext cx="2486025" cy="18030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B6EBECA-8BB8-4E4A-8266-73AA44768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" y="811819"/>
            <a:ext cx="7313189" cy="78052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77E31DC-A5F6-49AB-BF63-92E6243FA8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352" y="4926926"/>
            <a:ext cx="6887270" cy="159704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B0A042-6555-4804-AEF3-CA18B3A06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4659" y="4353605"/>
            <a:ext cx="7446656" cy="749554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2720635-5A52-4688-9989-401720EE7AFD}"/>
              </a:ext>
            </a:extLst>
          </p:cNvPr>
          <p:cNvCxnSpPr>
            <a:cxnSpLocks/>
          </p:cNvCxnSpPr>
          <p:nvPr/>
        </p:nvCxnSpPr>
        <p:spPr>
          <a:xfrm>
            <a:off x="8403822" y="1674902"/>
            <a:ext cx="166313" cy="33322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450D56E2-1CBB-4D09-AEED-C00128CC6E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2717" t="-662" r="2717" b="49401"/>
          <a:stretch/>
        </p:blipFill>
        <p:spPr>
          <a:xfrm>
            <a:off x="-172618" y="1267563"/>
            <a:ext cx="4414766" cy="132011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FEB705A-7D2E-4354-BAC7-5D19AB0B18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907" y="2409393"/>
            <a:ext cx="7115957" cy="2086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715AA5F-7A77-4686-B84B-53F4D462E811}"/>
              </a:ext>
            </a:extLst>
          </p:cNvPr>
          <p:cNvCxnSpPr>
            <a:cxnSpLocks/>
          </p:cNvCxnSpPr>
          <p:nvPr/>
        </p:nvCxnSpPr>
        <p:spPr>
          <a:xfrm>
            <a:off x="3788179" y="1674902"/>
            <a:ext cx="4087943" cy="36268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74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8 – </a:t>
            </a:r>
            <a:r>
              <a:rPr lang="en-US" sz="5400" b="1" dirty="0" err="1"/>
              <a:t>JPanel</a:t>
            </a:r>
            <a:r>
              <a:rPr lang="en-US" sz="5400" b="1" dirty="0"/>
              <a:t> e </a:t>
            </a:r>
            <a:r>
              <a:rPr lang="en-US" sz="5400" b="1" dirty="0" err="1"/>
              <a:t>Gráficos</a:t>
            </a:r>
            <a:r>
              <a:rPr lang="en-US" sz="5400" b="1" dirty="0"/>
              <a:t> - </a:t>
            </a:r>
            <a:r>
              <a:rPr lang="en-US" sz="5400" b="1" dirty="0" err="1"/>
              <a:t>Exercícios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6000" dirty="0"/>
              <a:t> </a:t>
            </a:r>
            <a:r>
              <a:rPr lang="en-US" sz="6000" dirty="0" err="1"/>
              <a:t>Adicionar</a:t>
            </a:r>
            <a:r>
              <a:rPr lang="en-US" sz="6000" dirty="0"/>
              <a:t> um </a:t>
            </a:r>
            <a:r>
              <a:rPr lang="en-US" sz="6000" dirty="0" err="1"/>
              <a:t>numero</a:t>
            </a:r>
            <a:r>
              <a:rPr lang="en-US" sz="6000" dirty="0"/>
              <a:t> a cada </a:t>
            </a:r>
            <a:r>
              <a:rPr lang="en-US" sz="6000" dirty="0" err="1"/>
              <a:t>veículo</a:t>
            </a:r>
            <a:endParaRPr lang="en-US" sz="6000" dirty="0"/>
          </a:p>
          <a:p>
            <a:pPr marL="514350" indent="-514350">
              <a:buFont typeface="+mj-lt"/>
              <a:buAutoNum type="arabicParenR"/>
            </a:pPr>
            <a:r>
              <a:rPr lang="en-US" sz="6000" dirty="0"/>
              <a:t> </a:t>
            </a:r>
            <a:r>
              <a:rPr lang="en-US" sz="6000" dirty="0" err="1"/>
              <a:t>Criar</a:t>
            </a:r>
            <a:r>
              <a:rPr lang="en-US" sz="6000" dirty="0"/>
              <a:t> </a:t>
            </a:r>
            <a:r>
              <a:rPr lang="en-US" sz="6000" dirty="0" err="1"/>
              <a:t>movimentacao</a:t>
            </a:r>
            <a:r>
              <a:rPr lang="en-US" sz="6000" dirty="0"/>
              <a:t> para todas as </a:t>
            </a:r>
            <a:r>
              <a:rPr lang="en-US" sz="6000" dirty="0" err="1"/>
              <a:t>direçoes</a:t>
            </a:r>
            <a:endParaRPr lang="en-US" sz="6000" dirty="0"/>
          </a:p>
          <a:p>
            <a:pPr marL="514350" indent="-514350">
              <a:buFont typeface="+mj-lt"/>
              <a:buAutoNum type="arabicParenR"/>
            </a:pPr>
            <a:r>
              <a:rPr lang="en-US" sz="6000" dirty="0" err="1"/>
              <a:t>Criar</a:t>
            </a:r>
            <a:r>
              <a:rPr lang="en-US" sz="6000" dirty="0"/>
              <a:t> </a:t>
            </a:r>
            <a:r>
              <a:rPr lang="en-US" sz="6000" dirty="0" err="1"/>
              <a:t>movimentacao</a:t>
            </a:r>
            <a:r>
              <a:rPr lang="en-US" sz="6000" dirty="0"/>
              <a:t> individual por </a:t>
            </a:r>
            <a:r>
              <a:rPr lang="en-US" sz="6000" dirty="0" err="1"/>
              <a:t>veículo</a:t>
            </a:r>
            <a:endParaRPr lang="en-US" sz="6000" dirty="0"/>
          </a:p>
          <a:p>
            <a:pPr marL="514350" indent="-514350">
              <a:buFont typeface="+mj-lt"/>
              <a:buAutoNum type="arabicParenR"/>
            </a:pPr>
            <a:r>
              <a:rPr lang="en-US" sz="6000" dirty="0"/>
              <a:t>Fazer </a:t>
            </a:r>
            <a:r>
              <a:rPr lang="en-US" sz="6000" dirty="0" err="1"/>
              <a:t>os</a:t>
            </a:r>
            <a:r>
              <a:rPr lang="en-US" sz="6000" dirty="0"/>
              <a:t> </a:t>
            </a:r>
            <a:r>
              <a:rPr lang="en-US" sz="6000" dirty="0" err="1"/>
              <a:t>veículos</a:t>
            </a:r>
            <a:r>
              <a:rPr lang="en-US" sz="6000" dirty="0"/>
              <a:t> </a:t>
            </a:r>
            <a:r>
              <a:rPr lang="en-US" sz="6000" dirty="0" err="1"/>
              <a:t>sairem</a:t>
            </a:r>
            <a:r>
              <a:rPr lang="en-US" sz="6000" dirty="0"/>
              <a:t> por um lado e </a:t>
            </a:r>
            <a:r>
              <a:rPr lang="en-US" sz="6000" dirty="0" err="1"/>
              <a:t>voltarem</a:t>
            </a:r>
            <a:r>
              <a:rPr lang="en-US" sz="6000" dirty="0"/>
              <a:t> pelo outro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6000" dirty="0" err="1"/>
              <a:t>Criar</a:t>
            </a:r>
            <a:r>
              <a:rPr lang="en-US" sz="6000" dirty="0"/>
              <a:t> um “</a:t>
            </a:r>
            <a:r>
              <a:rPr lang="en-US" sz="6000" dirty="0" err="1"/>
              <a:t>rastro</a:t>
            </a:r>
            <a:r>
              <a:rPr lang="en-US" sz="6000" dirty="0"/>
              <a:t>” para cada </a:t>
            </a:r>
            <a:r>
              <a:rPr lang="en-US" sz="6000" dirty="0" err="1"/>
              <a:t>veículo</a:t>
            </a:r>
            <a:endParaRPr lang="en-US" sz="6000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969129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8 – </a:t>
            </a:r>
            <a:r>
              <a:rPr lang="en-US" sz="5400" b="1" dirty="0" err="1"/>
              <a:t>JPanel</a:t>
            </a:r>
            <a:r>
              <a:rPr lang="en-US" sz="5400" b="1" dirty="0"/>
              <a:t> e </a:t>
            </a:r>
            <a:r>
              <a:rPr lang="en-US" sz="5400" b="1" dirty="0" err="1"/>
              <a:t>Gráficos</a:t>
            </a:r>
            <a:r>
              <a:rPr lang="en-US" sz="5400" b="1" dirty="0"/>
              <a:t> - </a:t>
            </a:r>
            <a:r>
              <a:rPr lang="en-US" sz="5400" b="1" dirty="0" err="1"/>
              <a:t>Exercícios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7" y="1828801"/>
            <a:ext cx="10515600" cy="87548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6000" dirty="0"/>
              <a:t> </a:t>
            </a:r>
            <a:r>
              <a:rPr lang="en-US" sz="6000" dirty="0" err="1"/>
              <a:t>Adicionar</a:t>
            </a:r>
            <a:r>
              <a:rPr lang="en-US" sz="6000" dirty="0"/>
              <a:t> um </a:t>
            </a:r>
            <a:r>
              <a:rPr lang="en-US" sz="6000" dirty="0" err="1"/>
              <a:t>numero</a:t>
            </a:r>
            <a:r>
              <a:rPr lang="en-US" sz="6000" dirty="0"/>
              <a:t> a cada </a:t>
            </a:r>
            <a:r>
              <a:rPr lang="en-US" sz="6000" dirty="0" err="1"/>
              <a:t>veículo</a:t>
            </a:r>
            <a:endParaRPr lang="en-US" sz="6000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69B289-CE89-4227-B418-45A6615C4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94" y="2549087"/>
            <a:ext cx="6126811" cy="24094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9201E5A-736F-4FF8-891A-2743D57C4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481" y="3981104"/>
            <a:ext cx="6236067" cy="2225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638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8 – </a:t>
            </a:r>
            <a:r>
              <a:rPr lang="en-US" sz="5400" b="1" dirty="0" err="1"/>
              <a:t>JPanel</a:t>
            </a:r>
            <a:r>
              <a:rPr lang="en-US" sz="5400" b="1" dirty="0"/>
              <a:t> e </a:t>
            </a:r>
            <a:r>
              <a:rPr lang="en-US" sz="5400" b="1" dirty="0" err="1"/>
              <a:t>Gráficos</a:t>
            </a:r>
            <a:r>
              <a:rPr lang="en-US" sz="5400" b="1" dirty="0"/>
              <a:t> - </a:t>
            </a:r>
            <a:r>
              <a:rPr lang="en-US" sz="5400" b="1" dirty="0" err="1"/>
              <a:t>Exercícios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2919" y="1828801"/>
            <a:ext cx="11371634" cy="534861"/>
          </a:xfrm>
        </p:spPr>
        <p:txBody>
          <a:bodyPr>
            <a:normAutofit fontScale="55000" lnSpcReduction="20000"/>
          </a:bodyPr>
          <a:lstStyle/>
          <a:p>
            <a:pPr marL="1143000" indent="-1143000">
              <a:buFont typeface="+mj-lt"/>
              <a:buAutoNum type="arabicParenR" startAt="4"/>
            </a:pPr>
            <a:r>
              <a:rPr lang="en-US" sz="6000" dirty="0"/>
              <a:t>Fazer </a:t>
            </a:r>
            <a:r>
              <a:rPr lang="en-US" sz="6000" dirty="0" err="1"/>
              <a:t>os</a:t>
            </a:r>
            <a:r>
              <a:rPr lang="en-US" sz="6000" dirty="0"/>
              <a:t> </a:t>
            </a:r>
            <a:r>
              <a:rPr lang="en-US" sz="6000" dirty="0" err="1"/>
              <a:t>veículos</a:t>
            </a:r>
            <a:r>
              <a:rPr lang="en-US" sz="6000" dirty="0"/>
              <a:t> </a:t>
            </a:r>
            <a:r>
              <a:rPr lang="en-US" sz="6000" dirty="0" err="1"/>
              <a:t>sairem</a:t>
            </a:r>
            <a:r>
              <a:rPr lang="en-US" sz="6000" dirty="0"/>
              <a:t> por um lado e </a:t>
            </a:r>
            <a:r>
              <a:rPr lang="en-US" sz="6000" dirty="0" err="1"/>
              <a:t>voltarem</a:t>
            </a:r>
            <a:r>
              <a:rPr lang="en-US" sz="6000" dirty="0"/>
              <a:t> pelo outro</a:t>
            </a:r>
          </a:p>
          <a:p>
            <a:pPr marL="514350" indent="-514350">
              <a:buFont typeface="+mj-lt"/>
              <a:buAutoNum type="arabicParenR" startAt="4"/>
            </a:pPr>
            <a:endParaRPr lang="en-US" dirty="0"/>
          </a:p>
          <a:p>
            <a:pPr>
              <a:buFont typeface="+mj-lt"/>
              <a:buAutoNum type="arabicParenR" startAt="4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8CF364-CD65-4FCA-971D-7097D99EBE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3" t="3898" r="113" b="-3898"/>
          <a:stretch/>
        </p:blipFill>
        <p:spPr>
          <a:xfrm>
            <a:off x="1327015" y="2390053"/>
            <a:ext cx="9052398" cy="42085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2328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Swing – </a:t>
            </a:r>
            <a:r>
              <a:rPr lang="en-US" sz="5400" b="1" dirty="0" err="1"/>
              <a:t>Elementos</a:t>
            </a:r>
            <a:r>
              <a:rPr lang="en-US" sz="5400" b="1" dirty="0"/>
              <a:t> </a:t>
            </a:r>
            <a:r>
              <a:rPr lang="en-US" sz="5400" b="1" dirty="0" err="1"/>
              <a:t>principais</a:t>
            </a:r>
            <a:r>
              <a:rPr lang="en-US" sz="5400" b="1" dirty="0"/>
              <a:t> </a:t>
            </a:r>
            <a:r>
              <a:rPr lang="en-US" sz="3600" b="1" dirty="0"/>
              <a:t>(</a:t>
            </a:r>
            <a:r>
              <a:rPr lang="en-US" sz="3600" b="1" dirty="0" err="1"/>
              <a:t>Deitel</a:t>
            </a:r>
            <a:r>
              <a:rPr lang="en-US" sz="3600" b="1" dirty="0"/>
              <a:t>, cap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16320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“Frames”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JFrame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Base principal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onde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estarão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components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Pode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criado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ou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herdado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“</a:t>
            </a:r>
            <a:r>
              <a:rPr lang="en-US" dirty="0" err="1"/>
              <a:t>Paineis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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JPanel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dirty="0" err="1"/>
              <a:t>Organiza</a:t>
            </a:r>
            <a:r>
              <a:rPr lang="en-US" dirty="0"/>
              <a:t> e </a:t>
            </a:r>
            <a:r>
              <a:rPr lang="en-US" dirty="0" err="1"/>
              <a:t>agrupa</a:t>
            </a:r>
            <a:r>
              <a:rPr lang="en-US" dirty="0"/>
              <a:t> components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err="1"/>
              <a:t>Necessário</a:t>
            </a:r>
            <a:r>
              <a:rPr lang="en-US" dirty="0"/>
              <a:t> para “</a:t>
            </a:r>
            <a:r>
              <a:rPr lang="en-US" dirty="0" err="1"/>
              <a:t>desenhos</a:t>
            </a:r>
            <a:r>
              <a:rPr lang="en-US" dirty="0"/>
              <a:t>”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 err="1"/>
              <a:t>Opcional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Componentes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”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JCheckBox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JList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Podem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apresentação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entrada ou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ação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Eventos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” e “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Ouvintes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”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Event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 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EventListener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Implementamos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suas interfaces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Ciramos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ligamos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aos components que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disparam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evento</a:t>
            </a:r>
            <a:endParaRPr lang="en-US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“Layouts” 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Especificam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a forma de organizer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componentes</a:t>
            </a:r>
            <a:endParaRPr lang="en-US" dirty="0">
              <a:solidFill>
                <a:schemeClr val="bg1">
                  <a:lumMod val="85000"/>
                </a:schemeClr>
              </a:solidFill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403146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</a:t>
            </a:r>
            <a:r>
              <a:rPr lang="en-US" sz="4900" b="1" dirty="0" err="1"/>
              <a:t>JPanel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CD2A569-FCCE-40C0-8BBD-44823BDBFE65}"/>
              </a:ext>
            </a:extLst>
          </p:cNvPr>
          <p:cNvSpPr txBox="1"/>
          <p:nvPr/>
        </p:nvSpPr>
        <p:spPr>
          <a:xfrm>
            <a:off x="9078874" y="3200920"/>
            <a:ext cx="2703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Acrescentar</a:t>
            </a:r>
            <a:endParaRPr lang="pt-BR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177890-56D9-4F73-82AF-B56C68E75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3" y="1454646"/>
            <a:ext cx="5645887" cy="948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6EACDE-47B8-4440-BC1C-12C119C63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46" y="2549263"/>
            <a:ext cx="4935542" cy="234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D14ADD-E885-4A29-AD66-5132C2CEFC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158" t="2537" r="12922" b="-2537"/>
          <a:stretch/>
        </p:blipFill>
        <p:spPr>
          <a:xfrm>
            <a:off x="1974429" y="4346138"/>
            <a:ext cx="5905850" cy="2060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83CF8A-E5A7-44DF-B7DC-1264C81CC96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239492" y="3554863"/>
            <a:ext cx="4839382" cy="5765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2559788-BCE9-465C-8984-BEEF3C49A2A3}"/>
              </a:ext>
            </a:extLst>
          </p:cNvPr>
          <p:cNvCxnSpPr>
            <a:cxnSpLocks/>
          </p:cNvCxnSpPr>
          <p:nvPr/>
        </p:nvCxnSpPr>
        <p:spPr>
          <a:xfrm flipH="1">
            <a:off x="7271235" y="3887569"/>
            <a:ext cx="3047224" cy="11309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6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</a:t>
            </a:r>
            <a:r>
              <a:rPr lang="en-US" sz="4900" b="1" dirty="0" err="1"/>
              <a:t>JPanel</a:t>
            </a:r>
            <a:r>
              <a:rPr lang="en-US" sz="4900" b="1" dirty="0"/>
              <a:t> (1)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7C4DF7E-D38A-49C2-9C00-68665A4EB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17" r="21509"/>
          <a:stretch/>
        </p:blipFill>
        <p:spPr>
          <a:xfrm>
            <a:off x="5059839" y="4078664"/>
            <a:ext cx="6934418" cy="214458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A4398B1-8387-4966-A1B3-90BBD7424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536"/>
          <a:stretch/>
        </p:blipFill>
        <p:spPr>
          <a:xfrm>
            <a:off x="4407036" y="1115626"/>
            <a:ext cx="7491448" cy="24739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15D848B-281B-4F8C-ADD2-F77BBE84D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516" y="1736658"/>
            <a:ext cx="5121431" cy="2994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CE4AC6C-4D68-4AAA-B8BB-99C93A70C8C2}"/>
              </a:ext>
            </a:extLst>
          </p:cNvPr>
          <p:cNvCxnSpPr>
            <a:cxnSpLocks/>
          </p:cNvCxnSpPr>
          <p:nvPr/>
        </p:nvCxnSpPr>
        <p:spPr>
          <a:xfrm flipV="1">
            <a:off x="3764132" y="1589103"/>
            <a:ext cx="2130642" cy="23081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2B5BEB8-0752-4D14-A8A3-92C76EA1D440}"/>
              </a:ext>
            </a:extLst>
          </p:cNvPr>
          <p:cNvCxnSpPr>
            <a:cxnSpLocks/>
          </p:cNvCxnSpPr>
          <p:nvPr/>
        </p:nvCxnSpPr>
        <p:spPr>
          <a:xfrm>
            <a:off x="3897297" y="4358936"/>
            <a:ext cx="1997477" cy="1953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63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BD79CA-B071-41ED-AAE3-EFEA3F4C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159" y="1063860"/>
            <a:ext cx="5891376" cy="30852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</a:t>
            </a:r>
            <a:r>
              <a:rPr lang="en-US" sz="4900" b="1" dirty="0" err="1"/>
              <a:t>JPanel</a:t>
            </a:r>
            <a:r>
              <a:rPr lang="en-US" sz="4900" b="1" dirty="0"/>
              <a:t> (2)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7C4DF7E-D38A-49C2-9C00-68665A4EB3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17" r="21509"/>
          <a:stretch/>
        </p:blipFill>
        <p:spPr>
          <a:xfrm>
            <a:off x="2854231" y="5026910"/>
            <a:ext cx="4346734" cy="134429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A4398B1-8387-4966-A1B3-90BBD74243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536"/>
          <a:stretch/>
        </p:blipFill>
        <p:spPr>
          <a:xfrm>
            <a:off x="6902251" y="4371034"/>
            <a:ext cx="4478527" cy="14789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15D848B-281B-4F8C-ADD2-F77BBE84DD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55" y="1831090"/>
            <a:ext cx="5121431" cy="2994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CE4AC6C-4D68-4AAA-B8BB-99C93A70C8C2}"/>
              </a:ext>
            </a:extLst>
          </p:cNvPr>
          <p:cNvCxnSpPr>
            <a:cxnSpLocks/>
          </p:cNvCxnSpPr>
          <p:nvPr/>
        </p:nvCxnSpPr>
        <p:spPr>
          <a:xfrm flipV="1">
            <a:off x="4480643" y="2370338"/>
            <a:ext cx="1538417" cy="8222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2B5BEB8-0752-4D14-A8A3-92C76EA1D440}"/>
              </a:ext>
            </a:extLst>
          </p:cNvPr>
          <p:cNvCxnSpPr>
            <a:cxnSpLocks/>
          </p:cNvCxnSpPr>
          <p:nvPr/>
        </p:nvCxnSpPr>
        <p:spPr>
          <a:xfrm>
            <a:off x="3897297" y="4358936"/>
            <a:ext cx="1896862" cy="17755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7D0BC85-2D8F-46A5-BA07-29AF66409893}"/>
              </a:ext>
            </a:extLst>
          </p:cNvPr>
          <p:cNvCxnSpPr>
            <a:cxnSpLocks/>
          </p:cNvCxnSpPr>
          <p:nvPr/>
        </p:nvCxnSpPr>
        <p:spPr>
          <a:xfrm>
            <a:off x="4384468" y="4100292"/>
            <a:ext cx="5897353" cy="16257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34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</a:t>
            </a:r>
            <a:r>
              <a:rPr lang="en-US" sz="4900" b="1" dirty="0" err="1"/>
              <a:t>JPanel</a:t>
            </a:r>
            <a:r>
              <a:rPr lang="en-US" sz="4900" b="1" dirty="0"/>
              <a:t> (3)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338667-A5FB-4598-A2FF-4F275FEA3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61" y="2187575"/>
            <a:ext cx="4238625" cy="39909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DF942F1-604F-42F0-8BF7-F3623C0F5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714" y="1164238"/>
            <a:ext cx="6143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5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</a:t>
            </a:r>
            <a:r>
              <a:rPr lang="en-US" sz="4900" b="1" dirty="0" err="1"/>
              <a:t>JPanel</a:t>
            </a:r>
            <a:r>
              <a:rPr lang="en-US" sz="4900" b="1" dirty="0"/>
              <a:t> (4)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FE1E563-9308-42A1-93AE-13AE1C0FD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1131928"/>
            <a:ext cx="10507468" cy="5328111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764836E-2738-4C03-BC2F-80840BB96EC7}"/>
              </a:ext>
            </a:extLst>
          </p:cNvPr>
          <p:cNvCxnSpPr>
            <a:cxnSpLocks/>
          </p:cNvCxnSpPr>
          <p:nvPr/>
        </p:nvCxnSpPr>
        <p:spPr>
          <a:xfrm flipV="1">
            <a:off x="2441360" y="4030462"/>
            <a:ext cx="1970842" cy="1037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88D9FA3-AA83-46CB-BDEE-3480C4C12568}"/>
              </a:ext>
            </a:extLst>
          </p:cNvPr>
          <p:cNvSpPr txBox="1"/>
          <p:nvPr/>
        </p:nvSpPr>
        <p:spPr>
          <a:xfrm>
            <a:off x="3146394" y="4422108"/>
            <a:ext cx="7098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Arrastar</a:t>
            </a:r>
            <a:r>
              <a:rPr lang="en-US" sz="4000" dirty="0"/>
              <a:t> o </a:t>
            </a:r>
            <a:r>
              <a:rPr lang="en-US" sz="4000" dirty="0" err="1"/>
              <a:t>Jpanel</a:t>
            </a:r>
            <a:r>
              <a:rPr lang="en-US" sz="4000" dirty="0"/>
              <a:t> </a:t>
            </a:r>
            <a:r>
              <a:rPr lang="en-US" sz="4000" dirty="0" err="1"/>
              <a:t>criado</a:t>
            </a:r>
            <a:r>
              <a:rPr lang="en-US" sz="4000" dirty="0"/>
              <a:t> para dentro do </a:t>
            </a:r>
            <a:r>
              <a:rPr lang="en-US" sz="4000" dirty="0" err="1"/>
              <a:t>JFrame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66821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F400E9C-D26E-4ECD-8624-9AEF846B20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49" r="12586"/>
          <a:stretch/>
        </p:blipFill>
        <p:spPr>
          <a:xfrm>
            <a:off x="37135" y="3643863"/>
            <a:ext cx="8526685" cy="251723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</a:t>
            </a:r>
            <a:r>
              <a:rPr lang="en-US" sz="4900" b="1" dirty="0" err="1"/>
              <a:t>JPanel</a:t>
            </a:r>
            <a:r>
              <a:rPr lang="en-US" sz="4900" b="1" dirty="0"/>
              <a:t> (5)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764836E-2738-4C03-BC2F-80840BB96EC7}"/>
              </a:ext>
            </a:extLst>
          </p:cNvPr>
          <p:cNvCxnSpPr>
            <a:cxnSpLocks/>
          </p:cNvCxnSpPr>
          <p:nvPr/>
        </p:nvCxnSpPr>
        <p:spPr>
          <a:xfrm flipH="1">
            <a:off x="8451543" y="3643863"/>
            <a:ext cx="1677878" cy="17537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ED51B7D2-D001-442F-BE52-7F3B55DB32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32" t="432" r="5235" b="-432"/>
          <a:stretch/>
        </p:blipFill>
        <p:spPr>
          <a:xfrm>
            <a:off x="106532" y="1204722"/>
            <a:ext cx="8611340" cy="2224278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988D9FA3-AA83-46CB-BDEE-3480C4C12568}"/>
              </a:ext>
            </a:extLst>
          </p:cNvPr>
          <p:cNvSpPr txBox="1"/>
          <p:nvPr/>
        </p:nvSpPr>
        <p:spPr>
          <a:xfrm>
            <a:off x="8875450" y="1796996"/>
            <a:ext cx="3210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Código </a:t>
            </a:r>
            <a:r>
              <a:rPr lang="en-US" sz="4000" dirty="0" err="1"/>
              <a:t>criado</a:t>
            </a:r>
            <a:r>
              <a:rPr lang="en-US" sz="4000" dirty="0"/>
              <a:t> dentro do </a:t>
            </a:r>
            <a:r>
              <a:rPr lang="en-US" sz="4000" dirty="0" err="1"/>
              <a:t>JFrame</a:t>
            </a:r>
            <a:endParaRPr lang="pt-BR" sz="4000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0451900-8019-4CA0-B1B1-9F6A8C2134A2}"/>
              </a:ext>
            </a:extLst>
          </p:cNvPr>
          <p:cNvCxnSpPr>
            <a:cxnSpLocks/>
          </p:cNvCxnSpPr>
          <p:nvPr/>
        </p:nvCxnSpPr>
        <p:spPr>
          <a:xfrm flipH="1">
            <a:off x="8309499" y="2423604"/>
            <a:ext cx="678228" cy="4567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20161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4423</TotalTime>
  <Words>797</Words>
  <Application>Microsoft Office PowerPoint</Application>
  <PresentationFormat>Widescreen</PresentationFormat>
  <Paragraphs>205</Paragraphs>
  <Slides>24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Wingdings 2</vt:lpstr>
      <vt:lpstr>HDOfficeLightV0</vt:lpstr>
      <vt:lpstr>Programação II (Aula 8)</vt:lpstr>
      <vt:lpstr>Programação II Aula 8 – JPanel e Gráficos</vt:lpstr>
      <vt:lpstr>Programação II Swing – Elementos principais (Deitel, cap 14)</vt:lpstr>
      <vt:lpstr>Programação II – Swing –  JPanel</vt:lpstr>
      <vt:lpstr>Programação II – Swing –  JPanel (1)</vt:lpstr>
      <vt:lpstr>Programação II – Swing –  JPanel (2)</vt:lpstr>
      <vt:lpstr>Programação II – Swing –  JPanel (3)</vt:lpstr>
      <vt:lpstr>Programação II – Swing –  JPanel (4)</vt:lpstr>
      <vt:lpstr>Programação II – Swing –  JPanel (5)</vt:lpstr>
      <vt:lpstr>Programação II – Swing –  JPanel (6)</vt:lpstr>
      <vt:lpstr>Programação II – Swing –  Desenhando Graficos</vt:lpstr>
      <vt:lpstr>Programação II – Swing –  Funções Gráficas</vt:lpstr>
      <vt:lpstr>Programação II – Swing –  Desenho - Exemplo</vt:lpstr>
      <vt:lpstr>Programação II – Swing – Desenho – Exemplo(2)</vt:lpstr>
      <vt:lpstr>Programação II – Swing – Desenho – Exemplo(3)</vt:lpstr>
      <vt:lpstr>Programação II – Swing – Desenho – Exemplo(4)</vt:lpstr>
      <vt:lpstr>Programação II – Swing – Desenho – Exemplo(5)</vt:lpstr>
      <vt:lpstr>Programação II – Swing – Desenho – Exemplo(6)</vt:lpstr>
      <vt:lpstr>Programação II – Swing – Desenho </vt:lpstr>
      <vt:lpstr>Programação II – Swing – Tarefa 1</vt:lpstr>
      <vt:lpstr>Programação II – Swing – Tarefa 2</vt:lpstr>
      <vt:lpstr>Programação II Aula 8 – JPanel e Gráficos - Exercícios</vt:lpstr>
      <vt:lpstr>Programação II Aula 8 – JPanel e Gráficos - Exercícios</vt:lpstr>
      <vt:lpstr>Programação II Aula 8 – JPanel e Gráficos -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152</cp:revision>
  <cp:lastPrinted>2018-02-21T20:08:26Z</cp:lastPrinted>
  <dcterms:created xsi:type="dcterms:W3CDTF">2016-08-01T02:15:42Z</dcterms:created>
  <dcterms:modified xsi:type="dcterms:W3CDTF">2018-05-30T13:53:59Z</dcterms:modified>
</cp:coreProperties>
</file>