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26"/>
  </p:notesMasterIdLst>
  <p:handoutMasterIdLst>
    <p:handoutMasterId r:id="rId27"/>
  </p:handoutMasterIdLst>
  <p:sldIdLst>
    <p:sldId id="256" r:id="rId2"/>
    <p:sldId id="302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40" r:id="rId11"/>
    <p:sldId id="338" r:id="rId12"/>
    <p:sldId id="339" r:id="rId13"/>
    <p:sldId id="341" r:id="rId14"/>
    <p:sldId id="351" r:id="rId15"/>
    <p:sldId id="352" r:id="rId16"/>
    <p:sldId id="350" r:id="rId17"/>
    <p:sldId id="342" r:id="rId18"/>
    <p:sldId id="344" r:id="rId19"/>
    <p:sldId id="345" r:id="rId20"/>
    <p:sldId id="346" r:id="rId21"/>
    <p:sldId id="347" r:id="rId22"/>
    <p:sldId id="348" r:id="rId23"/>
    <p:sldId id="343" r:id="rId24"/>
    <p:sldId id="353" r:id="rId25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68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4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D52AE29-8BD6-4D4A-8714-1DED91D306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1F9CA9-1FAC-4DAD-8A5F-3075834729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042A3-0B4D-4B7E-B5DF-C74B5157F851}" type="datetimeFigureOut">
              <a:rPr lang="pt-BR" smtClean="0"/>
              <a:t>30/05/2018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7D9A6E-4ED2-4514-A5E0-AB6815AA5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FB7E2D-394B-4C46-95EB-4F4BF02DB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A7C6F-0BFF-48B4-A55B-C30896ED4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06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30/05/2018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799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5780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893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836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252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0871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58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49702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65919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3321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4970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53669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8131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052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19487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848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694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082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094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3345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39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125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8909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55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47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86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26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60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72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0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16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78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4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07/03/2018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09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err="1"/>
              <a:t>Programação</a:t>
            </a:r>
            <a:r>
              <a:rPr lang="en-US" dirty="0"/>
              <a:t> II</a:t>
            </a:r>
            <a:br>
              <a:rPr lang="en-US" dirty="0"/>
            </a:br>
            <a:r>
              <a:rPr lang="en-US" dirty="0"/>
              <a:t>(Aula 10)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63634" y="3801963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M.Sc</a:t>
            </a:r>
            <a:r>
              <a:rPr lang="en-US" dirty="0"/>
              <a:t> - COPPE/UFRJ</a:t>
            </a:r>
          </a:p>
          <a:p>
            <a:r>
              <a:rPr lang="en-US" dirty="0" err="1"/>
              <a:t>D.Sc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5400" b="1" dirty="0"/>
              <a:t>Aula 10 – JDBC – </a:t>
            </a:r>
            <a:r>
              <a:rPr lang="en-US" sz="5400" b="1" dirty="0" err="1"/>
              <a:t>Criação</a:t>
            </a:r>
            <a:r>
              <a:rPr lang="en-US" sz="5400" b="1" dirty="0"/>
              <a:t> do Banco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10</a:t>
            </a:fld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D292EF-FB5E-43E7-A105-D00F28ED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07/03/2018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81878B3-0116-4B41-8F13-8D890DF29B15}"/>
              </a:ext>
            </a:extLst>
          </p:cNvPr>
          <p:cNvSpPr txBox="1"/>
          <p:nvPr/>
        </p:nvSpPr>
        <p:spPr>
          <a:xfrm>
            <a:off x="773281" y="4845965"/>
            <a:ext cx="32653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Nome do Banco e </a:t>
            </a:r>
            <a:r>
              <a:rPr lang="en-US" sz="3200" b="1" dirty="0" err="1"/>
              <a:t>senha</a:t>
            </a:r>
            <a:endParaRPr lang="pt-BR" sz="32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7B222B2-0C19-4F8D-AE6D-653A6E4E5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7" y="1684864"/>
            <a:ext cx="4972457" cy="23820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0977B84-80BD-460A-9616-170560E6D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988" y="2540892"/>
            <a:ext cx="7482869" cy="2973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Balão de Fala: Oval 10">
            <a:extLst>
              <a:ext uri="{FF2B5EF4-FFF2-40B4-BE49-F238E27FC236}">
                <a16:creationId xmlns:a16="http://schemas.microsoft.com/office/drawing/2014/main" id="{200EC4E0-DE2A-4C32-B79E-3A7AC40037EF}"/>
              </a:ext>
            </a:extLst>
          </p:cNvPr>
          <p:cNvSpPr/>
          <p:nvPr/>
        </p:nvSpPr>
        <p:spPr>
          <a:xfrm>
            <a:off x="6548847" y="3091543"/>
            <a:ext cx="2926080" cy="1524000"/>
          </a:xfrm>
          <a:prstGeom prst="wedgeEllipseCallout">
            <a:avLst>
              <a:gd name="adj1" fmla="val -134805"/>
              <a:gd name="adj2" fmla="val 8840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059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361B4DF-A893-44C9-B289-A640CAB13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8786"/>
            <a:ext cx="4629150" cy="23050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0A515A5-00AC-476F-A98C-9E2729568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642" y="1718786"/>
            <a:ext cx="8452420" cy="46585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5400" b="1" dirty="0"/>
              <a:t>Aula 10 – </a:t>
            </a:r>
            <a:r>
              <a:rPr lang="en-US" sz="5400" b="1" dirty="0" err="1"/>
              <a:t>Criação</a:t>
            </a:r>
            <a:r>
              <a:rPr lang="en-US" sz="5400" b="1" dirty="0"/>
              <a:t> do Banco - </a:t>
            </a:r>
            <a:r>
              <a:rPr lang="en-US" sz="5400" b="1" dirty="0" err="1"/>
              <a:t>Tabelas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11</a:t>
            </a:fld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D292EF-FB5E-43E7-A105-D00F28ED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</p:spTree>
    <p:extLst>
      <p:ext uri="{BB962C8B-B14F-4D97-AF65-F5344CB8AC3E}">
        <p14:creationId xmlns:p14="http://schemas.microsoft.com/office/powerpoint/2010/main" val="3966174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5400" b="1" dirty="0"/>
              <a:t>Aula 10 – Derby – Dados da </a:t>
            </a:r>
            <a:r>
              <a:rPr lang="en-US" sz="5400" b="1" dirty="0" err="1"/>
              <a:t>Tabela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12</a:t>
            </a:fld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D292EF-FB5E-43E7-A105-D00F28ED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FDBFB9E-803B-458E-8D2B-92467C8C06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59"/>
          <a:stretch/>
        </p:blipFill>
        <p:spPr>
          <a:xfrm>
            <a:off x="60960" y="1647090"/>
            <a:ext cx="5076888" cy="17819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D3803C8-3C47-4A36-92C1-C9123163F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603" y="2098767"/>
            <a:ext cx="7835837" cy="42575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7359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305" y="0"/>
            <a:ext cx="10947944" cy="1325562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 - </a:t>
            </a:r>
            <a:r>
              <a:rPr lang="en-US" sz="5400" b="1" dirty="0"/>
              <a:t>Aula 10 – JDBC / Exemplo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D2F0F84-667C-4DF6-9FBA-F2B91EA2B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88" y="1152350"/>
            <a:ext cx="3386900" cy="26455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814D163-2A9F-429B-BEE0-C051832BB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930" y="1078755"/>
            <a:ext cx="7149005" cy="178389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Balão de Fala: Oval 13">
            <a:extLst>
              <a:ext uri="{FF2B5EF4-FFF2-40B4-BE49-F238E27FC236}">
                <a16:creationId xmlns:a16="http://schemas.microsoft.com/office/drawing/2014/main" id="{429948FD-0DFE-4767-BD4E-5E0F10B43F07}"/>
              </a:ext>
            </a:extLst>
          </p:cNvPr>
          <p:cNvSpPr/>
          <p:nvPr/>
        </p:nvSpPr>
        <p:spPr>
          <a:xfrm>
            <a:off x="3712926" y="1023778"/>
            <a:ext cx="7651759" cy="1277773"/>
          </a:xfrm>
          <a:prstGeom prst="wedgeEllipseCallout">
            <a:avLst>
              <a:gd name="adj1" fmla="val -62315"/>
              <a:gd name="adj2" fmla="val 73462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41B373F-F903-4938-80FE-4BB62EB618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4387"/>
          <a:stretch/>
        </p:blipFill>
        <p:spPr>
          <a:xfrm>
            <a:off x="3614057" y="3521584"/>
            <a:ext cx="9114303" cy="19951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Balão de Fala: Oval 15">
            <a:extLst>
              <a:ext uri="{FF2B5EF4-FFF2-40B4-BE49-F238E27FC236}">
                <a16:creationId xmlns:a16="http://schemas.microsoft.com/office/drawing/2014/main" id="{73A666DA-254E-486E-91DE-4771B99C20A4}"/>
              </a:ext>
            </a:extLst>
          </p:cNvPr>
          <p:cNvSpPr/>
          <p:nvPr/>
        </p:nvSpPr>
        <p:spPr>
          <a:xfrm>
            <a:off x="3079102" y="3270279"/>
            <a:ext cx="9168882" cy="2246501"/>
          </a:xfrm>
          <a:prstGeom prst="wedgeEllipseCallout">
            <a:avLst>
              <a:gd name="adj1" fmla="val -60045"/>
              <a:gd name="adj2" fmla="val -5956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480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305" y="0"/>
            <a:ext cx="10947944" cy="1325562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 - </a:t>
            </a:r>
            <a:r>
              <a:rPr lang="en-US" sz="5400" b="1" dirty="0"/>
              <a:t>Aula 10 – JDBC / Exemplo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D2F0F84-667C-4DF6-9FBA-F2B91EA2B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88" y="1152350"/>
            <a:ext cx="3386900" cy="26455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41B373F-F903-4938-80FE-4BB62EB61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2310" y="1009280"/>
            <a:ext cx="9738042" cy="54226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915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254" y="-339969"/>
            <a:ext cx="10947944" cy="1325562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 - </a:t>
            </a:r>
            <a:r>
              <a:rPr lang="en-US" sz="5400" b="1" dirty="0"/>
              <a:t>Aula 10 – JDBC / Exemplo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D2F0F84-667C-4DF6-9FBA-F2B91EA2B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62" y="783489"/>
            <a:ext cx="3386900" cy="26455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5A764CA-89C0-4C3A-AC27-AC140DA12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369" y="627301"/>
            <a:ext cx="10316308" cy="60821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1519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222A82C0-C8B3-42FA-9569-F497C3882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25" y="1784388"/>
            <a:ext cx="3386900" cy="264551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2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5400" b="1" dirty="0"/>
              <a:t>Aula 10 – JDBC/</a:t>
            </a:r>
            <a:r>
              <a:rPr lang="en-US" sz="5400" b="1" dirty="0" err="1"/>
              <a:t>Controlador</a:t>
            </a:r>
            <a:r>
              <a:rPr lang="en-US" sz="5400" b="1" dirty="0"/>
              <a:t> do Banco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16</a:t>
            </a:fld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D292EF-FB5E-43E7-A105-D00F28ED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76BA9DC-2C18-411B-9A7B-5F2FF1E49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0844" y="1462087"/>
            <a:ext cx="9938339" cy="50303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8953F8FD-AC2D-4A03-8E11-4557A38FE3CE}"/>
              </a:ext>
            </a:extLst>
          </p:cNvPr>
          <p:cNvSpPr/>
          <p:nvPr/>
        </p:nvSpPr>
        <p:spPr>
          <a:xfrm>
            <a:off x="3300548" y="3636193"/>
            <a:ext cx="8368938" cy="556622"/>
          </a:xfrm>
          <a:prstGeom prst="ellipse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A7BE0D8-C5FB-493E-928B-98B6DEE565F2}"/>
              </a:ext>
            </a:extLst>
          </p:cNvPr>
          <p:cNvSpPr/>
          <p:nvPr/>
        </p:nvSpPr>
        <p:spPr>
          <a:xfrm>
            <a:off x="2209800" y="2447165"/>
            <a:ext cx="5752322" cy="391887"/>
          </a:xfrm>
          <a:prstGeom prst="ellipse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793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50700"/>
            <a:ext cx="10515600" cy="613953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r>
              <a:rPr lang="en-US" sz="5400" b="1" dirty="0"/>
              <a:t>– JDBC/</a:t>
            </a:r>
            <a:r>
              <a:rPr lang="en-US" sz="5400" b="1" dirty="0" err="1"/>
              <a:t>Leitura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17</a:t>
            </a:fld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D292EF-FB5E-43E7-A105-D00F28ED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96A3DA9-7DCA-4970-8F42-78D642575C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14"/>
          <a:stretch/>
        </p:blipFill>
        <p:spPr>
          <a:xfrm>
            <a:off x="182880" y="948112"/>
            <a:ext cx="3317966" cy="212901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D21080A-6B9F-4015-94F3-C8C0C58EC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784" y="832598"/>
            <a:ext cx="8884336" cy="5575217"/>
          </a:xfrm>
          <a:prstGeom prst="rect">
            <a:avLst/>
          </a:prstGeom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5A7BE0D8-C5FB-493E-928B-98B6DEE565F2}"/>
              </a:ext>
            </a:extLst>
          </p:cNvPr>
          <p:cNvSpPr/>
          <p:nvPr/>
        </p:nvSpPr>
        <p:spPr>
          <a:xfrm>
            <a:off x="4026120" y="1256101"/>
            <a:ext cx="6189033" cy="391887"/>
          </a:xfrm>
          <a:prstGeom prst="ellipse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33650370-B49F-4938-8A9E-C03A4028929F}"/>
              </a:ext>
            </a:extLst>
          </p:cNvPr>
          <p:cNvSpPr/>
          <p:nvPr/>
        </p:nvSpPr>
        <p:spPr>
          <a:xfrm>
            <a:off x="4008702" y="1608875"/>
            <a:ext cx="6694132" cy="365125"/>
          </a:xfrm>
          <a:prstGeom prst="ellipse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953F8FD-AC2D-4A03-8E11-4557A38FE3CE}"/>
              </a:ext>
            </a:extLst>
          </p:cNvPr>
          <p:cNvSpPr/>
          <p:nvPr/>
        </p:nvSpPr>
        <p:spPr>
          <a:xfrm>
            <a:off x="3706347" y="4702629"/>
            <a:ext cx="3722064" cy="775062"/>
          </a:xfrm>
          <a:prstGeom prst="ellipse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0701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50700"/>
            <a:ext cx="10515600" cy="613953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r>
              <a:rPr lang="en-US" sz="5400" b="1" dirty="0"/>
              <a:t>– JDBC/</a:t>
            </a:r>
            <a:r>
              <a:rPr lang="en-US" sz="5400" b="1" dirty="0" err="1"/>
              <a:t>Leitura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18</a:t>
            </a:fld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D292EF-FB5E-43E7-A105-D00F28ED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13B5EF69-D762-4DB6-9021-EF2ACE8FD4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90" t="32396" b="27675"/>
          <a:stretch/>
        </p:blipFill>
        <p:spPr>
          <a:xfrm>
            <a:off x="319193" y="1473925"/>
            <a:ext cx="11553613" cy="39101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857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50700"/>
            <a:ext cx="10515600" cy="613953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r>
              <a:rPr lang="en-US" sz="5400" b="1" dirty="0"/>
              <a:t>– JDBC/</a:t>
            </a:r>
            <a:r>
              <a:rPr lang="en-US" sz="5400" b="1" dirty="0" err="1"/>
              <a:t>Leitura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19</a:t>
            </a:fld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D292EF-FB5E-43E7-A105-D00F28ED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2EBA88F-A4C0-4CDB-9283-0731D375F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18" y="942337"/>
            <a:ext cx="7929282" cy="355533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860CC67-C2A4-4352-B7C3-CD2AF1926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339" y="4061012"/>
            <a:ext cx="9910332" cy="21198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4556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5400" b="1" dirty="0"/>
              <a:t>Aula 10 – Banco de Dados / JDBC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604084"/>
          </a:xfrm>
        </p:spPr>
        <p:txBody>
          <a:bodyPr>
            <a:normAutofit fontScale="62500" lnSpcReduction="20000"/>
          </a:bodyPr>
          <a:lstStyle/>
          <a:p>
            <a:pPr>
              <a:buFont typeface="+mj-lt"/>
              <a:buAutoNum type="arabicPeriod"/>
            </a:pPr>
            <a:r>
              <a:rPr lang="pt-BR" sz="6000" dirty="0"/>
              <a:t>Revisão SQL </a:t>
            </a:r>
          </a:p>
          <a:p>
            <a:pPr lvl="1"/>
            <a:r>
              <a:rPr lang="pt-BR" sz="5800" dirty="0"/>
              <a:t> DDL </a:t>
            </a:r>
          </a:p>
          <a:p>
            <a:pPr lvl="1"/>
            <a:r>
              <a:rPr lang="pt-BR" sz="5800" dirty="0"/>
              <a:t> DML</a:t>
            </a:r>
          </a:p>
          <a:p>
            <a:pPr>
              <a:buFont typeface="+mj-lt"/>
              <a:buAutoNum type="arabicPeriod"/>
            </a:pPr>
            <a:r>
              <a:rPr lang="pt-BR" sz="6000" dirty="0"/>
              <a:t>JDBC</a:t>
            </a:r>
          </a:p>
          <a:p>
            <a:pPr lvl="1"/>
            <a:r>
              <a:rPr lang="en-US" sz="5600" dirty="0" err="1"/>
              <a:t>Criação</a:t>
            </a:r>
            <a:r>
              <a:rPr lang="en-US" sz="5600" dirty="0"/>
              <a:t> do Banco</a:t>
            </a:r>
          </a:p>
          <a:p>
            <a:pPr lvl="1"/>
            <a:r>
              <a:rPr lang="en-US" sz="5600" dirty="0"/>
              <a:t>“CRUD”</a:t>
            </a:r>
          </a:p>
          <a:p>
            <a:pPr lvl="2"/>
            <a:r>
              <a:rPr lang="en-US" sz="5200" dirty="0"/>
              <a:t>(C)</a:t>
            </a:r>
            <a:r>
              <a:rPr lang="en-US" sz="5200" dirty="0" err="1"/>
              <a:t>Inserção</a:t>
            </a:r>
            <a:endParaRPr lang="en-US" sz="5200" dirty="0"/>
          </a:p>
          <a:p>
            <a:pPr lvl="2"/>
            <a:r>
              <a:rPr lang="en-US" sz="5200" dirty="0"/>
              <a:t>(R)</a:t>
            </a:r>
            <a:r>
              <a:rPr lang="en-US" sz="5200" dirty="0" err="1"/>
              <a:t>Seleção</a:t>
            </a:r>
            <a:r>
              <a:rPr lang="en-US" sz="5200" dirty="0"/>
              <a:t> </a:t>
            </a:r>
          </a:p>
          <a:p>
            <a:pPr lvl="2"/>
            <a:r>
              <a:rPr lang="en-US" sz="5200" dirty="0"/>
              <a:t>(U)</a:t>
            </a:r>
            <a:r>
              <a:rPr lang="en-US" sz="5200" dirty="0" err="1"/>
              <a:t>Alteração</a:t>
            </a:r>
            <a:endParaRPr lang="en-US" sz="5200" dirty="0"/>
          </a:p>
          <a:p>
            <a:pPr lvl="2"/>
            <a:r>
              <a:rPr lang="en-US" sz="5200" dirty="0"/>
              <a:t>(D)</a:t>
            </a:r>
            <a:r>
              <a:rPr lang="en-US" sz="5200" dirty="0" err="1"/>
              <a:t>Remoção</a:t>
            </a:r>
            <a:endParaRPr lang="en-US" sz="5200" dirty="0"/>
          </a:p>
          <a:p>
            <a:pPr lvl="1"/>
            <a:endParaRPr lang="pt-BR" sz="5600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>
              <a:buFont typeface="+mj-lt"/>
              <a:buAutoNum type="arabicParenR"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D292EF-FB5E-43E7-A105-D00F28ED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</p:spTree>
    <p:extLst>
      <p:ext uri="{BB962C8B-B14F-4D97-AF65-F5344CB8AC3E}">
        <p14:creationId xmlns:p14="http://schemas.microsoft.com/office/powerpoint/2010/main" val="2680083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00725189-608C-45F9-9CBD-6FCC66D3D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00" y="971228"/>
            <a:ext cx="3386900" cy="264551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3227F40-CFEB-48C5-B728-092C8A83E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368" y="792554"/>
            <a:ext cx="10049606" cy="55637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50700"/>
            <a:ext cx="10515600" cy="613953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r>
              <a:rPr lang="en-US" sz="5400" b="1" dirty="0"/>
              <a:t>– JDBC/</a:t>
            </a:r>
            <a:r>
              <a:rPr lang="en-US" sz="5400" b="1" dirty="0" err="1"/>
              <a:t>Escrita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20</a:t>
            </a:fld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D292EF-FB5E-43E7-A105-D00F28ED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33650370-B49F-4938-8A9E-C03A4028929F}"/>
              </a:ext>
            </a:extLst>
          </p:cNvPr>
          <p:cNvSpPr/>
          <p:nvPr/>
        </p:nvSpPr>
        <p:spPr>
          <a:xfrm>
            <a:off x="2011975" y="1875838"/>
            <a:ext cx="8829673" cy="2214540"/>
          </a:xfrm>
          <a:prstGeom prst="ellipse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A7BE0D8-C5FB-493E-928B-98B6DEE565F2}"/>
              </a:ext>
            </a:extLst>
          </p:cNvPr>
          <p:cNvSpPr/>
          <p:nvPr/>
        </p:nvSpPr>
        <p:spPr>
          <a:xfrm>
            <a:off x="2335824" y="1338607"/>
            <a:ext cx="8829673" cy="535336"/>
          </a:xfrm>
          <a:prstGeom prst="ellipse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953F8FD-AC2D-4A03-8E11-4557A38FE3CE}"/>
              </a:ext>
            </a:extLst>
          </p:cNvPr>
          <p:cNvSpPr/>
          <p:nvPr/>
        </p:nvSpPr>
        <p:spPr>
          <a:xfrm>
            <a:off x="2373936" y="4229762"/>
            <a:ext cx="5550864" cy="765226"/>
          </a:xfrm>
          <a:prstGeom prst="ellipse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9BC905B-F738-4042-A1CB-D0EABD05D5CC}"/>
              </a:ext>
            </a:extLst>
          </p:cNvPr>
          <p:cNvSpPr/>
          <p:nvPr/>
        </p:nvSpPr>
        <p:spPr>
          <a:xfrm>
            <a:off x="7044470" y="2838273"/>
            <a:ext cx="539627" cy="510163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7155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40B5C0CD-48B4-412A-B11F-3C8855445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50" y="882202"/>
            <a:ext cx="3386900" cy="264551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4A59E8F-0CDA-4144-AF7B-8F08A57A9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539" y="1113713"/>
            <a:ext cx="10773598" cy="50630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50700"/>
            <a:ext cx="10515600" cy="613953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r>
              <a:rPr lang="en-US" sz="5400" b="1" dirty="0"/>
              <a:t>– JDBC/</a:t>
            </a:r>
            <a:r>
              <a:rPr lang="en-US" sz="5400" b="1" dirty="0" err="1"/>
              <a:t>Alteração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21</a:t>
            </a:fld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D292EF-FB5E-43E7-A105-D00F28ED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33650370-B49F-4938-8A9E-C03A4028929F}"/>
              </a:ext>
            </a:extLst>
          </p:cNvPr>
          <p:cNvSpPr/>
          <p:nvPr/>
        </p:nvSpPr>
        <p:spPr>
          <a:xfrm>
            <a:off x="2209800" y="2401027"/>
            <a:ext cx="9653954" cy="1855978"/>
          </a:xfrm>
          <a:custGeom>
            <a:avLst/>
            <a:gdLst>
              <a:gd name="connsiteX0" fmla="*/ 0 w 9158823"/>
              <a:gd name="connsiteY0" fmla="*/ 745353 h 1490706"/>
              <a:gd name="connsiteX1" fmla="*/ 4579412 w 9158823"/>
              <a:gd name="connsiteY1" fmla="*/ 0 h 1490706"/>
              <a:gd name="connsiteX2" fmla="*/ 9158824 w 9158823"/>
              <a:gd name="connsiteY2" fmla="*/ 745353 h 1490706"/>
              <a:gd name="connsiteX3" fmla="*/ 4579412 w 9158823"/>
              <a:gd name="connsiteY3" fmla="*/ 1490706 h 1490706"/>
              <a:gd name="connsiteX4" fmla="*/ 0 w 9158823"/>
              <a:gd name="connsiteY4" fmla="*/ 745353 h 1490706"/>
              <a:gd name="connsiteX0" fmla="*/ 208582 w 9367406"/>
              <a:gd name="connsiteY0" fmla="*/ 815228 h 1560581"/>
              <a:gd name="connsiteX1" fmla="*/ 1183526 w 9367406"/>
              <a:gd name="connsiteY1" fmla="*/ 116197 h 1560581"/>
              <a:gd name="connsiteX2" fmla="*/ 4787994 w 9367406"/>
              <a:gd name="connsiteY2" fmla="*/ 69875 h 1560581"/>
              <a:gd name="connsiteX3" fmla="*/ 9367406 w 9367406"/>
              <a:gd name="connsiteY3" fmla="*/ 815228 h 1560581"/>
              <a:gd name="connsiteX4" fmla="*/ 4787994 w 9367406"/>
              <a:gd name="connsiteY4" fmla="*/ 1560581 h 1560581"/>
              <a:gd name="connsiteX5" fmla="*/ 208582 w 9367406"/>
              <a:gd name="connsiteY5" fmla="*/ 815228 h 1560581"/>
              <a:gd name="connsiteX0" fmla="*/ 208582 w 9532030"/>
              <a:gd name="connsiteY0" fmla="*/ 770310 h 1515663"/>
              <a:gd name="connsiteX1" fmla="*/ 1183526 w 9532030"/>
              <a:gd name="connsiteY1" fmla="*/ 71279 h 1515663"/>
              <a:gd name="connsiteX2" fmla="*/ 4787994 w 9532030"/>
              <a:gd name="connsiteY2" fmla="*/ 24957 h 1515663"/>
              <a:gd name="connsiteX3" fmla="*/ 8277745 w 9532030"/>
              <a:gd name="connsiteY3" fmla="*/ 86520 h 1515663"/>
              <a:gd name="connsiteX4" fmla="*/ 9367406 w 9532030"/>
              <a:gd name="connsiteY4" fmla="*/ 770310 h 1515663"/>
              <a:gd name="connsiteX5" fmla="*/ 4787994 w 9532030"/>
              <a:gd name="connsiteY5" fmla="*/ 1515663 h 1515663"/>
              <a:gd name="connsiteX6" fmla="*/ 208582 w 9532030"/>
              <a:gd name="connsiteY6" fmla="*/ 770310 h 1515663"/>
              <a:gd name="connsiteX0" fmla="*/ 208582 w 9367423"/>
              <a:gd name="connsiteY0" fmla="*/ 770310 h 1555519"/>
              <a:gd name="connsiteX1" fmla="*/ 1183526 w 9367423"/>
              <a:gd name="connsiteY1" fmla="*/ 71279 h 1555519"/>
              <a:gd name="connsiteX2" fmla="*/ 4787994 w 9367423"/>
              <a:gd name="connsiteY2" fmla="*/ 24957 h 1555519"/>
              <a:gd name="connsiteX3" fmla="*/ 8277745 w 9367423"/>
              <a:gd name="connsiteY3" fmla="*/ 86520 h 1555519"/>
              <a:gd name="connsiteX4" fmla="*/ 9367406 w 9367423"/>
              <a:gd name="connsiteY4" fmla="*/ 770310 h 1555519"/>
              <a:gd name="connsiteX5" fmla="*/ 8331085 w 9367423"/>
              <a:gd name="connsiteY5" fmla="*/ 1381920 h 1555519"/>
              <a:gd name="connsiteX6" fmla="*/ 4787994 w 9367423"/>
              <a:gd name="connsiteY6" fmla="*/ 1515663 h 1555519"/>
              <a:gd name="connsiteX7" fmla="*/ 208582 w 9367423"/>
              <a:gd name="connsiteY7" fmla="*/ 770310 h 1555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67423" h="1555519">
                <a:moveTo>
                  <a:pt x="208582" y="770310"/>
                </a:moveTo>
                <a:cubicBezTo>
                  <a:pt x="-392162" y="529579"/>
                  <a:pt x="420291" y="195504"/>
                  <a:pt x="1183526" y="71279"/>
                </a:cubicBezTo>
                <a:cubicBezTo>
                  <a:pt x="1946761" y="-52946"/>
                  <a:pt x="3605624" y="22417"/>
                  <a:pt x="4787994" y="24957"/>
                </a:cubicBezTo>
                <a:cubicBezTo>
                  <a:pt x="5970364" y="27497"/>
                  <a:pt x="7514510" y="-37705"/>
                  <a:pt x="8277745" y="86520"/>
                </a:cubicBezTo>
                <a:cubicBezTo>
                  <a:pt x="9040980" y="210745"/>
                  <a:pt x="9364866" y="597590"/>
                  <a:pt x="9367406" y="770310"/>
                </a:cubicBezTo>
                <a:cubicBezTo>
                  <a:pt x="9369946" y="943030"/>
                  <a:pt x="9094320" y="1257695"/>
                  <a:pt x="8331085" y="1381920"/>
                </a:cubicBezTo>
                <a:cubicBezTo>
                  <a:pt x="7567850" y="1506145"/>
                  <a:pt x="6141744" y="1617598"/>
                  <a:pt x="4787994" y="1515663"/>
                </a:cubicBezTo>
                <a:cubicBezTo>
                  <a:pt x="3434244" y="1413728"/>
                  <a:pt x="809326" y="1011041"/>
                  <a:pt x="208582" y="770310"/>
                </a:cubicBezTo>
                <a:close/>
              </a:path>
            </a:pathLst>
          </a:cu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A7BE0D8-C5FB-493E-928B-98B6DEE565F2}"/>
              </a:ext>
            </a:extLst>
          </p:cNvPr>
          <p:cNvSpPr/>
          <p:nvPr/>
        </p:nvSpPr>
        <p:spPr>
          <a:xfrm>
            <a:off x="2524127" y="1900471"/>
            <a:ext cx="8829673" cy="535336"/>
          </a:xfrm>
          <a:prstGeom prst="ellipse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953F8FD-AC2D-4A03-8E11-4557A38FE3CE}"/>
              </a:ext>
            </a:extLst>
          </p:cNvPr>
          <p:cNvSpPr/>
          <p:nvPr/>
        </p:nvSpPr>
        <p:spPr>
          <a:xfrm>
            <a:off x="2518265" y="4049013"/>
            <a:ext cx="3722064" cy="387531"/>
          </a:xfrm>
          <a:prstGeom prst="ellipse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944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8C4675F0-90EF-4E17-8C28-3A46B3DFB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67" y="884337"/>
            <a:ext cx="3386900" cy="264551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CB044C0-0766-4423-AF8C-C1FC6AE09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585" y="1361689"/>
            <a:ext cx="11745919" cy="49721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50700"/>
            <a:ext cx="10515600" cy="613953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r>
              <a:rPr lang="en-US" sz="5400" b="1" dirty="0"/>
              <a:t>– JDBC/</a:t>
            </a:r>
            <a:r>
              <a:rPr lang="en-US" sz="5400" b="1" dirty="0" err="1"/>
              <a:t>Remoção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22</a:t>
            </a:fld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D292EF-FB5E-43E7-A105-D00F28ED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33650370-B49F-4938-8A9E-C03A4028929F}"/>
              </a:ext>
            </a:extLst>
          </p:cNvPr>
          <p:cNvSpPr/>
          <p:nvPr/>
        </p:nvSpPr>
        <p:spPr>
          <a:xfrm>
            <a:off x="1775017" y="2798188"/>
            <a:ext cx="11078198" cy="1238409"/>
          </a:xfrm>
          <a:prstGeom prst="ellipse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A7BE0D8-C5FB-493E-928B-98B6DEE565F2}"/>
              </a:ext>
            </a:extLst>
          </p:cNvPr>
          <p:cNvSpPr/>
          <p:nvPr/>
        </p:nvSpPr>
        <p:spPr>
          <a:xfrm>
            <a:off x="1775017" y="2262852"/>
            <a:ext cx="9764110" cy="535336"/>
          </a:xfrm>
          <a:prstGeom prst="ellipse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953F8FD-AC2D-4A03-8E11-4557A38FE3CE}"/>
              </a:ext>
            </a:extLst>
          </p:cNvPr>
          <p:cNvSpPr/>
          <p:nvPr/>
        </p:nvSpPr>
        <p:spPr>
          <a:xfrm>
            <a:off x="1522970" y="3861290"/>
            <a:ext cx="4748574" cy="387531"/>
          </a:xfrm>
          <a:prstGeom prst="ellipse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5416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9BDB3C7E-F517-4D9D-A83C-812581B06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16" y="783489"/>
            <a:ext cx="3386900" cy="264551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BAD3FA9-8476-432D-B01B-E0F8617637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530"/>
          <a:stretch/>
        </p:blipFill>
        <p:spPr>
          <a:xfrm>
            <a:off x="3078370" y="1123200"/>
            <a:ext cx="8922040" cy="44511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50700"/>
            <a:ext cx="10515600" cy="613953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r>
              <a:rPr lang="en-US" sz="5400" b="1" dirty="0"/>
              <a:t>– JDBC/</a:t>
            </a:r>
            <a:r>
              <a:rPr lang="en-US" sz="5400" b="1" dirty="0" err="1"/>
              <a:t>Encerrar</a:t>
            </a:r>
            <a:r>
              <a:rPr lang="en-US" sz="5400" b="1" dirty="0"/>
              <a:t> Banco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23</a:t>
            </a:fld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D292EF-FB5E-43E7-A105-D00F28ED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953F8FD-AC2D-4A03-8E11-4557A38FE3CE}"/>
              </a:ext>
            </a:extLst>
          </p:cNvPr>
          <p:cNvSpPr/>
          <p:nvPr/>
        </p:nvSpPr>
        <p:spPr>
          <a:xfrm>
            <a:off x="5047466" y="2780365"/>
            <a:ext cx="4636465" cy="593531"/>
          </a:xfrm>
          <a:prstGeom prst="ellipse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ECE2705-AF4D-46BC-84F0-0D472047DDC4}"/>
              </a:ext>
            </a:extLst>
          </p:cNvPr>
          <p:cNvSpPr/>
          <p:nvPr/>
        </p:nvSpPr>
        <p:spPr>
          <a:xfrm>
            <a:off x="6018470" y="3348757"/>
            <a:ext cx="3839633" cy="551644"/>
          </a:xfrm>
          <a:prstGeom prst="ellipse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447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7537" y="501650"/>
            <a:ext cx="10515600" cy="490025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  - </a:t>
            </a:r>
            <a:r>
              <a:rPr lang="en-US" sz="4900" b="1" dirty="0"/>
              <a:t>Aula 10 – JDBC – </a:t>
            </a:r>
            <a:r>
              <a:rPr lang="en-US" sz="4900" b="1" dirty="0" err="1"/>
              <a:t>Exercício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7537" y="1143733"/>
            <a:ext cx="11523785" cy="5212617"/>
          </a:xfrm>
        </p:spPr>
        <p:txBody>
          <a:bodyPr>
            <a:normAutofit fontScale="32500" lnSpcReduction="20000"/>
          </a:bodyPr>
          <a:lstStyle/>
          <a:p>
            <a:pPr>
              <a:buFont typeface="+mj-lt"/>
              <a:buAutoNum type="arabicPeriod"/>
            </a:pPr>
            <a:r>
              <a:rPr lang="pt-BR" sz="6000" dirty="0"/>
              <a:t> Modificar o exemplo Aula10Ex2 (Disponível no SIA) para o padrão MVC:</a:t>
            </a:r>
          </a:p>
          <a:p>
            <a:pPr>
              <a:buFont typeface="+mj-lt"/>
              <a:buAutoNum type="arabicPeriod"/>
            </a:pPr>
            <a:r>
              <a:rPr lang="en-US" sz="6000" dirty="0" err="1"/>
              <a:t>Criar</a:t>
            </a:r>
            <a:r>
              <a:rPr lang="en-US" sz="6000" dirty="0"/>
              <a:t> um “</a:t>
            </a:r>
            <a:r>
              <a:rPr lang="en-US" sz="6000" dirty="0" err="1"/>
              <a:t>Modelo</a:t>
            </a:r>
            <a:r>
              <a:rPr lang="en-US" sz="6000" dirty="0"/>
              <a:t>”</a:t>
            </a:r>
            <a:endParaRPr lang="pt-BR" sz="6000" dirty="0"/>
          </a:p>
          <a:p>
            <a:pPr marL="1371600" lvl="1" indent="-914400">
              <a:buFont typeface="+mj-lt"/>
              <a:buAutoNum type="alphaLcParenR"/>
            </a:pPr>
            <a:r>
              <a:rPr lang="en-US" sz="5600" dirty="0" err="1"/>
              <a:t>Criar</a:t>
            </a:r>
            <a:r>
              <a:rPr lang="en-US" sz="5600" dirty="0"/>
              <a:t> </a:t>
            </a:r>
            <a:r>
              <a:rPr lang="en-US" sz="5600" dirty="0" err="1"/>
              <a:t>uma</a:t>
            </a:r>
            <a:r>
              <a:rPr lang="en-US" sz="5600" dirty="0"/>
              <a:t> </a:t>
            </a:r>
            <a:r>
              <a:rPr lang="en-US" sz="5600" dirty="0" err="1"/>
              <a:t>classe</a:t>
            </a:r>
            <a:r>
              <a:rPr lang="en-US" sz="5600" dirty="0"/>
              <a:t> “</a:t>
            </a:r>
            <a:r>
              <a:rPr lang="en-US" sz="5600" dirty="0" err="1"/>
              <a:t>Produto</a:t>
            </a:r>
            <a:r>
              <a:rPr lang="en-US" sz="5600" dirty="0"/>
              <a:t>” </a:t>
            </a:r>
            <a:r>
              <a:rPr lang="en-US" sz="5600" dirty="0" err="1"/>
              <a:t>contendo</a:t>
            </a:r>
            <a:r>
              <a:rPr lang="en-US" sz="5600" dirty="0"/>
              <a:t> </a:t>
            </a:r>
            <a:r>
              <a:rPr lang="en-US" sz="5600" dirty="0" err="1"/>
              <a:t>os</a:t>
            </a:r>
            <a:r>
              <a:rPr lang="en-US" sz="5600" dirty="0"/>
              <a:t> </a:t>
            </a:r>
            <a:r>
              <a:rPr lang="en-US" sz="5600" dirty="0" err="1"/>
              <a:t>atributos</a:t>
            </a:r>
            <a:r>
              <a:rPr lang="en-US" sz="5600" dirty="0"/>
              <a:t> do </a:t>
            </a:r>
            <a:r>
              <a:rPr lang="en-US" sz="5600" dirty="0" err="1"/>
              <a:t>registro</a:t>
            </a:r>
            <a:r>
              <a:rPr lang="en-US" sz="5600" dirty="0"/>
              <a:t> do banco de dados</a:t>
            </a:r>
          </a:p>
          <a:p>
            <a:pPr marL="1371600" lvl="1" indent="-914400">
              <a:buFont typeface="+mj-lt"/>
              <a:buAutoNum type="alphaLcParenR"/>
            </a:pPr>
            <a:r>
              <a:rPr lang="en-US" sz="5600" dirty="0" err="1"/>
              <a:t>Acrescentar</a:t>
            </a:r>
            <a:r>
              <a:rPr lang="en-US" sz="5600" dirty="0"/>
              <a:t> um </a:t>
            </a:r>
            <a:r>
              <a:rPr lang="en-US" sz="5600" dirty="0" err="1"/>
              <a:t>método</a:t>
            </a:r>
            <a:r>
              <a:rPr lang="en-US" sz="5600" dirty="0"/>
              <a:t> para calculary o </a:t>
            </a:r>
            <a:r>
              <a:rPr lang="en-US" sz="5600" dirty="0" err="1"/>
              <a:t>preço</a:t>
            </a:r>
            <a:r>
              <a:rPr lang="en-US" sz="5600" dirty="0"/>
              <a:t>  total </a:t>
            </a:r>
            <a:r>
              <a:rPr lang="en-US" sz="5600" dirty="0" err="1"/>
              <a:t>multiplicando</a:t>
            </a:r>
            <a:r>
              <a:rPr lang="en-US" sz="5600" dirty="0"/>
              <a:t> a </a:t>
            </a:r>
            <a:r>
              <a:rPr lang="en-US" sz="5600" dirty="0" err="1"/>
              <a:t>quantidade</a:t>
            </a:r>
            <a:r>
              <a:rPr lang="en-US" sz="5600" dirty="0"/>
              <a:t> pelo </a:t>
            </a:r>
            <a:r>
              <a:rPr lang="en-US" sz="5600" dirty="0" err="1"/>
              <a:t>preço</a:t>
            </a:r>
            <a:endParaRPr lang="en-US" sz="5600" dirty="0"/>
          </a:p>
          <a:p>
            <a:pPr marL="914400" indent="-914400">
              <a:buFont typeface="+mj-lt"/>
              <a:buAutoNum type="arabicPeriod"/>
            </a:pPr>
            <a:r>
              <a:rPr lang="en-US" sz="6000" dirty="0" err="1"/>
              <a:t>Criar</a:t>
            </a:r>
            <a:r>
              <a:rPr lang="en-US" sz="6000" dirty="0"/>
              <a:t> </a:t>
            </a:r>
            <a:r>
              <a:rPr lang="en-US" sz="6000" dirty="0" err="1"/>
              <a:t>uma</a:t>
            </a:r>
            <a:r>
              <a:rPr lang="en-US" sz="6000" dirty="0"/>
              <a:t> “View” </a:t>
            </a:r>
            <a:r>
              <a:rPr lang="en-US" sz="6000" b="1" dirty="0"/>
              <a:t>(</a:t>
            </a:r>
            <a:r>
              <a:rPr lang="en-US" sz="6000" b="1" dirty="0" err="1"/>
              <a:t>ProdutosJFrame</a:t>
            </a:r>
            <a:r>
              <a:rPr lang="en-US" sz="6000" b="1" dirty="0"/>
              <a:t>)</a:t>
            </a:r>
            <a:r>
              <a:rPr lang="en-US" sz="6000" dirty="0"/>
              <a:t> com as </a:t>
            </a:r>
            <a:r>
              <a:rPr lang="en-US" sz="6000" dirty="0" err="1"/>
              <a:t>seguintes</a:t>
            </a:r>
            <a:r>
              <a:rPr lang="en-US" sz="6000" dirty="0"/>
              <a:t> </a:t>
            </a:r>
            <a:r>
              <a:rPr lang="en-US" sz="6000" dirty="0" err="1"/>
              <a:t>características</a:t>
            </a:r>
            <a:r>
              <a:rPr lang="en-US" sz="6000" dirty="0"/>
              <a:t>:</a:t>
            </a:r>
          </a:p>
          <a:p>
            <a:pPr marL="1485900" lvl="1" indent="-1028700">
              <a:buFont typeface="+mj-lt"/>
              <a:buAutoNum type="romanUcPeriod"/>
            </a:pPr>
            <a:r>
              <a:rPr lang="en-US" sz="5600" dirty="0"/>
              <a:t>Uma </a:t>
            </a:r>
            <a:r>
              <a:rPr lang="en-US" sz="5600" dirty="0" err="1"/>
              <a:t>JList</a:t>
            </a:r>
            <a:r>
              <a:rPr lang="en-US" sz="5600" dirty="0"/>
              <a:t> para mostrar todos </a:t>
            </a:r>
            <a:r>
              <a:rPr lang="en-US" sz="5600" dirty="0" err="1"/>
              <a:t>os</a:t>
            </a:r>
            <a:r>
              <a:rPr lang="en-US" sz="5600" dirty="0"/>
              <a:t> dados lidos do banco de dados</a:t>
            </a:r>
          </a:p>
          <a:p>
            <a:pPr marL="1485900" lvl="1" indent="-1028700">
              <a:buFont typeface="+mj-lt"/>
              <a:buAutoNum type="romanUcPeriod"/>
            </a:pPr>
            <a:r>
              <a:rPr lang="en-US" sz="5600" dirty="0" err="1"/>
              <a:t>Faça</a:t>
            </a:r>
            <a:r>
              <a:rPr lang="en-US" sz="5600" dirty="0"/>
              <a:t> a lista mostrar o </a:t>
            </a:r>
            <a:r>
              <a:rPr lang="en-US" sz="5600" dirty="0" err="1"/>
              <a:t>nome</a:t>
            </a:r>
            <a:r>
              <a:rPr lang="en-US" sz="5600" dirty="0"/>
              <a:t> e o </a:t>
            </a:r>
            <a:r>
              <a:rPr lang="en-US" sz="5600" dirty="0" err="1"/>
              <a:t>o</a:t>
            </a:r>
            <a:r>
              <a:rPr lang="en-US" sz="5600" dirty="0"/>
              <a:t> valor total </a:t>
            </a:r>
            <a:r>
              <a:rPr lang="en-US" sz="5600" dirty="0" err="1"/>
              <a:t>usando</a:t>
            </a:r>
            <a:r>
              <a:rPr lang="en-US" sz="5600" dirty="0"/>
              <a:t> o </a:t>
            </a:r>
            <a:r>
              <a:rPr lang="en-US" sz="5600" dirty="0" err="1"/>
              <a:t>método</a:t>
            </a:r>
            <a:r>
              <a:rPr lang="en-US" sz="5600" dirty="0"/>
              <a:t> </a:t>
            </a:r>
            <a:r>
              <a:rPr lang="en-US" sz="5600" dirty="0" err="1"/>
              <a:t>criado</a:t>
            </a:r>
            <a:r>
              <a:rPr lang="en-US" sz="5600" dirty="0"/>
              <a:t> no model</a:t>
            </a:r>
          </a:p>
          <a:p>
            <a:pPr marL="1485900" lvl="1" indent="-1028700">
              <a:buFont typeface="+mj-lt"/>
              <a:buAutoNum type="romanUcPeriod"/>
            </a:pPr>
            <a:r>
              <a:rPr lang="en-US" sz="5600" dirty="0" err="1"/>
              <a:t>Criar</a:t>
            </a:r>
            <a:r>
              <a:rPr lang="en-US" sz="5600" dirty="0"/>
              <a:t> um </a:t>
            </a:r>
            <a:r>
              <a:rPr lang="en-US" sz="5600" dirty="0" err="1"/>
              <a:t>botão</a:t>
            </a:r>
            <a:r>
              <a:rPr lang="en-US" sz="5600" dirty="0"/>
              <a:t> para </a:t>
            </a:r>
            <a:r>
              <a:rPr lang="en-US" sz="5600" dirty="0" err="1"/>
              <a:t>ler</a:t>
            </a:r>
            <a:r>
              <a:rPr lang="en-US" sz="5600" dirty="0"/>
              <a:t> </a:t>
            </a:r>
            <a:r>
              <a:rPr lang="en-US" sz="5600" dirty="0" err="1"/>
              <a:t>os</a:t>
            </a:r>
            <a:r>
              <a:rPr lang="en-US" sz="5600" dirty="0"/>
              <a:t> dados do banco de dados e </a:t>
            </a:r>
            <a:r>
              <a:rPr lang="en-US" sz="5600" dirty="0" err="1"/>
              <a:t>inserir</a:t>
            </a:r>
            <a:r>
              <a:rPr lang="en-US" sz="5600" dirty="0"/>
              <a:t> </a:t>
            </a:r>
            <a:r>
              <a:rPr lang="en-US" sz="5600" dirty="0" err="1"/>
              <a:t>na</a:t>
            </a:r>
            <a:r>
              <a:rPr lang="en-US" sz="5600" dirty="0"/>
              <a:t> lista (</a:t>
            </a:r>
            <a:r>
              <a:rPr lang="en-US" sz="5600" dirty="0" err="1"/>
              <a:t>JList</a:t>
            </a:r>
            <a:r>
              <a:rPr lang="en-US" sz="5600" dirty="0"/>
              <a:t>)</a:t>
            </a:r>
          </a:p>
          <a:p>
            <a:pPr marL="1485900" lvl="1" indent="-1028700">
              <a:buFont typeface="+mj-lt"/>
              <a:buAutoNum type="romanUcPeriod"/>
            </a:pPr>
            <a:r>
              <a:rPr lang="en-US" sz="5600" dirty="0"/>
              <a:t>3 entradas de texto/numero e ainda:</a:t>
            </a:r>
          </a:p>
          <a:p>
            <a:pPr marL="1943100" lvl="2" indent="-1028700">
              <a:buFont typeface="+mj-lt"/>
              <a:buAutoNum type="arabicPeriod"/>
            </a:pPr>
            <a:r>
              <a:rPr lang="en-US" sz="5200" dirty="0"/>
              <a:t>Um </a:t>
            </a:r>
            <a:r>
              <a:rPr lang="en-US" sz="5200" dirty="0" err="1"/>
              <a:t>botão</a:t>
            </a:r>
            <a:r>
              <a:rPr lang="en-US" sz="5200" dirty="0"/>
              <a:t> para </a:t>
            </a:r>
            <a:r>
              <a:rPr lang="en-US" sz="5200" dirty="0" err="1"/>
              <a:t>Inserir</a:t>
            </a:r>
            <a:r>
              <a:rPr lang="en-US" sz="5200" dirty="0"/>
              <a:t> um </a:t>
            </a:r>
            <a:r>
              <a:rPr lang="en-US" sz="5200" dirty="0" err="1"/>
              <a:t>registro</a:t>
            </a:r>
            <a:r>
              <a:rPr lang="en-US" sz="5200" dirty="0"/>
              <a:t> no banco.</a:t>
            </a:r>
          </a:p>
          <a:p>
            <a:pPr marL="1943100" lvl="2" indent="-1028700">
              <a:buFont typeface="+mj-lt"/>
              <a:buAutoNum type="arabicPeriod"/>
            </a:pPr>
            <a:r>
              <a:rPr lang="en-US" sz="5200" dirty="0"/>
              <a:t>Um </a:t>
            </a:r>
            <a:r>
              <a:rPr lang="en-US" sz="5200" dirty="0" err="1"/>
              <a:t>botão</a:t>
            </a:r>
            <a:r>
              <a:rPr lang="en-US" sz="5200" dirty="0"/>
              <a:t> para </a:t>
            </a:r>
            <a:r>
              <a:rPr lang="en-US" sz="5200" dirty="0" err="1"/>
              <a:t>alterar</a:t>
            </a:r>
            <a:r>
              <a:rPr lang="en-US" sz="5200" dirty="0"/>
              <a:t> o dado no banco de </a:t>
            </a:r>
            <a:r>
              <a:rPr lang="en-US" sz="5200" dirty="0" err="1"/>
              <a:t>acordo</a:t>
            </a:r>
            <a:r>
              <a:rPr lang="en-US" sz="5200" dirty="0"/>
              <a:t> com o </a:t>
            </a:r>
            <a:r>
              <a:rPr lang="en-US" sz="5200" dirty="0" err="1"/>
              <a:t>nome</a:t>
            </a:r>
            <a:endParaRPr lang="en-US" sz="5200" dirty="0"/>
          </a:p>
          <a:p>
            <a:pPr marL="1028700" indent="-1028700">
              <a:buFont typeface="+mj-lt"/>
              <a:buAutoNum type="arabicPeriod"/>
            </a:pPr>
            <a:r>
              <a:rPr lang="en-US" sz="6000" dirty="0"/>
              <a:t>Um </a:t>
            </a:r>
            <a:r>
              <a:rPr lang="en-US" sz="6000" b="1" dirty="0" err="1"/>
              <a:t>ControladorPrincipal</a:t>
            </a:r>
            <a:r>
              <a:rPr lang="en-US" sz="6000" dirty="0"/>
              <a:t> para o </a:t>
            </a:r>
            <a:r>
              <a:rPr lang="en-US" sz="6000" dirty="0" err="1"/>
              <a:t>código</a:t>
            </a:r>
            <a:r>
              <a:rPr lang="en-US" sz="6000" dirty="0"/>
              <a:t> que </a:t>
            </a:r>
            <a:r>
              <a:rPr lang="en-US" sz="6000" dirty="0" err="1"/>
              <a:t>cria</a:t>
            </a:r>
            <a:r>
              <a:rPr lang="en-US" sz="6000" dirty="0"/>
              <a:t> a  View,  </a:t>
            </a:r>
            <a:r>
              <a:rPr lang="en-US" sz="6000" dirty="0" err="1"/>
              <a:t>os</a:t>
            </a:r>
            <a:r>
              <a:rPr lang="en-US" sz="6000" dirty="0"/>
              <a:t> Listeners, o </a:t>
            </a:r>
            <a:r>
              <a:rPr lang="en-US" sz="6000" dirty="0" err="1"/>
              <a:t>ControladorBanco</a:t>
            </a:r>
            <a:r>
              <a:rPr lang="en-US" sz="6000" dirty="0"/>
              <a:t> e chamar seus </a:t>
            </a:r>
            <a:r>
              <a:rPr lang="en-US" sz="6000" dirty="0" err="1"/>
              <a:t>métodos</a:t>
            </a:r>
            <a:r>
              <a:rPr lang="en-US" sz="6000" dirty="0"/>
              <a:t> quando </a:t>
            </a:r>
            <a:r>
              <a:rPr lang="en-US" sz="6000" dirty="0" err="1"/>
              <a:t>os</a:t>
            </a:r>
            <a:r>
              <a:rPr lang="en-US" sz="6000" dirty="0"/>
              <a:t> </a:t>
            </a:r>
            <a:r>
              <a:rPr lang="en-US" sz="6000" dirty="0" err="1"/>
              <a:t>botoes</a:t>
            </a:r>
            <a:r>
              <a:rPr lang="en-US" sz="6000" dirty="0"/>
              <a:t> da view </a:t>
            </a:r>
            <a:r>
              <a:rPr lang="en-US" sz="6000" dirty="0" err="1"/>
              <a:t>forem</a:t>
            </a:r>
            <a:r>
              <a:rPr lang="en-US" sz="6000" dirty="0"/>
              <a:t> </a:t>
            </a:r>
            <a:r>
              <a:rPr lang="en-US" sz="6000" dirty="0" err="1"/>
              <a:t>selecionados</a:t>
            </a:r>
            <a:r>
              <a:rPr lang="en-US" sz="6000" dirty="0"/>
              <a:t>(Listeners)</a:t>
            </a:r>
          </a:p>
          <a:p>
            <a:pPr marL="1028700" indent="-1028700">
              <a:buFont typeface="+mj-lt"/>
              <a:buAutoNum type="arabicPeriod"/>
            </a:pPr>
            <a:r>
              <a:rPr lang="en-US" sz="6000" dirty="0" err="1"/>
              <a:t>Alterar</a:t>
            </a:r>
            <a:r>
              <a:rPr lang="en-US" sz="6000" dirty="0"/>
              <a:t> o </a:t>
            </a:r>
            <a:r>
              <a:rPr lang="en-US" sz="6000" b="1" dirty="0"/>
              <a:t>ControladorBancoJDBC2</a:t>
            </a:r>
            <a:r>
              <a:rPr lang="en-US" sz="6000" dirty="0"/>
              <a:t> para:</a:t>
            </a:r>
          </a:p>
          <a:p>
            <a:pPr marL="1485900" lvl="1" indent="-1028700">
              <a:buFont typeface="+mj-lt"/>
              <a:buAutoNum type="alphaLcPeriod"/>
            </a:pPr>
            <a:r>
              <a:rPr lang="en-US" sz="5600" dirty="0" err="1"/>
              <a:t>Mudar</a:t>
            </a:r>
            <a:r>
              <a:rPr lang="en-US" sz="5600" dirty="0"/>
              <a:t> o </a:t>
            </a:r>
            <a:r>
              <a:rPr lang="en-US" sz="5600" dirty="0" err="1"/>
              <a:t>método</a:t>
            </a:r>
            <a:r>
              <a:rPr lang="en-US" sz="5600" dirty="0"/>
              <a:t> de </a:t>
            </a:r>
            <a:r>
              <a:rPr lang="en-US" sz="5600" dirty="0" err="1"/>
              <a:t>Leitura</a:t>
            </a:r>
            <a:r>
              <a:rPr lang="en-US" sz="5600" dirty="0"/>
              <a:t> para retornar um </a:t>
            </a:r>
            <a:r>
              <a:rPr lang="en-US" sz="5600" dirty="0" err="1"/>
              <a:t>ArrayList</a:t>
            </a:r>
            <a:r>
              <a:rPr lang="en-US" sz="5600" dirty="0"/>
              <a:t> de </a:t>
            </a:r>
            <a:r>
              <a:rPr lang="en-US" sz="5600" dirty="0" err="1"/>
              <a:t>objetos</a:t>
            </a:r>
            <a:r>
              <a:rPr lang="en-US" sz="5600" dirty="0"/>
              <a:t> “</a:t>
            </a:r>
            <a:r>
              <a:rPr lang="en-US" sz="5600" dirty="0" err="1"/>
              <a:t>Produto</a:t>
            </a:r>
            <a:r>
              <a:rPr lang="en-US" sz="5600" dirty="0"/>
              <a:t>” (item 2.a)</a:t>
            </a:r>
          </a:p>
          <a:p>
            <a:pPr marL="1485900" lvl="1" indent="-1028700">
              <a:buFont typeface="+mj-lt"/>
              <a:buAutoNum type="alphaLcPeriod"/>
            </a:pPr>
            <a:r>
              <a:rPr lang="en-US" sz="5600" dirty="0" err="1"/>
              <a:t>Criar</a:t>
            </a:r>
            <a:r>
              <a:rPr lang="en-US" sz="5600" dirty="0"/>
              <a:t> um novo </a:t>
            </a:r>
            <a:r>
              <a:rPr lang="en-US" sz="5600" dirty="0" err="1"/>
              <a:t>método</a:t>
            </a:r>
            <a:r>
              <a:rPr lang="en-US" sz="5600" dirty="0"/>
              <a:t> “</a:t>
            </a:r>
            <a:r>
              <a:rPr lang="en-US" sz="5600" dirty="0" err="1"/>
              <a:t>lerBanco</a:t>
            </a:r>
            <a:r>
              <a:rPr lang="en-US" sz="5600" dirty="0"/>
              <a:t>” que </a:t>
            </a:r>
            <a:r>
              <a:rPr lang="en-US" sz="5600" dirty="0" err="1"/>
              <a:t>receba</a:t>
            </a:r>
            <a:r>
              <a:rPr lang="en-US" sz="5600" dirty="0"/>
              <a:t> um </a:t>
            </a:r>
            <a:r>
              <a:rPr lang="en-US" sz="5600" dirty="0" err="1"/>
              <a:t>preco</a:t>
            </a:r>
            <a:r>
              <a:rPr lang="en-US" sz="5600" dirty="0"/>
              <a:t> </a:t>
            </a:r>
            <a:r>
              <a:rPr lang="en-US" sz="5600" dirty="0" err="1"/>
              <a:t>como</a:t>
            </a:r>
            <a:r>
              <a:rPr lang="en-US" sz="5600" dirty="0"/>
              <a:t> </a:t>
            </a:r>
            <a:r>
              <a:rPr lang="en-US" sz="5600" dirty="0" err="1"/>
              <a:t>parâmetro</a:t>
            </a:r>
            <a:r>
              <a:rPr lang="en-US" sz="5600" dirty="0"/>
              <a:t> e </a:t>
            </a:r>
            <a:r>
              <a:rPr lang="en-US" sz="5600" dirty="0" err="1"/>
              <a:t>retorne</a:t>
            </a:r>
            <a:r>
              <a:rPr lang="en-US" sz="5600" dirty="0"/>
              <a:t> no </a:t>
            </a:r>
            <a:r>
              <a:rPr lang="en-US" sz="5600" dirty="0" err="1"/>
              <a:t>ArrayList</a:t>
            </a:r>
            <a:r>
              <a:rPr lang="en-US" sz="5600" dirty="0"/>
              <a:t> apenas com </a:t>
            </a:r>
            <a:r>
              <a:rPr lang="en-US" sz="5600" dirty="0" err="1"/>
              <a:t>os</a:t>
            </a:r>
            <a:r>
              <a:rPr lang="en-US" sz="5600" dirty="0"/>
              <a:t> </a:t>
            </a:r>
            <a:r>
              <a:rPr lang="en-US" sz="5600" dirty="0" err="1"/>
              <a:t>produtos</a:t>
            </a:r>
            <a:r>
              <a:rPr lang="en-US" sz="5600" dirty="0"/>
              <a:t> com </a:t>
            </a:r>
            <a:r>
              <a:rPr lang="en-US" sz="5600" dirty="0" err="1"/>
              <a:t>preços</a:t>
            </a:r>
            <a:r>
              <a:rPr lang="en-US" sz="5600" dirty="0"/>
              <a:t> </a:t>
            </a:r>
            <a:r>
              <a:rPr lang="en-US" sz="5600" dirty="0" err="1"/>
              <a:t>menores</a:t>
            </a:r>
            <a:endParaRPr lang="en-US" sz="5600" dirty="0"/>
          </a:p>
          <a:p>
            <a:pPr marL="1028700" indent="-1028700">
              <a:buFont typeface="+mj-lt"/>
              <a:buAutoNum type="arabicPeriod"/>
            </a:pPr>
            <a:r>
              <a:rPr lang="en-US" sz="6000" dirty="0"/>
              <a:t>O “Main” principal vai apenas </a:t>
            </a:r>
            <a:r>
              <a:rPr lang="en-US" sz="6000" dirty="0" err="1"/>
              <a:t>criar</a:t>
            </a:r>
            <a:r>
              <a:rPr lang="en-US" sz="6000" dirty="0"/>
              <a:t> o novo </a:t>
            </a:r>
            <a:r>
              <a:rPr lang="en-US" sz="6000" dirty="0" err="1"/>
              <a:t>controlador</a:t>
            </a:r>
            <a:r>
              <a:rPr lang="en-US" sz="6000" dirty="0"/>
              <a:t> e mandar ele “</a:t>
            </a:r>
            <a:r>
              <a:rPr lang="en-US" sz="6000" dirty="0" err="1"/>
              <a:t>Executar</a:t>
            </a:r>
            <a:r>
              <a:rPr lang="en-US" sz="6000" dirty="0"/>
              <a:t>”</a:t>
            </a:r>
            <a:endParaRPr lang="en-US" dirty="0"/>
          </a:p>
          <a:p>
            <a:pPr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24</a:t>
            </a:fld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D292EF-FB5E-43E7-A105-D00F28ED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</p:spTree>
    <p:extLst>
      <p:ext uri="{BB962C8B-B14F-4D97-AF65-F5344CB8AC3E}">
        <p14:creationId xmlns:p14="http://schemas.microsoft.com/office/powerpoint/2010/main" val="411922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5400" b="1" dirty="0"/>
              <a:t>Aula 10 – </a:t>
            </a:r>
            <a:r>
              <a:rPr lang="pt-BR" sz="5400" dirty="0"/>
              <a:t>Revisão SQL (DDL e DML)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D292EF-FB5E-43E7-A105-D00F28ED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5FD82D2-0116-40D4-AC8A-14D7FC795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70" y="1691322"/>
            <a:ext cx="11844539" cy="466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0850256-3B4E-4CD1-90BD-2C8BB8E8D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47" y="1691322"/>
            <a:ext cx="6360256" cy="4910004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5400" b="1" dirty="0"/>
              <a:t>Aula 10 – </a:t>
            </a:r>
            <a:r>
              <a:rPr lang="pt-BR" sz="5400" dirty="0"/>
              <a:t>Revisão SQL (DDL e DML)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D292EF-FB5E-43E7-A105-D00F28ED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8FBEE56-0B44-4141-A040-5E1B26A41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606" y="1737523"/>
            <a:ext cx="5464147" cy="4618827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91918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5400" b="1" dirty="0"/>
              <a:t>Aula 10 – </a:t>
            </a:r>
            <a:r>
              <a:rPr lang="pt-BR" sz="5400" dirty="0"/>
              <a:t>Revisão SQL (DDL e DML)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D292EF-FB5E-43E7-A105-D00F28ED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C65A415-47E4-49CD-BB7F-3519B067C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21" y="1691322"/>
            <a:ext cx="6696179" cy="4629082"/>
          </a:xfrm>
          <a:prstGeom prst="rect">
            <a:avLst/>
          </a:prstGeom>
          <a:ln w="38100">
            <a:solidFill>
              <a:schemeClr val="accent3"/>
            </a:solidFill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BB5A286-DD85-455D-B060-A3C00B9C1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400" y="2304250"/>
            <a:ext cx="5087242" cy="4052099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3328112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5400" b="1" dirty="0"/>
              <a:t>Aula 10 – </a:t>
            </a:r>
            <a:r>
              <a:rPr lang="pt-BR" sz="5400" dirty="0"/>
              <a:t>Revisão SQL (DDL e DML)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D292EF-FB5E-43E7-A105-D00F28ED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E4990BA-73D8-4F96-9F54-A35FA729E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08" y="1800661"/>
            <a:ext cx="6097126" cy="3933825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1A3AD66-5954-4732-90E9-C6387E142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634" y="2665610"/>
            <a:ext cx="5600700" cy="3581400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767085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5400" b="1" dirty="0"/>
              <a:t>Aula 10 – </a:t>
            </a:r>
            <a:r>
              <a:rPr lang="pt-BR" sz="5400" dirty="0"/>
              <a:t>Revisão SQL (DDL e DML)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D292EF-FB5E-43E7-A105-D00F28ED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9" name="Espaço Reservado para Conteúdo 5">
            <a:extLst>
              <a:ext uri="{FF2B5EF4-FFF2-40B4-BE49-F238E27FC236}">
                <a16:creationId xmlns:a16="http://schemas.microsoft.com/office/drawing/2014/main" id="{98324D8F-CBFE-4D9B-9847-467A080C8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SELECT  &lt;</a:t>
            </a:r>
            <a:r>
              <a:rPr lang="en-US" dirty="0" err="1"/>
              <a:t>Colunas</a:t>
            </a:r>
            <a:r>
              <a:rPr lang="en-US" dirty="0"/>
              <a:t>&gt;</a:t>
            </a:r>
          </a:p>
          <a:p>
            <a:r>
              <a:rPr lang="en-US" dirty="0"/>
              <a:t>FROM  &lt;</a:t>
            </a:r>
            <a:r>
              <a:rPr lang="en-US" dirty="0" err="1"/>
              <a:t>Tabelas</a:t>
            </a:r>
            <a:r>
              <a:rPr lang="en-US" dirty="0"/>
              <a:t>&gt;</a:t>
            </a:r>
          </a:p>
          <a:p>
            <a:r>
              <a:rPr lang="en-US" dirty="0"/>
              <a:t>WHERE &lt;</a:t>
            </a:r>
            <a:r>
              <a:rPr lang="en-US" dirty="0" err="1"/>
              <a:t>Condicoes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SELECT  &lt;</a:t>
            </a:r>
            <a:r>
              <a:rPr lang="en-US" dirty="0" err="1"/>
              <a:t>Colunas</a:t>
            </a:r>
            <a:r>
              <a:rPr lang="en-US" dirty="0"/>
              <a:t>&gt;</a:t>
            </a:r>
          </a:p>
          <a:p>
            <a:r>
              <a:rPr lang="en-US" dirty="0"/>
              <a:t>FROM  &lt;</a:t>
            </a:r>
            <a:r>
              <a:rPr lang="en-US" dirty="0" err="1"/>
              <a:t>Tabelas</a:t>
            </a:r>
            <a:r>
              <a:rPr lang="en-US" dirty="0"/>
              <a:t>&gt;</a:t>
            </a:r>
          </a:p>
          <a:p>
            <a:r>
              <a:rPr lang="en-US" dirty="0"/>
              <a:t>             INNER JOIN &lt;</a:t>
            </a:r>
            <a:r>
              <a:rPr lang="en-US" dirty="0" err="1"/>
              <a:t>Tabela</a:t>
            </a:r>
            <a:r>
              <a:rPr lang="en-US" dirty="0"/>
              <a:t>&gt;</a:t>
            </a:r>
          </a:p>
          <a:p>
            <a:r>
              <a:rPr lang="en-US" dirty="0"/>
              <a:t>                        ON &lt;</a:t>
            </a:r>
            <a:r>
              <a:rPr lang="en-US" dirty="0" err="1"/>
              <a:t>Atributos</a:t>
            </a:r>
            <a:r>
              <a:rPr lang="en-US" dirty="0"/>
              <a:t> de </a:t>
            </a:r>
            <a:r>
              <a:rPr lang="en-US" dirty="0" err="1"/>
              <a:t>ligacao</a:t>
            </a:r>
            <a:r>
              <a:rPr lang="en-US" dirty="0"/>
              <a:t>&gt;</a:t>
            </a:r>
          </a:p>
          <a:p>
            <a:r>
              <a:rPr lang="en-US" dirty="0"/>
              <a:t>WHERE &lt;</a:t>
            </a:r>
            <a:r>
              <a:rPr lang="en-US" dirty="0" err="1"/>
              <a:t>Condicoes</a:t>
            </a:r>
            <a:r>
              <a:rPr lang="en-US" dirty="0"/>
              <a:t>&gt;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8203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5400" b="1" dirty="0"/>
              <a:t>Aula 10 – </a:t>
            </a:r>
            <a:r>
              <a:rPr lang="pt-BR" sz="5400" dirty="0"/>
              <a:t>Revisão SQL (DDL e DML)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D292EF-FB5E-43E7-A105-D00F28ED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AEA3036-E6A1-4143-8289-B76AD968A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6" y="1748589"/>
            <a:ext cx="10336221" cy="460776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INSERT INTO &lt;</a:t>
            </a:r>
            <a:r>
              <a:rPr lang="en-US" dirty="0" err="1"/>
              <a:t>Tabela</a:t>
            </a:r>
            <a:r>
              <a:rPr lang="en-US" dirty="0"/>
              <a:t>&gt;( &lt;</a:t>
            </a:r>
            <a:r>
              <a:rPr lang="en-US" dirty="0" err="1"/>
              <a:t>Colunas</a:t>
            </a:r>
            <a:r>
              <a:rPr lang="en-US" dirty="0"/>
              <a:t>&gt;)</a:t>
            </a:r>
          </a:p>
          <a:p>
            <a:r>
              <a:rPr lang="en-US" dirty="0"/>
              <a:t>VALUES (&lt;</a:t>
            </a:r>
            <a:r>
              <a:rPr lang="en-US" dirty="0" err="1"/>
              <a:t>Valores</a:t>
            </a:r>
            <a:r>
              <a:rPr lang="en-US" dirty="0"/>
              <a:t>&gt;)</a:t>
            </a:r>
          </a:p>
          <a:p>
            <a:endParaRPr lang="en-US" dirty="0"/>
          </a:p>
          <a:p>
            <a:r>
              <a:rPr lang="en-US" dirty="0"/>
              <a:t>UPDATE  &lt;</a:t>
            </a:r>
            <a:r>
              <a:rPr lang="en-US" dirty="0" err="1"/>
              <a:t>Tabela</a:t>
            </a:r>
            <a:r>
              <a:rPr lang="en-US" dirty="0"/>
              <a:t>&gt;</a:t>
            </a:r>
          </a:p>
          <a:p>
            <a:r>
              <a:rPr lang="en-US" dirty="0"/>
              <a:t>SET &lt;</a:t>
            </a:r>
            <a:r>
              <a:rPr lang="en-US" dirty="0" err="1"/>
              <a:t>Coluna</a:t>
            </a:r>
            <a:r>
              <a:rPr lang="en-US" dirty="0"/>
              <a:t>&gt; = &lt;Valor </a:t>
            </a:r>
            <a:r>
              <a:rPr lang="en-US" dirty="0" err="1"/>
              <a:t>ou</a:t>
            </a:r>
            <a:r>
              <a:rPr lang="en-US" dirty="0"/>
              <a:t> outro select&gt;</a:t>
            </a:r>
          </a:p>
          <a:p>
            <a:r>
              <a:rPr lang="en-US" dirty="0"/>
              <a:t>WHERE &lt;</a:t>
            </a:r>
            <a:r>
              <a:rPr lang="en-US" dirty="0" err="1"/>
              <a:t>Condicoes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DELETE </a:t>
            </a:r>
          </a:p>
          <a:p>
            <a:r>
              <a:rPr lang="en-US" dirty="0"/>
              <a:t>FROM &lt;</a:t>
            </a:r>
            <a:r>
              <a:rPr lang="en-US" dirty="0" err="1"/>
              <a:t>Tabela</a:t>
            </a:r>
            <a:r>
              <a:rPr lang="en-US" dirty="0"/>
              <a:t>&gt;</a:t>
            </a:r>
          </a:p>
          <a:p>
            <a:r>
              <a:rPr lang="en-US" dirty="0"/>
              <a:t>WHERE &lt;</a:t>
            </a:r>
            <a:r>
              <a:rPr lang="en-US" dirty="0" err="1"/>
              <a:t>Condicoes</a:t>
            </a:r>
            <a:r>
              <a:rPr lang="en-US" dirty="0"/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6720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5400" b="1" dirty="0"/>
              <a:t>Aula 10 – JDBC – </a:t>
            </a:r>
            <a:r>
              <a:rPr lang="en-US" sz="5400" b="1" dirty="0" err="1"/>
              <a:t>Criação</a:t>
            </a:r>
            <a:r>
              <a:rPr lang="en-US" sz="5400" b="1" dirty="0"/>
              <a:t> do Banco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D292EF-FB5E-43E7-A105-D00F28ED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07/03/2018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A629566-71E8-4F0A-9087-95C61F9DE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4" y="1691322"/>
            <a:ext cx="5302099" cy="326385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C8A6D06-090D-4249-B5B9-77B358D4C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288" y="2202680"/>
            <a:ext cx="7098436" cy="4153670"/>
          </a:xfrm>
          <a:prstGeom prst="rect">
            <a:avLst/>
          </a:prstGeom>
        </p:spPr>
      </p:pic>
      <p:sp>
        <p:nvSpPr>
          <p:cNvPr id="11" name="Balão de Fala: Oval 10">
            <a:extLst>
              <a:ext uri="{FF2B5EF4-FFF2-40B4-BE49-F238E27FC236}">
                <a16:creationId xmlns:a16="http://schemas.microsoft.com/office/drawing/2014/main" id="{200EC4E0-DE2A-4C32-B79E-3A7AC40037EF}"/>
              </a:ext>
            </a:extLst>
          </p:cNvPr>
          <p:cNvSpPr/>
          <p:nvPr/>
        </p:nvSpPr>
        <p:spPr>
          <a:xfrm>
            <a:off x="4781006" y="3323249"/>
            <a:ext cx="5094513" cy="748937"/>
          </a:xfrm>
          <a:prstGeom prst="wedgeEllipseCallout">
            <a:avLst>
              <a:gd name="adj1" fmla="val -75876"/>
              <a:gd name="adj2" fmla="val 24040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81878B3-0116-4B41-8F13-8D890DF29B15}"/>
              </a:ext>
            </a:extLst>
          </p:cNvPr>
          <p:cNvSpPr txBox="1"/>
          <p:nvPr/>
        </p:nvSpPr>
        <p:spPr>
          <a:xfrm>
            <a:off x="845127" y="5107245"/>
            <a:ext cx="34210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Trocar para o </a:t>
            </a:r>
            <a:r>
              <a:rPr lang="en-US" sz="2800" b="1" dirty="0" err="1"/>
              <a:t>diretorio</a:t>
            </a:r>
            <a:r>
              <a:rPr lang="en-US" sz="2800" b="1" dirty="0"/>
              <a:t> certo do </a:t>
            </a:r>
            <a:r>
              <a:rPr lang="en-US" sz="2800" b="1" dirty="0" err="1"/>
              <a:t>GlassFish</a:t>
            </a:r>
            <a:r>
              <a:rPr lang="en-US" sz="2800" b="1" dirty="0"/>
              <a:t>/Derby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423207497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4685</TotalTime>
  <Words>695</Words>
  <Application>Microsoft Office PowerPoint</Application>
  <PresentationFormat>Widescreen</PresentationFormat>
  <Paragraphs>160</Paragraphs>
  <Slides>24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Calibri</vt:lpstr>
      <vt:lpstr>Calibri Light</vt:lpstr>
      <vt:lpstr>Wingdings</vt:lpstr>
      <vt:lpstr>Wingdings 2</vt:lpstr>
      <vt:lpstr>HDOfficeLightV0</vt:lpstr>
      <vt:lpstr>Programação II (Aula 10)</vt:lpstr>
      <vt:lpstr>Programação II Aula 10 – Banco de Dados / JDBC</vt:lpstr>
      <vt:lpstr>Programação II Aula 10 – Revisão SQL (DDL e DML)</vt:lpstr>
      <vt:lpstr>Programação II Aula 10 – Revisão SQL (DDL e DML)</vt:lpstr>
      <vt:lpstr>Programação II Aula 10 – Revisão SQL (DDL e DML)</vt:lpstr>
      <vt:lpstr>Programação II Aula 10 – Revisão SQL (DDL e DML)</vt:lpstr>
      <vt:lpstr>Programação II Aula 10 – Revisão SQL (DDL e DML)</vt:lpstr>
      <vt:lpstr>Programação II Aula 10 – Revisão SQL (DDL e DML)</vt:lpstr>
      <vt:lpstr>Programação II Aula 10 – JDBC – Criação do Banco</vt:lpstr>
      <vt:lpstr>Programação II Aula 10 – JDBC – Criação do Banco</vt:lpstr>
      <vt:lpstr>Programação II Aula 10 – Criação do Banco - Tabelas</vt:lpstr>
      <vt:lpstr>Programação II Aula 10 – Derby – Dados da Tabela</vt:lpstr>
      <vt:lpstr>Programação II - Aula 10 – JDBC / Exemplo</vt:lpstr>
      <vt:lpstr>Programação II - Aula 10 – JDBC / Exemplo</vt:lpstr>
      <vt:lpstr>Programação II - Aula 10 – JDBC / Exemplo</vt:lpstr>
      <vt:lpstr>Programação II Aula 10 – JDBC/Controlador do Banco</vt:lpstr>
      <vt:lpstr>Programação II– JDBC/Leitura</vt:lpstr>
      <vt:lpstr>Programação II– JDBC/Leitura</vt:lpstr>
      <vt:lpstr>Programação II– JDBC/Leitura</vt:lpstr>
      <vt:lpstr>Programação II– JDBC/Escrita</vt:lpstr>
      <vt:lpstr>Programação II– JDBC/Alteração</vt:lpstr>
      <vt:lpstr>Programação II– JDBC/Remoção</vt:lpstr>
      <vt:lpstr>Programação II– JDBC/Encerrar Banco</vt:lpstr>
      <vt:lpstr>Programação II  - Aula 10 – JDBC – Exercício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173</cp:revision>
  <cp:lastPrinted>2018-02-21T20:08:26Z</cp:lastPrinted>
  <dcterms:created xsi:type="dcterms:W3CDTF">2016-08-01T02:15:42Z</dcterms:created>
  <dcterms:modified xsi:type="dcterms:W3CDTF">2018-05-30T16:49:06Z</dcterms:modified>
</cp:coreProperties>
</file>