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6"/>
  </p:notesMasterIdLst>
  <p:handoutMasterIdLst>
    <p:handoutMasterId r:id="rId17"/>
  </p:handoutMasterIdLst>
  <p:sldIdLst>
    <p:sldId id="293" r:id="rId2"/>
    <p:sldId id="261" r:id="rId3"/>
    <p:sldId id="282" r:id="rId4"/>
    <p:sldId id="257" r:id="rId5"/>
    <p:sldId id="271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1" autoAdjust="0"/>
    <p:restoredTop sz="94660"/>
  </p:normalViewPr>
  <p:slideViewPr>
    <p:cSldViewPr snapToGrid="0">
      <p:cViewPr>
        <p:scale>
          <a:sx n="100" d="100"/>
          <a:sy n="100" d="100"/>
        </p:scale>
        <p:origin x="95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30/12/2018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30/12/2018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9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29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dre.luiz.braga2000@gmail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379" y="528182"/>
            <a:ext cx="11911263" cy="165304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PARADIGMAS DE LING. DE PROGRAMAÇÃO</a:t>
            </a:r>
            <a:br>
              <a:rPr lang="en-US" dirty="0"/>
            </a:br>
            <a:r>
              <a:rPr lang="en-US" i="1" dirty="0"/>
              <a:t>CCT0686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38400"/>
            <a:ext cx="9144000" cy="40518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D.Sc</a:t>
            </a:r>
            <a:r>
              <a:rPr lang="en-US" dirty="0"/>
              <a:t>  / </a:t>
            </a:r>
            <a:r>
              <a:rPr lang="en-US" dirty="0" err="1"/>
              <a:t>M.Sc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“CCT0686-&lt;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87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4 - Influências no projeto de linguagens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15440"/>
            <a:ext cx="10018713" cy="4740910"/>
          </a:xfrm>
        </p:spPr>
        <p:txBody>
          <a:bodyPr>
            <a:normAutofit/>
          </a:bodyPr>
          <a:lstStyle/>
          <a:p>
            <a:r>
              <a:rPr lang="pt-BR" sz="3600" dirty="0"/>
              <a:t>Arquitetura de computadores</a:t>
            </a:r>
          </a:p>
          <a:p>
            <a:r>
              <a:rPr lang="pt-BR" sz="3600" dirty="0"/>
              <a:t>Metodologias de projeto de programas</a:t>
            </a:r>
            <a:endParaRPr lang="pt-BR" sz="44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2582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5 - Categorias de linguagens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15440"/>
            <a:ext cx="10018713" cy="4740910"/>
          </a:xfrm>
        </p:spPr>
        <p:txBody>
          <a:bodyPr>
            <a:normAutofit/>
          </a:bodyPr>
          <a:lstStyle/>
          <a:p>
            <a:r>
              <a:rPr lang="pt-BR" sz="4400" dirty="0"/>
              <a:t>Imperativas</a:t>
            </a:r>
          </a:p>
          <a:p>
            <a:r>
              <a:rPr lang="pt-BR" sz="4400" dirty="0"/>
              <a:t>Funcionais</a:t>
            </a:r>
          </a:p>
          <a:p>
            <a:r>
              <a:rPr lang="pt-BR" sz="4400" dirty="0"/>
              <a:t>Lógicas</a:t>
            </a:r>
          </a:p>
          <a:p>
            <a:r>
              <a:rPr lang="pt-BR" sz="4400" dirty="0"/>
              <a:t>Orientadas a objetos</a:t>
            </a:r>
            <a:endParaRPr lang="pt-BR" sz="6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00840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6 - Trade-</a:t>
            </a:r>
            <a:r>
              <a:rPr lang="pt-BR" sz="4000" b="1" i="1" dirty="0" err="1">
                <a:solidFill>
                  <a:srgbClr val="0070C0"/>
                </a:solidFill>
              </a:rPr>
              <a:t>offs</a:t>
            </a:r>
            <a:r>
              <a:rPr lang="pt-BR" sz="4000" b="1" i="1" dirty="0">
                <a:solidFill>
                  <a:srgbClr val="0070C0"/>
                </a:solidFill>
              </a:rPr>
              <a:t> no projeto de linguagens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15440"/>
            <a:ext cx="10018713" cy="4740910"/>
          </a:xfrm>
        </p:spPr>
        <p:txBody>
          <a:bodyPr>
            <a:normAutofit/>
          </a:bodyPr>
          <a:lstStyle/>
          <a:p>
            <a:r>
              <a:rPr lang="pt-BR" sz="4400" dirty="0"/>
              <a:t>...</a:t>
            </a:r>
            <a:endParaRPr lang="pt-BR" sz="6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174853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7 - Métodos de implementação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15440"/>
            <a:ext cx="10018713" cy="4740910"/>
          </a:xfrm>
        </p:spPr>
        <p:txBody>
          <a:bodyPr>
            <a:normAutofit/>
          </a:bodyPr>
          <a:lstStyle/>
          <a:p>
            <a:r>
              <a:rPr lang="pt-BR" sz="4800" dirty="0"/>
              <a:t>Compilação</a:t>
            </a:r>
          </a:p>
          <a:p>
            <a:r>
              <a:rPr lang="pt-BR" sz="4800" dirty="0"/>
              <a:t>Interpretação pura</a:t>
            </a:r>
          </a:p>
          <a:p>
            <a:r>
              <a:rPr lang="pt-BR" sz="4800" dirty="0"/>
              <a:t>Sistemas de implementação híbrida</a:t>
            </a:r>
          </a:p>
          <a:p>
            <a:r>
              <a:rPr lang="pt-BR" sz="4800" dirty="0" err="1"/>
              <a:t>Pré</a:t>
            </a:r>
            <a:r>
              <a:rPr lang="pt-BR" sz="4800" dirty="0"/>
              <a:t>-processadores</a:t>
            </a:r>
            <a:endParaRPr lang="pt-BR" sz="115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149780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8 - Ambientes de programação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15440"/>
            <a:ext cx="10018713" cy="4740910"/>
          </a:xfrm>
        </p:spPr>
        <p:txBody>
          <a:bodyPr>
            <a:normAutofit/>
          </a:bodyPr>
          <a:lstStyle/>
          <a:p>
            <a:r>
              <a:rPr lang="pt-BR" sz="4800" dirty="0"/>
              <a:t>Principais ambientes de programação no Windows e Linux</a:t>
            </a:r>
          </a:p>
          <a:p>
            <a:r>
              <a:rPr lang="pt-BR" sz="4800" dirty="0"/>
              <a:t>Prós e contras do uso de ambientes de programação</a:t>
            </a:r>
            <a:endParaRPr lang="pt-BR" sz="115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114178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1210514" cy="1325562"/>
          </a:xfrm>
        </p:spPr>
        <p:txBody>
          <a:bodyPr>
            <a:normAutofit fontScale="90000"/>
          </a:bodyPr>
          <a:lstStyle/>
          <a:p>
            <a:r>
              <a:rPr lang="pt-BR" sz="5400" b="1" dirty="0"/>
              <a:t>PARADIGMAS DE LING. DE PROGRAMAÇÃO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Apresentação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Avisos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Programático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Bibliografia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68008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6772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i="1" dirty="0" err="1"/>
              <a:t>Avisos</a:t>
            </a:r>
            <a:endParaRPr lang="pt-BR" sz="60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0785" y="1042988"/>
            <a:ext cx="11013044" cy="76800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ym typeface="Wingdings" panose="05000000000000000000" pitchFamily="2" charset="2"/>
              </a:rPr>
              <a:t>Todo</a:t>
            </a:r>
            <a:r>
              <a:rPr lang="en-US" dirty="0">
                <a:sym typeface="Wingdings" panose="05000000000000000000" pitchFamily="2" charset="2"/>
              </a:rPr>
              <a:t> material do </a:t>
            </a:r>
            <a:r>
              <a:rPr lang="en-US" dirty="0" err="1">
                <a:sym typeface="Wingdings" panose="05000000000000000000" pitchFamily="2" charset="2"/>
              </a:rPr>
              <a:t>curso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estará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disponível</a:t>
            </a:r>
            <a:r>
              <a:rPr lang="en-US" dirty="0">
                <a:sym typeface="Wingdings" panose="05000000000000000000" pitchFamily="2" charset="2"/>
              </a:rPr>
              <a:t> no site </a:t>
            </a:r>
            <a:r>
              <a:rPr lang="en-US" dirty="0" err="1">
                <a:sym typeface="Wingdings" panose="05000000000000000000" pitchFamily="2" charset="2"/>
              </a:rPr>
              <a:t>abaixo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SEU NOME para: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ASSUNTO: Assunto “CCT0686-&lt;TURMA&gt;” 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quem faz mais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disciplina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comigo,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sempre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colocar “CCT0686-&lt;TURMA&gt;” quando me mandar email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 AV1 </a:t>
            </a:r>
            <a:r>
              <a:rPr lang="en-US" dirty="0" err="1">
                <a:sym typeface="Wingdings" panose="05000000000000000000" pitchFamily="2" charset="2"/>
              </a:rPr>
              <a:t>valerá</a:t>
            </a:r>
            <a:r>
              <a:rPr lang="en-US" dirty="0">
                <a:sym typeface="Wingdings" panose="05000000000000000000" pitchFamily="2" charset="2"/>
              </a:rPr>
              <a:t> 50% e  o trabalho </a:t>
            </a:r>
            <a:r>
              <a:rPr lang="en-US" dirty="0" err="1">
                <a:sym typeface="Wingdings" panose="05000000000000000000" pitchFamily="2" charset="2"/>
              </a:rPr>
              <a:t>prático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r>
              <a:rPr lang="en-US" dirty="0">
                <a:sym typeface="Wingdings" panose="05000000000000000000" pitchFamily="2" charset="2"/>
              </a:rPr>
              <a:t> outros 50%</a:t>
            </a:r>
          </a:p>
          <a:p>
            <a:pPr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As provas (AV1, AV2 e AV3 </a:t>
            </a:r>
            <a:r>
              <a:rPr lang="en-US" dirty="0" err="1">
                <a:sym typeface="Wingdings" panose="05000000000000000000" pitchFamily="2" charset="2"/>
              </a:rPr>
              <a:t>terão</a:t>
            </a:r>
            <a:r>
              <a:rPr lang="en-US" dirty="0">
                <a:sym typeface="Wingdings" panose="05000000000000000000" pitchFamily="2" charset="2"/>
              </a:rPr>
              <a:t> parte </a:t>
            </a:r>
            <a:r>
              <a:rPr lang="en-US" dirty="0" err="1">
                <a:sym typeface="Wingdings" panose="05000000000000000000" pitchFamily="2" charset="2"/>
              </a:rPr>
              <a:t>Objetiva</a:t>
            </a:r>
            <a:r>
              <a:rPr lang="en-US" dirty="0">
                <a:sym typeface="Wingdings" panose="05000000000000000000" pitchFamily="2" charset="2"/>
              </a:rPr>
              <a:t> e parte </a:t>
            </a:r>
            <a:r>
              <a:rPr lang="en-US" dirty="0" err="1">
                <a:sym typeface="Wingdings" panose="05000000000000000000" pitchFamily="2" charset="2"/>
              </a:rPr>
              <a:t>Discursiva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Escritas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4329F1D-90F6-4E3F-BA9C-3A36C97C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98960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en-US" dirty="0"/>
            </a:br>
            <a:r>
              <a:rPr lang="en-US" b="1" dirty="0" err="1"/>
              <a:t>Conteúdo</a:t>
            </a:r>
            <a:r>
              <a:rPr lang="en-US" b="1" dirty="0"/>
              <a:t> </a:t>
            </a:r>
            <a:r>
              <a:rPr lang="en-US" b="1" dirty="0" err="1"/>
              <a:t>Programático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r>
              <a:rPr lang="pt-BR" b="1" dirty="0"/>
              <a:t>Unidade 1 </a:t>
            </a:r>
            <a:r>
              <a:rPr lang="pt-BR" dirty="0"/>
              <a:t>– I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320676"/>
            <a:ext cx="10018713" cy="877754"/>
          </a:xfrm>
        </p:spPr>
        <p:txBody>
          <a:bodyPr/>
          <a:lstStyle/>
          <a:p>
            <a:r>
              <a:rPr lang="en-US" dirty="0" err="1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8" y="1198430"/>
            <a:ext cx="10018713" cy="5049970"/>
          </a:xfrm>
        </p:spPr>
        <p:txBody>
          <a:bodyPr>
            <a:normAutofit/>
          </a:bodyPr>
          <a:lstStyle/>
          <a:p>
            <a:r>
              <a:rPr lang="pt-BR" b="1" dirty="0"/>
              <a:t>Básica:</a:t>
            </a:r>
          </a:p>
          <a:p>
            <a:pPr lvl="1"/>
            <a:r>
              <a:rPr lang="pt-BR" dirty="0"/>
              <a:t>SCENCIO, Ana Fernanda Gomes. </a:t>
            </a:r>
            <a:r>
              <a:rPr lang="pt-BR" b="1" dirty="0"/>
              <a:t>Fundamentos da programação de computadores: algoritmos, PASCAL, C/C++ (padrão ANSI) e JAVA </a:t>
            </a:r>
            <a:r>
              <a:rPr lang="pt-BR" dirty="0"/>
              <a:t>(Biblioteca Virtual). 3ª edição. São Paulo: Pearson, 2012.</a:t>
            </a:r>
          </a:p>
          <a:p>
            <a:pPr lvl="1"/>
            <a:endParaRPr lang="pt-BR" dirty="0"/>
          </a:p>
          <a:p>
            <a:r>
              <a:rPr lang="pt-BR" b="1" dirty="0"/>
              <a:t>Complementar:</a:t>
            </a:r>
          </a:p>
          <a:p>
            <a:pPr lvl="1"/>
            <a:r>
              <a:rPr lang="pt-BR" dirty="0"/>
              <a:t>DEITEL, JAVA COMO PROGRAMAR - 8a edição</a:t>
            </a:r>
          </a:p>
          <a:p>
            <a:pPr lvl="1"/>
            <a:endParaRPr lang="pt-BR" dirty="0"/>
          </a:p>
          <a:p>
            <a:endParaRPr lang="pt-BR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367B182-CE54-45EF-A197-EB323C28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118254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800" dirty="0"/>
              <a:t>UNIDADE I - </a:t>
            </a:r>
            <a:r>
              <a:rPr lang="en-US" b="1" dirty="0" err="1"/>
              <a:t>Conceitos</a:t>
            </a:r>
            <a:r>
              <a:rPr lang="en-US" b="1" dirty="0"/>
              <a:t> </a:t>
            </a:r>
            <a:r>
              <a:rPr lang="en-US" b="1" dirty="0" err="1"/>
              <a:t>Preliminares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b="1" dirty="0"/>
              <a:t>Razões para estudar conceitos de linguagens de programação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Domínios de programação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Critérios de avaliação de linguagens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Influências no projeto de linguagens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Categorias de linguagens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Trade-</a:t>
            </a:r>
            <a:r>
              <a:rPr lang="pt-BR" b="1" dirty="0" err="1"/>
              <a:t>offs</a:t>
            </a:r>
            <a:r>
              <a:rPr lang="pt-BR" b="1" dirty="0"/>
              <a:t> no projeto de linguagens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Métodos de implementação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Ambientes de programação</a:t>
            </a:r>
            <a:endParaRPr lang="pt-BR" dirty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90248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1 - Razões para estudar conceitos de linguagens de programação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057400"/>
            <a:ext cx="10018713" cy="4298950"/>
          </a:xfrm>
        </p:spPr>
        <p:txBody>
          <a:bodyPr>
            <a:normAutofit lnSpcReduction="10000"/>
          </a:bodyPr>
          <a:lstStyle/>
          <a:p>
            <a:r>
              <a:rPr lang="pt-BR" sz="3600" dirty="0"/>
              <a:t>Aumento da capacidade de expressar ideias.</a:t>
            </a:r>
          </a:p>
          <a:p>
            <a:r>
              <a:rPr lang="pt-BR" sz="3600" dirty="0"/>
              <a:t>Embasamento para escolher linguagens adequadas.</a:t>
            </a:r>
          </a:p>
          <a:p>
            <a:r>
              <a:rPr lang="pt-BR" sz="3600" dirty="0"/>
              <a:t>Aumento da habilidade para aprender novas linguagens.</a:t>
            </a:r>
          </a:p>
          <a:p>
            <a:r>
              <a:rPr lang="pt-BR" sz="3600" dirty="0"/>
              <a:t>Melhor entendimento da importância da implementação.</a:t>
            </a:r>
          </a:p>
          <a:p>
            <a:r>
              <a:rPr lang="pt-BR" sz="3600" dirty="0"/>
              <a:t>Melhor uso de linguagens já conhecidas.</a:t>
            </a:r>
          </a:p>
          <a:p>
            <a:r>
              <a:rPr lang="pt-BR" sz="3600" dirty="0"/>
              <a:t>Avanço geral da computação.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374089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2 - Domínios de programação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42440"/>
            <a:ext cx="10018713" cy="4613910"/>
          </a:xfrm>
        </p:spPr>
        <p:txBody>
          <a:bodyPr>
            <a:normAutofit/>
          </a:bodyPr>
          <a:lstStyle/>
          <a:p>
            <a:r>
              <a:rPr lang="pt-BR" sz="4800" dirty="0"/>
              <a:t>Aplicações Científicas</a:t>
            </a:r>
          </a:p>
          <a:p>
            <a:r>
              <a:rPr lang="pt-BR" sz="4800" dirty="0"/>
              <a:t>Aplicações empresariais</a:t>
            </a:r>
          </a:p>
          <a:p>
            <a:r>
              <a:rPr lang="pt-BR" sz="4800" dirty="0"/>
              <a:t>Inteligência Artificial</a:t>
            </a:r>
          </a:p>
          <a:p>
            <a:r>
              <a:rPr lang="pt-BR" sz="4800" dirty="0"/>
              <a:t>Software para a web</a:t>
            </a:r>
            <a:endParaRPr lang="pt-BR" sz="6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77507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3 - Critérios de avaliação de linguagens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15440"/>
            <a:ext cx="10018713" cy="474091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pt-BR" dirty="0"/>
              <a:t>Legibilidade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Simplicidade geral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Ortogonalidade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Tipos de dados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Projeto da sintaxe</a:t>
            </a:r>
          </a:p>
          <a:p>
            <a:pPr marL="514350" indent="-514350">
              <a:buFont typeface="+mj-lt"/>
              <a:buAutoNum type="alphaUcPeriod"/>
            </a:pPr>
            <a:r>
              <a:rPr lang="pt-BR" dirty="0"/>
              <a:t>Facilidade de escrita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Simplicidade e ortogonalidade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Expressividade</a:t>
            </a:r>
          </a:p>
          <a:p>
            <a:pPr marL="514350" indent="-514350">
              <a:buFont typeface="+mj-lt"/>
              <a:buAutoNum type="alphaUcPeriod"/>
            </a:pPr>
            <a:r>
              <a:rPr lang="pt-BR" dirty="0"/>
              <a:t>Confiabilidade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Verificação de tipos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Tratamento de exceções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Apelidos (</a:t>
            </a:r>
            <a:r>
              <a:rPr lang="pt-BR" dirty="0" err="1"/>
              <a:t>aliases</a:t>
            </a:r>
            <a:r>
              <a:rPr lang="pt-B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Legibilidade e facilidade de escrita</a:t>
            </a:r>
          </a:p>
          <a:p>
            <a:pPr marL="514350" indent="-514350">
              <a:buFont typeface="+mj-lt"/>
              <a:buAutoNum type="alphaUcPeriod"/>
            </a:pPr>
            <a:r>
              <a:rPr lang="pt-BR" dirty="0"/>
              <a:t>Custo</a:t>
            </a: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6154708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2179</TotalTime>
  <Words>657</Words>
  <Application>Microsoft Office PowerPoint</Application>
  <PresentationFormat>Widescreen</PresentationFormat>
  <Paragraphs>132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Courier New</vt:lpstr>
      <vt:lpstr>Wingdings 2</vt:lpstr>
      <vt:lpstr>HDOfficeLightV0</vt:lpstr>
      <vt:lpstr>PARADIGMAS DE LING. DE PROGRAMAÇÃO CCT0686</vt:lpstr>
      <vt:lpstr>PARADIGMAS DE LING. DE PROGRAMAÇÃO</vt:lpstr>
      <vt:lpstr>Avisos</vt:lpstr>
      <vt:lpstr>PARADIGMAS DE LING. DE PROGRAMAÇÃO Conteúdo Programático</vt:lpstr>
      <vt:lpstr>Bibliografia</vt:lpstr>
      <vt:lpstr>PARADIGMAS DE LING. DE PROGRAMAÇÃO UNIDADE I - Conceitos Preliminares</vt:lpstr>
      <vt:lpstr>PARADIGMAS DE LING. DE PROGRAMAÇÃO 1 - Razões para estudar conceitos de linguagens de programação</vt:lpstr>
      <vt:lpstr>PARADIGMAS DE LING. DE PROGRAMAÇÃO 2 - Domínios de programação</vt:lpstr>
      <vt:lpstr>PARADIGMAS DE LING. DE PROGRAMAÇÃO 3 - Critérios de avaliação de linguagens</vt:lpstr>
      <vt:lpstr>PARADIGMAS DE LING. DE PROGRAMAÇÃO 4 - Influências no projeto de linguagens</vt:lpstr>
      <vt:lpstr>PARADIGMAS DE LING. DE PROGRAMAÇÃO 5 - Categorias de linguagens</vt:lpstr>
      <vt:lpstr>PARADIGMAS DE LING. DE PROGRAMAÇÃO 6 - Trade-offs no projeto de linguagens</vt:lpstr>
      <vt:lpstr>PARADIGMAS DE LING. DE PROGRAMAÇÃO 7 - Métodos de implementação</vt:lpstr>
      <vt:lpstr>PARADIGMAS DE LING. DE PROGRAMAÇÃO 8 - Ambientes de programação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74</cp:revision>
  <cp:lastPrinted>2018-02-21T20:08:26Z</cp:lastPrinted>
  <dcterms:created xsi:type="dcterms:W3CDTF">2016-08-01T02:15:42Z</dcterms:created>
  <dcterms:modified xsi:type="dcterms:W3CDTF">2018-12-30T07:56:54Z</dcterms:modified>
</cp:coreProperties>
</file>