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5"/>
  </p:notesMasterIdLst>
  <p:handoutMasterIdLst>
    <p:handoutMasterId r:id="rId16"/>
  </p:handoutMasterIdLst>
  <p:sldIdLst>
    <p:sldId id="293" r:id="rId2"/>
    <p:sldId id="28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03/01/2019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03/01/2019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9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2019 - 1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dre.luiz.braga2000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379" y="528182"/>
            <a:ext cx="11911263" cy="165304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PARADIGMAS DE LING. DE PROGRAMAÇÃO</a:t>
            </a:r>
            <a:br>
              <a:rPr lang="en-US" dirty="0"/>
            </a:br>
            <a:r>
              <a:rPr lang="en-US" i="1" dirty="0"/>
              <a:t>CCT0686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38400"/>
            <a:ext cx="9144000" cy="40518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D.Sc</a:t>
            </a:r>
            <a:r>
              <a:rPr lang="en-US" dirty="0"/>
              <a:t>  / </a:t>
            </a:r>
            <a:r>
              <a:rPr lang="en-US" dirty="0" err="1"/>
              <a:t>M.Sc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“CCT0686-&lt;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sz="2800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7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b="1" i="1" dirty="0">
                <a:solidFill>
                  <a:srgbClr val="0070C0"/>
                </a:solidFill>
              </a:rPr>
              <a:t>7 - A semântica geral de chamadas e retornos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4057203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b="1" i="1" dirty="0">
                <a:solidFill>
                  <a:srgbClr val="0070C0"/>
                </a:solidFill>
              </a:rPr>
              <a:t>8 - Implementação de subprogramas simples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10789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826" y="314325"/>
            <a:ext cx="12099339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3600" b="1" i="1" dirty="0">
                <a:solidFill>
                  <a:srgbClr val="0070C0"/>
                </a:solidFill>
              </a:rPr>
              <a:t>9 - Implementação de subprogramas com variáveis locais dinâmicas da pilha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pt-BR" sz="4000" b="1" dirty="0"/>
              <a:t>Registros de ativação mais complexos</a:t>
            </a:r>
          </a:p>
          <a:p>
            <a:r>
              <a:rPr lang="pt-BR" sz="4000" b="1" dirty="0"/>
              <a:t>Exemplo sem recursão</a:t>
            </a:r>
          </a:p>
          <a:p>
            <a:r>
              <a:rPr lang="pt-BR" sz="4000" b="1" dirty="0"/>
              <a:t>Recursão</a:t>
            </a:r>
            <a:endParaRPr lang="pt-BR" sz="4000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343447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b="1" i="1" dirty="0">
                <a:solidFill>
                  <a:srgbClr val="0070C0"/>
                </a:solidFill>
              </a:rPr>
              <a:t>10 - Subprogramas aninhados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pt-BR" sz="4800" b="1" dirty="0"/>
              <a:t>Os fundamentos</a:t>
            </a:r>
          </a:p>
          <a:p>
            <a:r>
              <a:rPr lang="pt-BR" sz="4800" b="1" dirty="0"/>
              <a:t>Encadeamentos estáticos</a:t>
            </a:r>
            <a:endParaRPr lang="pt-BR" sz="4800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306067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6772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i="1" dirty="0" err="1"/>
              <a:t>Avisos</a:t>
            </a:r>
            <a:endParaRPr lang="pt-BR" sz="60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0785" y="1042988"/>
            <a:ext cx="11013044" cy="76800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ym typeface="Wingdings" panose="05000000000000000000" pitchFamily="2" charset="2"/>
              </a:rPr>
              <a:t>Todo</a:t>
            </a:r>
            <a:r>
              <a:rPr lang="en-US" dirty="0">
                <a:sym typeface="Wingdings" panose="05000000000000000000" pitchFamily="2" charset="2"/>
              </a:rPr>
              <a:t> material do </a:t>
            </a:r>
            <a:r>
              <a:rPr lang="en-US" dirty="0" err="1">
                <a:sym typeface="Wingdings" panose="05000000000000000000" pitchFamily="2" charset="2"/>
              </a:rPr>
              <a:t>curso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estará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disponível</a:t>
            </a:r>
            <a:r>
              <a:rPr lang="en-US" dirty="0">
                <a:sym typeface="Wingdings" panose="05000000000000000000" pitchFamily="2" charset="2"/>
              </a:rPr>
              <a:t> no site </a:t>
            </a:r>
            <a:r>
              <a:rPr lang="en-US" dirty="0" err="1">
                <a:sym typeface="Wingdings" panose="05000000000000000000" pitchFamily="2" charset="2"/>
              </a:rPr>
              <a:t>abaixo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SEU NOME para: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ASSUNTO: Assunto “CCT0686-&lt;TURMA&gt;” 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quem faz mais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disciplina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comigo,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sempre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colocar “CCT0686-&lt;TURMA&gt;” quando me mandar email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 AV1 </a:t>
            </a:r>
            <a:r>
              <a:rPr lang="en-US" dirty="0" err="1">
                <a:sym typeface="Wingdings" panose="05000000000000000000" pitchFamily="2" charset="2"/>
              </a:rPr>
              <a:t>valerá</a:t>
            </a:r>
            <a:r>
              <a:rPr lang="en-US" dirty="0">
                <a:sym typeface="Wingdings" panose="05000000000000000000" pitchFamily="2" charset="2"/>
              </a:rPr>
              <a:t> 50% e  o trabalho </a:t>
            </a:r>
            <a:r>
              <a:rPr lang="en-US" dirty="0" err="1">
                <a:sym typeface="Wingdings" panose="05000000000000000000" pitchFamily="2" charset="2"/>
              </a:rPr>
              <a:t>prático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r>
              <a:rPr lang="en-US" dirty="0">
                <a:sym typeface="Wingdings" panose="05000000000000000000" pitchFamily="2" charset="2"/>
              </a:rPr>
              <a:t> outros 50%</a:t>
            </a:r>
          </a:p>
          <a:p>
            <a:pPr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As provas (AV1, AV2 e AV3 </a:t>
            </a:r>
            <a:r>
              <a:rPr lang="en-US" dirty="0" err="1">
                <a:sym typeface="Wingdings" panose="05000000000000000000" pitchFamily="2" charset="2"/>
              </a:rPr>
              <a:t>terão</a:t>
            </a:r>
            <a:r>
              <a:rPr lang="en-US" dirty="0">
                <a:sym typeface="Wingdings" panose="05000000000000000000" pitchFamily="2" charset="2"/>
              </a:rPr>
              <a:t> parte </a:t>
            </a:r>
            <a:r>
              <a:rPr lang="en-US" dirty="0" err="1">
                <a:sym typeface="Wingdings" panose="05000000000000000000" pitchFamily="2" charset="2"/>
              </a:rPr>
              <a:t>Objetiva</a:t>
            </a:r>
            <a:r>
              <a:rPr lang="en-US" dirty="0">
                <a:sym typeface="Wingdings" panose="05000000000000000000" pitchFamily="2" charset="2"/>
              </a:rPr>
              <a:t> e parte </a:t>
            </a:r>
            <a:r>
              <a:rPr lang="en-US" dirty="0" err="1">
                <a:sym typeface="Wingdings" panose="05000000000000000000" pitchFamily="2" charset="2"/>
              </a:rPr>
              <a:t>Discursiva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Escritas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de Linguagens de Programação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4329F1D-90F6-4E3F-BA9C-3A36C97C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9896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sz="4800" dirty="0"/>
              <a:t>UNIDADE V - VI – </a:t>
            </a:r>
            <a:r>
              <a:rPr lang="pt-BR" sz="4000" b="1" dirty="0"/>
              <a:t>Sub Programas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1" dirty="0"/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Fundamentos dos subprogramas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Questões de projeto para subprogramas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Ambientes de referenciamento local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Métodos de passagem de parâmetros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Parâmetros que são subprogramas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A semântica geral de chamadas e retornos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Implementação de subprogramas simples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Implementação de subprogramas com variáveis locais dinâmicas da pilha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Subprogramas aninhados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9024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b="1" i="1" dirty="0">
                <a:solidFill>
                  <a:srgbClr val="0070C0"/>
                </a:solidFill>
              </a:rPr>
              <a:t>1 – Subprogramas - </a:t>
            </a:r>
            <a:r>
              <a:rPr lang="pt-BR" i="1" dirty="0">
                <a:solidFill>
                  <a:srgbClr val="0070C0"/>
                </a:solidFill>
              </a:rPr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355748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b="1" i="1" dirty="0">
                <a:solidFill>
                  <a:srgbClr val="0070C0"/>
                </a:solidFill>
              </a:rPr>
              <a:t>2 - Fundamentos dos subprogramas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pt-BR" sz="4000" b="1" dirty="0"/>
              <a:t>Características gerais dos subprogramas</a:t>
            </a:r>
          </a:p>
          <a:p>
            <a:r>
              <a:rPr lang="pt-BR" sz="4000" b="1" dirty="0"/>
              <a:t>Definições básicas</a:t>
            </a:r>
          </a:p>
          <a:p>
            <a:r>
              <a:rPr lang="pt-BR" sz="4000" b="1" dirty="0"/>
              <a:t>Parâmetros</a:t>
            </a:r>
          </a:p>
          <a:p>
            <a:r>
              <a:rPr lang="pt-BR" sz="4000" b="1" dirty="0"/>
              <a:t>Procedimentos e funções</a:t>
            </a:r>
            <a:endParaRPr lang="pt-BR" sz="4000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396670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b="1" i="1" dirty="0">
                <a:solidFill>
                  <a:srgbClr val="0070C0"/>
                </a:solidFill>
              </a:rPr>
              <a:t>3 - Questões de projeto para subprogramas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32668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b="1" i="1" dirty="0">
                <a:solidFill>
                  <a:srgbClr val="0070C0"/>
                </a:solidFill>
              </a:rPr>
              <a:t>4 - Ambientes de referenciamento local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r>
              <a:rPr lang="pt-BR" sz="4000" b="1" dirty="0"/>
              <a:t>Variáveis locais</a:t>
            </a:r>
          </a:p>
          <a:p>
            <a:r>
              <a:rPr lang="pt-BR" sz="4000" b="1" dirty="0"/>
              <a:t>Subprogramas aninhados</a:t>
            </a:r>
            <a:endParaRPr lang="pt-BR" sz="4000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309812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b="1" i="1" dirty="0">
                <a:solidFill>
                  <a:srgbClr val="0070C0"/>
                </a:solidFill>
              </a:rPr>
              <a:t>5 - Métodos de passagem de parâmetros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Modelos semânticos de passagem de parâmetros</a:t>
            </a:r>
          </a:p>
          <a:p>
            <a:r>
              <a:rPr lang="pt-BR" b="1" dirty="0"/>
              <a:t>Modelos de implementação de passagem de parâmetros</a:t>
            </a:r>
          </a:p>
          <a:p>
            <a:pPr lvl="1"/>
            <a:r>
              <a:rPr lang="pt-BR" dirty="0"/>
              <a:t>Passagem por valor</a:t>
            </a:r>
          </a:p>
          <a:p>
            <a:pPr lvl="1"/>
            <a:r>
              <a:rPr lang="pt-BR" dirty="0"/>
              <a:t>Passagem por resultado</a:t>
            </a:r>
          </a:p>
          <a:p>
            <a:pPr lvl="1"/>
            <a:r>
              <a:rPr lang="pt-BR" dirty="0"/>
              <a:t>Passagem por valor-resultado</a:t>
            </a:r>
          </a:p>
          <a:p>
            <a:pPr lvl="1"/>
            <a:r>
              <a:rPr lang="pt-BR" dirty="0"/>
              <a:t>Passagem por referência</a:t>
            </a:r>
          </a:p>
          <a:p>
            <a:pPr lvl="1"/>
            <a:r>
              <a:rPr lang="pt-BR" dirty="0"/>
              <a:t>Passagem por nome</a:t>
            </a:r>
          </a:p>
          <a:p>
            <a:r>
              <a:rPr lang="pt-BR" b="1" dirty="0"/>
              <a:t>Implementação de métodos de passagens de parâmetros</a:t>
            </a:r>
          </a:p>
          <a:p>
            <a:r>
              <a:rPr lang="pt-BR" b="1" dirty="0"/>
              <a:t>Métodos de passagem de parâmetros de algumas linguagens comuns</a:t>
            </a:r>
          </a:p>
          <a:p>
            <a:r>
              <a:rPr lang="pt-BR" b="1" dirty="0"/>
              <a:t>Verificação de tipos de parâmetros</a:t>
            </a:r>
          </a:p>
          <a:p>
            <a:r>
              <a:rPr lang="pt-BR" b="1" dirty="0"/>
              <a:t>Matrizes multidimensionais como parâmetros</a:t>
            </a:r>
          </a:p>
          <a:p>
            <a:r>
              <a:rPr lang="pt-BR" b="1" dirty="0"/>
              <a:t>Considerações de projeto</a:t>
            </a:r>
          </a:p>
          <a:p>
            <a:r>
              <a:rPr lang="pt-BR" b="1" dirty="0"/>
              <a:t>Exemplos de passagem de parâmetros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17160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314325"/>
            <a:ext cx="10018713" cy="124923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PARADIGMAS DE LING. DE PROGRAMAÇÃO</a:t>
            </a:r>
            <a:br>
              <a:rPr lang="pt-BR" sz="4800" dirty="0"/>
            </a:br>
            <a:r>
              <a:rPr lang="pt-BR" b="1" i="1" dirty="0">
                <a:solidFill>
                  <a:srgbClr val="0070C0"/>
                </a:solidFill>
              </a:rPr>
              <a:t>6 - Parâmetros que são subprogramas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63555"/>
            <a:ext cx="10018713" cy="4792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de Linguagens de Programação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86120B-633C-479A-9C76-7F3FA803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2019 - 1</a:t>
            </a:r>
          </a:p>
        </p:txBody>
      </p:sp>
    </p:spTree>
    <p:extLst>
      <p:ext uri="{BB962C8B-B14F-4D97-AF65-F5344CB8AC3E}">
        <p14:creationId xmlns:p14="http://schemas.microsoft.com/office/powerpoint/2010/main" val="259250829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2179</TotalTime>
  <Words>553</Words>
  <Application>Microsoft Office PowerPoint</Application>
  <PresentationFormat>Widescreen</PresentationFormat>
  <Paragraphs>104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Courier New</vt:lpstr>
      <vt:lpstr>Wingdings 2</vt:lpstr>
      <vt:lpstr>HDOfficeLightV0</vt:lpstr>
      <vt:lpstr>PARADIGMAS DE LING. DE PROGRAMAÇÃO CCT0686</vt:lpstr>
      <vt:lpstr>Avisos</vt:lpstr>
      <vt:lpstr>PARADIGMAS DE LING. DE PROGRAMAÇÃO UNIDADE V - VI – Sub Programas</vt:lpstr>
      <vt:lpstr>PARADIGMAS DE LING. DE PROGRAMAÇÃO 1 – Subprogramas - Introdução</vt:lpstr>
      <vt:lpstr>PARADIGMAS DE LING. DE PROGRAMAÇÃO 2 - Fundamentos dos subprogramas</vt:lpstr>
      <vt:lpstr>PARADIGMAS DE LING. DE PROGRAMAÇÃO 3 - Questões de projeto para subprogramas</vt:lpstr>
      <vt:lpstr>PARADIGMAS DE LING. DE PROGRAMAÇÃO 4 - Ambientes de referenciamento local</vt:lpstr>
      <vt:lpstr>PARADIGMAS DE LING. DE PROGRAMAÇÃO 5 - Métodos de passagem de parâmetros</vt:lpstr>
      <vt:lpstr>PARADIGMAS DE LING. DE PROGRAMAÇÃO 6 - Parâmetros que são subprogramas</vt:lpstr>
      <vt:lpstr>PARADIGMAS DE LING. DE PROGRAMAÇÃO 7 - A semântica geral de chamadas e retornos</vt:lpstr>
      <vt:lpstr>PARADIGMAS DE LING. DE PROGRAMAÇÃO 8 - Implementação de subprogramas simples</vt:lpstr>
      <vt:lpstr>PARADIGMAS DE LING. DE PROGRAMAÇÃO 9 - Implementação de subprogramas com variáveis locais dinâmicas da pilha</vt:lpstr>
      <vt:lpstr>PARADIGMAS DE LING. DE PROGRAMAÇÃO 10 - Subprogramas aninhados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76</cp:revision>
  <cp:lastPrinted>2018-02-21T20:08:26Z</cp:lastPrinted>
  <dcterms:created xsi:type="dcterms:W3CDTF">2016-08-01T02:15:42Z</dcterms:created>
  <dcterms:modified xsi:type="dcterms:W3CDTF">2019-01-03T04:38:04Z</dcterms:modified>
</cp:coreProperties>
</file>