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37"/>
  </p:notesMasterIdLst>
  <p:handoutMasterIdLst>
    <p:handoutMasterId r:id="rId38"/>
  </p:handoutMasterIdLst>
  <p:sldIdLst>
    <p:sldId id="256" r:id="rId2"/>
    <p:sldId id="347" r:id="rId3"/>
    <p:sldId id="348" r:id="rId4"/>
    <p:sldId id="306" r:id="rId5"/>
    <p:sldId id="314" r:id="rId6"/>
    <p:sldId id="349" r:id="rId7"/>
    <p:sldId id="318" r:id="rId8"/>
    <p:sldId id="350" r:id="rId9"/>
    <p:sldId id="319" r:id="rId10"/>
    <p:sldId id="320" r:id="rId11"/>
    <p:sldId id="344" r:id="rId12"/>
    <p:sldId id="321" r:id="rId13"/>
    <p:sldId id="322" r:id="rId14"/>
    <p:sldId id="352" r:id="rId15"/>
    <p:sldId id="323" r:id="rId16"/>
    <p:sldId id="353" r:id="rId17"/>
    <p:sldId id="345" r:id="rId18"/>
    <p:sldId id="324" r:id="rId19"/>
    <p:sldId id="325" r:id="rId20"/>
    <p:sldId id="326" r:id="rId21"/>
    <p:sldId id="327" r:id="rId22"/>
    <p:sldId id="351" r:id="rId23"/>
    <p:sldId id="346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05" r:id="rId36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02B0"/>
    <a:srgbClr val="219D93"/>
    <a:srgbClr val="157D64"/>
    <a:srgbClr val="4FAFA8"/>
    <a:srgbClr val="213F5E"/>
    <a:srgbClr val="EBECED"/>
    <a:srgbClr val="F6F7F8"/>
    <a:srgbClr val="4BB7C4"/>
    <a:srgbClr val="DCE6F2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261" autoAdjust="0"/>
    <p:restoredTop sz="93559" autoAdjust="0"/>
  </p:normalViewPr>
  <p:slideViewPr>
    <p:cSldViewPr snapToGrid="0" snapToObjects="1">
      <p:cViewPr varScale="1">
        <p:scale>
          <a:sx n="185" d="100"/>
          <a:sy n="185" d="100"/>
        </p:scale>
        <p:origin x="408" y="132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BR" sz="1400" i="1" dirty="0" err="1">
              <a:solidFill>
                <a:schemeClr val="tx1">
                  <a:lumMod val="65000"/>
                  <a:lumOff val="35000"/>
                </a:schemeClr>
              </a:solidFill>
            </a:rPr>
            <a:t>Chief</a:t>
          </a:r>
          <a:r>
            <a:rPr lang="pt-BR" sz="1400" i="1" dirty="0">
              <a:solidFill>
                <a:schemeClr val="tx1">
                  <a:lumMod val="65000"/>
                  <a:lumOff val="35000"/>
                </a:schemeClr>
              </a:solidFill>
            </a:rPr>
            <a:t> Enterprise Officer</a:t>
          </a:r>
          <a:r>
            <a:rPr lang="pt-BR" sz="1400" dirty="0">
              <a:solidFill>
                <a:schemeClr val="tx1">
                  <a:lumMod val="65000"/>
                  <a:lumOff val="35000"/>
                </a:schemeClr>
              </a:solidFill>
            </a:rPr>
            <a:t> (CEO);</a:t>
          </a:r>
          <a:r>
            <a:rPr lang="pt-BR" sz="1400" b="1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endParaRPr lang="pt-BR" sz="14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endParaRPr lang="pt-BR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endParaRPr lang="pt-BR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4D76EF0-5E4B-4465-9606-E141A70CC506}">
      <dgm:prSet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BR" sz="1400" i="1" dirty="0" err="1">
              <a:solidFill>
                <a:schemeClr val="tx1">
                  <a:lumMod val="65000"/>
                  <a:lumOff val="35000"/>
                </a:schemeClr>
              </a:solidFill>
            </a:rPr>
            <a:t>Chief</a:t>
          </a:r>
          <a:r>
            <a:rPr lang="pt-BR" sz="1400" i="1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400" i="1" dirty="0" err="1">
              <a:solidFill>
                <a:schemeClr val="tx1">
                  <a:lumMod val="65000"/>
                  <a:lumOff val="35000"/>
                </a:schemeClr>
              </a:solidFill>
            </a:rPr>
            <a:t>Information</a:t>
          </a:r>
          <a:r>
            <a:rPr lang="pt-BR" sz="1400" i="1" dirty="0">
              <a:solidFill>
                <a:schemeClr val="tx1">
                  <a:lumMod val="65000"/>
                  <a:lumOff val="35000"/>
                </a:schemeClr>
              </a:solidFill>
            </a:rPr>
            <a:t> Officer</a:t>
          </a:r>
          <a:r>
            <a:rPr lang="pt-BR" sz="1400" dirty="0">
              <a:solidFill>
                <a:schemeClr val="tx1">
                  <a:lumMod val="65000"/>
                  <a:lumOff val="35000"/>
                </a:schemeClr>
              </a:solidFill>
            </a:rPr>
            <a:t> (CIO); </a:t>
          </a:r>
          <a:endParaRPr lang="pt-BR" altLang="pt-BR" sz="14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6F79FFE-8B47-407F-B339-04EE6A1CDBEC}" type="parTrans" cxnId="{B4B15CF0-DF57-42A4-8F1B-B9FD16160A78}">
      <dgm:prSet/>
      <dgm:spPr/>
      <dgm:t>
        <a:bodyPr/>
        <a:lstStyle/>
        <a:p>
          <a:endParaRPr lang="pt-BR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05C91E0-2207-4EF0-A77D-A5E46F99E9B4}" type="sibTrans" cxnId="{B4B15CF0-DF57-42A4-8F1B-B9FD16160A78}">
      <dgm:prSet/>
      <dgm:spPr/>
      <dgm:t>
        <a:bodyPr/>
        <a:lstStyle/>
        <a:p>
          <a:endParaRPr lang="pt-BR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2747266-C4A0-4AC7-880A-DCB002656378}">
      <dgm:prSet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tx1">
                  <a:lumMod val="65000"/>
                  <a:lumOff val="35000"/>
                </a:schemeClr>
              </a:solidFill>
            </a:rPr>
            <a:t>Como o CEO enxerga a tecnologia? </a:t>
          </a:r>
          <a:endParaRPr lang="pt-BR" altLang="pt-BR" sz="14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E9495B2-84E2-4751-A27F-9D7A177B7196}" type="parTrans" cxnId="{B7208148-34FE-40F7-B495-E5A63D50FB70}">
      <dgm:prSet/>
      <dgm:spPr/>
      <dgm:t>
        <a:bodyPr/>
        <a:lstStyle/>
        <a:p>
          <a:endParaRPr lang="pt-BR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AE4F3AE-E84B-46D4-A0AF-B3CF1B4BE73C}" type="sibTrans" cxnId="{B7208148-34FE-40F7-B495-E5A63D50FB70}">
      <dgm:prSet/>
      <dgm:spPr/>
      <dgm:t>
        <a:bodyPr/>
        <a:lstStyle/>
        <a:p>
          <a:endParaRPr lang="pt-BR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583D201-ED77-460F-950E-F49E44D80281}">
      <dgm:prSet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tx1">
                  <a:lumMod val="65000"/>
                  <a:lumOff val="35000"/>
                </a:schemeClr>
              </a:solidFill>
            </a:rPr>
            <a:t>Negócio, inovação, competitividade e TI; </a:t>
          </a:r>
          <a:endParaRPr lang="pt-BR" altLang="pt-BR" sz="14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B37F4BC-E356-405C-AC31-CDA43D6A4777}" type="parTrans" cxnId="{C1CA9573-28F6-42D1-82E0-6BAEC0AE6424}">
      <dgm:prSet/>
      <dgm:spPr/>
      <dgm:t>
        <a:bodyPr/>
        <a:lstStyle/>
        <a:p>
          <a:endParaRPr lang="pt-BR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ED651E3-6A1F-4774-B883-D779B886F100}" type="sibTrans" cxnId="{C1CA9573-28F6-42D1-82E0-6BAEC0AE6424}">
      <dgm:prSet/>
      <dgm:spPr/>
      <dgm:t>
        <a:bodyPr/>
        <a:lstStyle/>
        <a:p>
          <a:endParaRPr lang="pt-BR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2A5A4D5-0EA1-4536-849F-B0D1F2772696}">
      <dgm:prSet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pt-BR" sz="1400" dirty="0">
              <a:solidFill>
                <a:schemeClr val="tx1">
                  <a:lumMod val="65000"/>
                  <a:lumOff val="35000"/>
                </a:schemeClr>
              </a:solidFill>
            </a:rPr>
            <a:t>O relacionamento entre o CIO e o CEO.</a:t>
          </a:r>
          <a:endParaRPr lang="pt-BR" altLang="pt-BR" sz="14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B09514B-6DAD-4292-AB2E-F71CF86E0693}" type="parTrans" cxnId="{F6D67A0B-C1EE-48B9-962F-B50057D06E39}">
      <dgm:prSet/>
      <dgm:spPr/>
      <dgm:t>
        <a:bodyPr/>
        <a:lstStyle/>
        <a:p>
          <a:endParaRPr lang="pt-BR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8D30F87-D40A-4BAE-B20D-760CEB7A2B41}" type="sibTrans" cxnId="{F6D67A0B-C1EE-48B9-962F-B50057D06E39}">
      <dgm:prSet/>
      <dgm:spPr/>
      <dgm:t>
        <a:bodyPr/>
        <a:lstStyle/>
        <a:p>
          <a:endParaRPr lang="pt-BR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5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6F8CF442-7A6D-4EE5-BE6D-F53FA4F81BAB}" type="pres">
      <dgm:prSet presAssocID="{97F9D200-0971-4830-986E-E7B45CD08CF8}" presName="spacer" presStyleCnt="0"/>
      <dgm:spPr/>
    </dgm:pt>
    <dgm:pt modelId="{8AB01E03-0B19-4E2E-B88F-0FDDF6E47F6F}" type="pres">
      <dgm:prSet presAssocID="{A4D76EF0-5E4B-4465-9606-E141A70CC506}" presName="parentText" presStyleLbl="node1" presStyleIdx="1" presStyleCnt="5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59998E59-3B71-47C4-BF44-A40E17B1D197}" type="pres">
      <dgm:prSet presAssocID="{C05C91E0-2207-4EF0-A77D-A5E46F99E9B4}" presName="spacer" presStyleCnt="0"/>
      <dgm:spPr/>
    </dgm:pt>
    <dgm:pt modelId="{B7901BB5-81E3-497D-9727-257C953A913A}" type="pres">
      <dgm:prSet presAssocID="{12747266-C4A0-4AC7-880A-DCB002656378}" presName="parentText" presStyleLbl="node1" presStyleIdx="2" presStyleCnt="5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0D97D175-91BD-407F-AAF5-251E601384FF}" type="pres">
      <dgm:prSet presAssocID="{EAE4F3AE-E84B-46D4-A0AF-B3CF1B4BE73C}" presName="spacer" presStyleCnt="0"/>
      <dgm:spPr/>
    </dgm:pt>
    <dgm:pt modelId="{E029FC7F-B049-4371-9683-BDAD320ED1EA}" type="pres">
      <dgm:prSet presAssocID="{D583D201-ED77-460F-950E-F49E44D80281}" presName="parentText" presStyleLbl="node1" presStyleIdx="3" presStyleCnt="5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56C2D87B-E975-4CCF-8508-5CB681D04722}" type="pres">
      <dgm:prSet presAssocID="{7ED651E3-6A1F-4774-B883-D779B886F100}" presName="spacer" presStyleCnt="0"/>
      <dgm:spPr/>
    </dgm:pt>
    <dgm:pt modelId="{C0A28232-6BCA-49F0-9677-76FE9BA60FF6}" type="pres">
      <dgm:prSet presAssocID="{82A5A4D5-0EA1-4536-849F-B0D1F2772696}" presName="parentText" presStyleLbl="node1" presStyleIdx="4" presStyleCnt="5" custScaleY="65305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F6D67A0B-C1EE-48B9-962F-B50057D06E39}" srcId="{68EC703A-45DD-4E32-8969-E371DF6B530E}" destId="{82A5A4D5-0EA1-4536-849F-B0D1F2772696}" srcOrd="4" destOrd="0" parTransId="{2B09514B-6DAD-4292-AB2E-F71CF86E0693}" sibTransId="{88D30F87-D40A-4BAE-B20D-760CEB7A2B41}"/>
    <dgm:cxn modelId="{B7208148-34FE-40F7-B495-E5A63D50FB70}" srcId="{68EC703A-45DD-4E32-8969-E371DF6B530E}" destId="{12747266-C4A0-4AC7-880A-DCB002656378}" srcOrd="2" destOrd="0" parTransId="{EE9495B2-84E2-4751-A27F-9D7A177B7196}" sibTransId="{EAE4F3AE-E84B-46D4-A0AF-B3CF1B4BE73C}"/>
    <dgm:cxn modelId="{6BE95469-DB26-421C-AAD8-7E4D006A71D4}" type="presOf" srcId="{12747266-C4A0-4AC7-880A-DCB002656378}" destId="{B7901BB5-81E3-497D-9727-257C953A913A}" srcOrd="0" destOrd="0" presId="urn:microsoft.com/office/officeart/2005/8/layout/vList2"/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C1CA9573-28F6-42D1-82E0-6BAEC0AE6424}" srcId="{68EC703A-45DD-4E32-8969-E371DF6B530E}" destId="{D583D201-ED77-460F-950E-F49E44D80281}" srcOrd="3" destOrd="0" parTransId="{0B37F4BC-E356-405C-AC31-CDA43D6A4777}" sibTransId="{7ED651E3-6A1F-4774-B883-D779B886F100}"/>
    <dgm:cxn modelId="{878D6A59-8CBA-4F22-B214-796F845C1841}" type="presOf" srcId="{82A5A4D5-0EA1-4536-849F-B0D1F2772696}" destId="{C0A28232-6BCA-49F0-9677-76FE9BA60FF6}" srcOrd="0" destOrd="0" presId="urn:microsoft.com/office/officeart/2005/8/layout/vList2"/>
    <dgm:cxn modelId="{D5AE2587-4DEF-4FCA-982E-B686DF529EAA}" type="presOf" srcId="{A4D76EF0-5E4B-4465-9606-E141A70CC506}" destId="{8AB01E03-0B19-4E2E-B88F-0FDDF6E47F6F}" srcOrd="0" destOrd="0" presId="urn:microsoft.com/office/officeart/2005/8/layout/vList2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B58ECCCC-6D26-4545-B538-2BDA2D3DCE20}" type="presOf" srcId="{D583D201-ED77-460F-950E-F49E44D80281}" destId="{E029FC7F-B049-4371-9683-BDAD320ED1EA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B4B15CF0-DF57-42A4-8F1B-B9FD16160A78}" srcId="{68EC703A-45DD-4E32-8969-E371DF6B530E}" destId="{A4D76EF0-5E4B-4465-9606-E141A70CC506}" srcOrd="1" destOrd="0" parTransId="{D6F79FFE-8B47-407F-B339-04EE6A1CDBEC}" sibTransId="{C05C91E0-2207-4EF0-A77D-A5E46F99E9B4}"/>
    <dgm:cxn modelId="{EFA8EAD9-A7B4-46CA-807E-7F5BBE355756}" type="presParOf" srcId="{26ACA677-B687-4104-BA10-A16CA72876CE}" destId="{95CBA580-B471-4069-AD9E-7A5C629A3488}" srcOrd="0" destOrd="0" presId="urn:microsoft.com/office/officeart/2005/8/layout/vList2"/>
    <dgm:cxn modelId="{98D27396-ABB7-4442-A12C-D373A22B827D}" type="presParOf" srcId="{26ACA677-B687-4104-BA10-A16CA72876CE}" destId="{6F8CF442-7A6D-4EE5-BE6D-F53FA4F81BAB}" srcOrd="1" destOrd="0" presId="urn:microsoft.com/office/officeart/2005/8/layout/vList2"/>
    <dgm:cxn modelId="{B332620C-4282-4121-A281-7090BEB67039}" type="presParOf" srcId="{26ACA677-B687-4104-BA10-A16CA72876CE}" destId="{8AB01E03-0B19-4E2E-B88F-0FDDF6E47F6F}" srcOrd="2" destOrd="0" presId="urn:microsoft.com/office/officeart/2005/8/layout/vList2"/>
    <dgm:cxn modelId="{8B8767DB-C3DB-4DA0-B5A6-13BA9C24897C}" type="presParOf" srcId="{26ACA677-B687-4104-BA10-A16CA72876CE}" destId="{59998E59-3B71-47C4-BF44-A40E17B1D197}" srcOrd="3" destOrd="0" presId="urn:microsoft.com/office/officeart/2005/8/layout/vList2"/>
    <dgm:cxn modelId="{731F5142-5C18-4BF4-B4B9-68248CD06BC7}" type="presParOf" srcId="{26ACA677-B687-4104-BA10-A16CA72876CE}" destId="{B7901BB5-81E3-497D-9727-257C953A913A}" srcOrd="4" destOrd="0" presId="urn:microsoft.com/office/officeart/2005/8/layout/vList2"/>
    <dgm:cxn modelId="{0C82A120-B1AB-4B4C-B1F5-76BFF0923C4F}" type="presParOf" srcId="{26ACA677-B687-4104-BA10-A16CA72876CE}" destId="{0D97D175-91BD-407F-AAF5-251E601384FF}" srcOrd="5" destOrd="0" presId="urn:microsoft.com/office/officeart/2005/8/layout/vList2"/>
    <dgm:cxn modelId="{968B1FE1-25B3-4668-9CB9-2CF29155F596}" type="presParOf" srcId="{26ACA677-B687-4104-BA10-A16CA72876CE}" destId="{E029FC7F-B049-4371-9683-BDAD320ED1EA}" srcOrd="6" destOrd="0" presId="urn:microsoft.com/office/officeart/2005/8/layout/vList2"/>
    <dgm:cxn modelId="{87C16628-FCAA-4EE9-A0BB-6CAF39EF8E37}" type="presParOf" srcId="{26ACA677-B687-4104-BA10-A16CA72876CE}" destId="{56C2D87B-E975-4CCF-8508-5CB681D04722}" srcOrd="7" destOrd="0" presId="urn:microsoft.com/office/officeart/2005/8/layout/vList2"/>
    <dgm:cxn modelId="{40570E53-8FCA-4C3E-90B3-4C6C6F700424}" type="presParOf" srcId="{26ACA677-B687-4104-BA10-A16CA72876CE}" destId="{C0A28232-6BCA-49F0-9677-76FE9BA60FF6}" srcOrd="8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26790"/>
          <a:ext cx="3904604" cy="371961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Chief</a:t>
          </a:r>
          <a:r>
            <a:rPr lang="pt-BR" sz="1400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 Enterprise Officer</a:t>
          </a:r>
          <a:r>
            <a:rPr lang="pt-BR" sz="1400" kern="1200" dirty="0">
              <a:solidFill>
                <a:schemeClr val="tx1">
                  <a:lumMod val="65000"/>
                  <a:lumOff val="35000"/>
                </a:schemeClr>
              </a:solidFill>
            </a:rPr>
            <a:t> (CEO);</a:t>
          </a:r>
          <a:r>
            <a:rPr lang="pt-BR" sz="1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endParaRPr lang="pt-BR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26790"/>
        <a:ext cx="3904604" cy="371961"/>
      </dsp:txXfrm>
    </dsp:sp>
    <dsp:sp modelId="{8AB01E03-0B19-4E2E-B88F-0FDDF6E47F6F}">
      <dsp:nvSpPr>
        <dsp:cNvPr id="0" name=""/>
        <dsp:cNvSpPr/>
      </dsp:nvSpPr>
      <dsp:spPr>
        <a:xfrm>
          <a:off x="0" y="490912"/>
          <a:ext cx="3904604" cy="371961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Chief</a:t>
          </a:r>
          <a:r>
            <a:rPr lang="pt-BR" sz="1400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pt-BR" sz="1400" i="1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Information</a:t>
          </a:r>
          <a:r>
            <a:rPr lang="pt-BR" sz="1400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 Officer</a:t>
          </a:r>
          <a:r>
            <a:rPr lang="pt-BR" sz="1400" kern="1200" dirty="0">
              <a:solidFill>
                <a:schemeClr val="tx1">
                  <a:lumMod val="65000"/>
                  <a:lumOff val="35000"/>
                </a:schemeClr>
              </a:solidFill>
            </a:rPr>
            <a:t> (CIO); </a:t>
          </a:r>
          <a:endParaRPr lang="pt-BR" altLang="pt-BR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490912"/>
        <a:ext cx="3904604" cy="371961"/>
      </dsp:txXfrm>
    </dsp:sp>
    <dsp:sp modelId="{B7901BB5-81E3-497D-9727-257C953A913A}">
      <dsp:nvSpPr>
        <dsp:cNvPr id="0" name=""/>
        <dsp:cNvSpPr/>
      </dsp:nvSpPr>
      <dsp:spPr>
        <a:xfrm>
          <a:off x="0" y="955033"/>
          <a:ext cx="3904604" cy="371961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>
                  <a:lumMod val="65000"/>
                  <a:lumOff val="35000"/>
                </a:schemeClr>
              </a:solidFill>
            </a:rPr>
            <a:t>Como o CEO enxerga a tecnologia? </a:t>
          </a:r>
          <a:endParaRPr lang="pt-BR" altLang="pt-BR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955033"/>
        <a:ext cx="3904604" cy="371961"/>
      </dsp:txXfrm>
    </dsp:sp>
    <dsp:sp modelId="{E029FC7F-B049-4371-9683-BDAD320ED1EA}">
      <dsp:nvSpPr>
        <dsp:cNvPr id="0" name=""/>
        <dsp:cNvSpPr/>
      </dsp:nvSpPr>
      <dsp:spPr>
        <a:xfrm>
          <a:off x="0" y="1419155"/>
          <a:ext cx="3904604" cy="371961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>
                  <a:lumMod val="65000"/>
                  <a:lumOff val="35000"/>
                </a:schemeClr>
              </a:solidFill>
            </a:rPr>
            <a:t>Negócio, inovação, competitividade e TI; </a:t>
          </a:r>
          <a:endParaRPr lang="pt-BR" altLang="pt-BR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1419155"/>
        <a:ext cx="3904604" cy="371961"/>
      </dsp:txXfrm>
    </dsp:sp>
    <dsp:sp modelId="{C0A28232-6BCA-49F0-9677-76FE9BA60FF6}">
      <dsp:nvSpPr>
        <dsp:cNvPr id="0" name=""/>
        <dsp:cNvSpPr/>
      </dsp:nvSpPr>
      <dsp:spPr>
        <a:xfrm>
          <a:off x="0" y="1883277"/>
          <a:ext cx="3904604" cy="391203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>
                  <a:lumMod val="65000"/>
                  <a:lumOff val="35000"/>
                </a:schemeClr>
              </a:solidFill>
            </a:rPr>
            <a:t>O relacionamento entre o CIO e o CEO.</a:t>
          </a:r>
          <a:endParaRPr lang="pt-BR" altLang="pt-BR" sz="14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1883277"/>
        <a:ext cx="3904604" cy="391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683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1: A IMPORTÂNCIA DA INFRAESTRUTURA DE TI   -  Prof. André Braga -  2018 – 2 – Campus RECREIO</a:t>
            </a: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SGCSF9C0tc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8mgMTWgybgU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9785" y="561729"/>
            <a:ext cx="39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(CIO) </a:t>
            </a:r>
          </a:p>
        </p:txBody>
      </p:sp>
      <p:sp>
        <p:nvSpPr>
          <p:cNvPr id="7" name="Retângulo 10"/>
          <p:cNvSpPr/>
          <p:nvPr/>
        </p:nvSpPr>
        <p:spPr>
          <a:xfrm rot="275902">
            <a:off x="7999449" y="139009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35419" y="978609"/>
            <a:ext cx="7708551" cy="37291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644681" y="4707718"/>
            <a:ext cx="770855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52134" y="1100539"/>
            <a:ext cx="4736394" cy="348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4FAFA8"/>
                </a:solidFill>
              </a:rPr>
              <a:t>Estas siglas são familiares?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cada uma delas significa?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rgbClr val="4FAFA8"/>
                </a:solidFill>
              </a:rPr>
              <a:t>CIO - </a:t>
            </a:r>
            <a:r>
              <a:rPr lang="pt-BR" sz="1400" b="1" i="1" dirty="0" err="1">
                <a:solidFill>
                  <a:srgbClr val="4FAFA8"/>
                </a:solidFill>
              </a:rPr>
              <a:t>Chief</a:t>
            </a:r>
            <a:r>
              <a:rPr lang="pt-BR" sz="1400" b="1" i="1" dirty="0">
                <a:solidFill>
                  <a:srgbClr val="4FAFA8"/>
                </a:solidFill>
              </a:rPr>
              <a:t> </a:t>
            </a:r>
            <a:r>
              <a:rPr lang="pt-BR" sz="1400" b="1" i="1" dirty="0" err="1">
                <a:solidFill>
                  <a:srgbClr val="4FAFA8"/>
                </a:solidFill>
              </a:rPr>
              <a:t>Information</a:t>
            </a:r>
            <a:r>
              <a:rPr lang="pt-BR" sz="1400" b="1" i="1" dirty="0">
                <a:solidFill>
                  <a:srgbClr val="4FAFA8"/>
                </a:solidFill>
              </a:rPr>
              <a:t> Officer</a:t>
            </a:r>
            <a:r>
              <a:rPr lang="pt-BR" sz="1400" b="1" dirty="0">
                <a:solidFill>
                  <a:srgbClr val="4FAFA8"/>
                </a:solidFill>
              </a:rPr>
              <a:t>: Diretor de TI.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cargo mais alto ocupado por um executivo em uma companhia, sendo responsável pelo gerenciamento de toda a organização;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a visão e postura da empresa dentro do mercado e também as estratégias a serem adotadas para que se possa atingir as suas metas e se manter competitiva;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Algumas empresas criam o papel de presidente separado do CEO, muitas vezes, sendo exercido pelo COO;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CEO responde ao Conselho da empresa.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5640570" y="1523096"/>
            <a:ext cx="2983838" cy="2467590"/>
            <a:chOff x="8959367" y="2243285"/>
            <a:chExt cx="2952014" cy="2729264"/>
          </a:xfrm>
        </p:grpSpPr>
        <p:sp>
          <p:nvSpPr>
            <p:cNvPr id="12" name="Retângulo 1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13" y="1586182"/>
            <a:ext cx="2643852" cy="233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15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8043435" y="139009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87119" y="1139482"/>
            <a:ext cx="7900838" cy="31954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5"/>
          <p:cNvSpPr/>
          <p:nvPr/>
        </p:nvSpPr>
        <p:spPr>
          <a:xfrm flipV="1">
            <a:off x="496381" y="4334922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96120" y="1397064"/>
            <a:ext cx="4795941" cy="263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4FAFA8"/>
                </a:solidFill>
              </a:rPr>
              <a:t>Estas siglas são familiares?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cada uma delas significa?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rgbClr val="4FAFA8"/>
                </a:solidFill>
              </a:rPr>
              <a:t>CIO - </a:t>
            </a:r>
            <a:r>
              <a:rPr lang="pt-BR" sz="1400" b="1" i="1" dirty="0" err="1">
                <a:solidFill>
                  <a:srgbClr val="4FAFA8"/>
                </a:solidFill>
              </a:rPr>
              <a:t>Chief</a:t>
            </a:r>
            <a:r>
              <a:rPr lang="pt-BR" sz="1400" b="1" i="1" dirty="0">
                <a:solidFill>
                  <a:srgbClr val="4FAFA8"/>
                </a:solidFill>
              </a:rPr>
              <a:t> </a:t>
            </a:r>
            <a:r>
              <a:rPr lang="pt-BR" sz="1400" b="1" i="1" dirty="0" err="1">
                <a:solidFill>
                  <a:srgbClr val="4FAFA8"/>
                </a:solidFill>
              </a:rPr>
              <a:t>Information</a:t>
            </a:r>
            <a:r>
              <a:rPr lang="pt-BR" sz="1400" b="1" i="1" dirty="0">
                <a:solidFill>
                  <a:srgbClr val="4FAFA8"/>
                </a:solidFill>
              </a:rPr>
              <a:t> Officer</a:t>
            </a:r>
            <a:r>
              <a:rPr lang="pt-BR" sz="1400" b="1" dirty="0">
                <a:solidFill>
                  <a:srgbClr val="4FAFA8"/>
                </a:solidFill>
              </a:rPr>
              <a:t>: Diretor de TI.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profissional é o diretor de tecnologia da informação;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Possui a responsabilidade de planejar e fazer acontecer todas as demandas relacionadas com TI;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interagir com a diretoria da empresa para que se possa definir a estratégia da área de TI alinhada com a estratégia do negócio.</a:t>
            </a:r>
          </a:p>
        </p:txBody>
      </p:sp>
      <p:grpSp>
        <p:nvGrpSpPr>
          <p:cNvPr id="6" name="Grupo 7"/>
          <p:cNvGrpSpPr/>
          <p:nvPr/>
        </p:nvGrpSpPr>
        <p:grpSpPr>
          <a:xfrm>
            <a:off x="5684556" y="1523099"/>
            <a:ext cx="2983838" cy="2467590"/>
            <a:chOff x="8959367" y="2243285"/>
            <a:chExt cx="2952014" cy="2729264"/>
          </a:xfrm>
        </p:grpSpPr>
        <p:sp>
          <p:nvSpPr>
            <p:cNvPr id="7" name="Retângulo 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99" y="1586185"/>
            <a:ext cx="2643852" cy="233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69785" y="561729"/>
            <a:ext cx="39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(CIO) </a:t>
            </a:r>
          </a:p>
        </p:txBody>
      </p:sp>
    </p:spTree>
    <p:extLst>
      <p:ext uri="{BB962C8B-B14F-4D97-AF65-F5344CB8AC3E}">
        <p14:creationId xmlns:p14="http://schemas.microsoft.com/office/powerpoint/2010/main" val="115892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0"/>
          <p:cNvSpPr/>
          <p:nvPr/>
        </p:nvSpPr>
        <p:spPr>
          <a:xfrm rot="275902">
            <a:off x="8043435" y="150263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7119" y="978609"/>
            <a:ext cx="7900838" cy="37291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5"/>
          <p:cNvSpPr/>
          <p:nvPr/>
        </p:nvSpPr>
        <p:spPr>
          <a:xfrm flipV="1">
            <a:off x="496381" y="4707717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96120" y="1298125"/>
            <a:ext cx="479594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4FAFA8"/>
                </a:solidFill>
              </a:rPr>
              <a:t>Estas siglas são familiares?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cada uma delas significa?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rgbClr val="4FAFA8"/>
                </a:solidFill>
              </a:rPr>
              <a:t>CIO - </a:t>
            </a:r>
            <a:r>
              <a:rPr lang="pt-BR" sz="1400" b="1" i="1" dirty="0" err="1">
                <a:solidFill>
                  <a:srgbClr val="4FAFA8"/>
                </a:solidFill>
              </a:rPr>
              <a:t>Chief</a:t>
            </a:r>
            <a:r>
              <a:rPr lang="pt-BR" sz="1400" b="1" i="1" dirty="0">
                <a:solidFill>
                  <a:srgbClr val="4FAFA8"/>
                </a:solidFill>
              </a:rPr>
              <a:t> </a:t>
            </a:r>
            <a:r>
              <a:rPr lang="pt-BR" sz="1400" b="1" i="1" dirty="0" err="1">
                <a:solidFill>
                  <a:srgbClr val="4FAFA8"/>
                </a:solidFill>
              </a:rPr>
              <a:t>Information</a:t>
            </a:r>
            <a:r>
              <a:rPr lang="pt-BR" sz="1400" b="1" i="1" dirty="0">
                <a:solidFill>
                  <a:srgbClr val="4FAFA8"/>
                </a:solidFill>
              </a:rPr>
              <a:t> Officer</a:t>
            </a:r>
            <a:r>
              <a:rPr lang="pt-BR" sz="1400" b="1" dirty="0">
                <a:solidFill>
                  <a:srgbClr val="4FAFA8"/>
                </a:solidFill>
              </a:rPr>
              <a:t>: Diretor de TI.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planejar e gerenciar o orçamento dos gastos com os recursos humanos e não humanos, mantendo a otimização e o equilíbrio desses recursos para que não exista excesso ou escassez e para que os objetivos, que foram estabelecidos, possam ser cumpridos;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prover a empresa com os recursos tecnológicos necessários para suportar os processos de negócio, ajudar a criar diferencial competitivo e a gerar valor para o negócio.</a:t>
            </a:r>
          </a:p>
        </p:txBody>
      </p:sp>
      <p:grpSp>
        <p:nvGrpSpPr>
          <p:cNvPr id="10" name="Grupo 7"/>
          <p:cNvGrpSpPr/>
          <p:nvPr/>
        </p:nvGrpSpPr>
        <p:grpSpPr>
          <a:xfrm>
            <a:off x="5684556" y="1635639"/>
            <a:ext cx="2983838" cy="2467590"/>
            <a:chOff x="8959367" y="2243285"/>
            <a:chExt cx="2952014" cy="2729264"/>
          </a:xfrm>
        </p:grpSpPr>
        <p:sp>
          <p:nvSpPr>
            <p:cNvPr id="11" name="Retângulo 1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99" y="1698725"/>
            <a:ext cx="2643852" cy="233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69785" y="561729"/>
            <a:ext cx="39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(CIO) </a:t>
            </a:r>
          </a:p>
        </p:txBody>
      </p:sp>
    </p:spTree>
    <p:extLst>
      <p:ext uri="{BB962C8B-B14F-4D97-AF65-F5344CB8AC3E}">
        <p14:creationId xmlns:p14="http://schemas.microsoft.com/office/powerpoint/2010/main" val="113290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9785" y="561729"/>
            <a:ext cx="582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o CEO enxerga a tecnologia? </a:t>
            </a:r>
          </a:p>
        </p:txBody>
      </p:sp>
      <p:sp>
        <p:nvSpPr>
          <p:cNvPr id="5" name="Retângulo 10"/>
          <p:cNvSpPr/>
          <p:nvPr/>
        </p:nvSpPr>
        <p:spPr>
          <a:xfrm rot="275902">
            <a:off x="8043435" y="150263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7119" y="1223887"/>
            <a:ext cx="7900838" cy="3286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5"/>
          <p:cNvSpPr/>
          <p:nvPr/>
        </p:nvSpPr>
        <p:spPr>
          <a:xfrm flipV="1">
            <a:off x="496381" y="4510767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96120" y="1603753"/>
            <a:ext cx="4795941" cy="247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sz="1400" b="1" dirty="0">
                <a:solidFill>
                  <a:srgbClr val="4FAFA8"/>
                </a:solidFill>
              </a:rPr>
              <a:t>Dependência do negócio em relação à TI: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questão da valorização da área de TI não está ligada diretamente a mais ou menos gastos dessa área, mas do quanto essa área é percebida pelos altos executivos como braço do negócio;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dependência das operações diárias e das estratégias corporativas chaves estão diretamente relacionadas com o papel estratégico da TI na empresa. Quanto maior essa dependência, maior é o papel estratégico da TI.</a:t>
            </a:r>
          </a:p>
        </p:txBody>
      </p:sp>
      <p:grpSp>
        <p:nvGrpSpPr>
          <p:cNvPr id="10" name="Grupo 7"/>
          <p:cNvGrpSpPr/>
          <p:nvPr/>
        </p:nvGrpSpPr>
        <p:grpSpPr>
          <a:xfrm>
            <a:off x="5684556" y="1635639"/>
            <a:ext cx="2983838" cy="2467590"/>
            <a:chOff x="8959367" y="2243285"/>
            <a:chExt cx="2952014" cy="2729264"/>
          </a:xfrm>
        </p:grpSpPr>
        <p:sp>
          <p:nvSpPr>
            <p:cNvPr id="11" name="Retângulo 1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47" y="1804765"/>
            <a:ext cx="2648507" cy="213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09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114847" y="587014"/>
            <a:ext cx="527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5502B0"/>
                </a:solidFill>
              </a:rPr>
              <a:t>Como o CEO enxerga a tecnologia? </a:t>
            </a:r>
          </a:p>
        </p:txBody>
      </p:sp>
      <p:sp>
        <p:nvSpPr>
          <p:cNvPr id="7" name="Retângulo 10"/>
          <p:cNvSpPr/>
          <p:nvPr/>
        </p:nvSpPr>
        <p:spPr>
          <a:xfrm rot="275902">
            <a:off x="8043435" y="128301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496381" y="4510767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CE5211-0637-4968-A39A-9C32C061C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16"/>
          <a:stretch/>
        </p:blipFill>
        <p:spPr>
          <a:xfrm>
            <a:off x="1750422" y="1048679"/>
            <a:ext cx="5527972" cy="33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0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942160" y="104529"/>
            <a:ext cx="32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o CEO enxerga a tecnologia? </a:t>
            </a:r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496381" y="4510767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75F133-9014-4027-AEA3-F0F5956567B2}"/>
              </a:ext>
            </a:extLst>
          </p:cNvPr>
          <p:cNvSpPr txBox="1"/>
          <p:nvPr/>
        </p:nvSpPr>
        <p:spPr>
          <a:xfrm>
            <a:off x="827057" y="1553969"/>
            <a:ext cx="703788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/>
              <a:t>Operações</a:t>
            </a:r>
            <a:r>
              <a:rPr lang="en-US" sz="5400" dirty="0"/>
              <a:t>  x  </a:t>
            </a:r>
            <a:r>
              <a:rPr lang="en-US" sz="5400" dirty="0" err="1"/>
              <a:t>Estratégia</a:t>
            </a:r>
            <a:r>
              <a:rPr lang="en-US" sz="5400" dirty="0"/>
              <a:t> </a:t>
            </a:r>
          </a:p>
          <a:p>
            <a:pPr algn="ctr"/>
            <a:r>
              <a:rPr lang="en-US" sz="3200" dirty="0"/>
              <a:t>(Ferramenta)                  (Parte do </a:t>
            </a:r>
            <a:r>
              <a:rPr lang="en-US" sz="3200" dirty="0" err="1"/>
              <a:t>negócio</a:t>
            </a:r>
            <a:r>
              <a:rPr lang="en-US" sz="3200" dirty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4437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942160" y="104529"/>
            <a:ext cx="32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o CEO enxerga a tecnologia? </a:t>
            </a:r>
          </a:p>
        </p:txBody>
      </p:sp>
      <p:sp>
        <p:nvSpPr>
          <p:cNvPr id="7" name="Retângulo 10"/>
          <p:cNvSpPr/>
          <p:nvPr/>
        </p:nvSpPr>
        <p:spPr>
          <a:xfrm rot="275902">
            <a:off x="8043435" y="128301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496381" y="4510767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3" b="13176"/>
          <a:stretch/>
        </p:blipFill>
        <p:spPr bwMode="auto">
          <a:xfrm>
            <a:off x="1162452" y="587015"/>
            <a:ext cx="6452005" cy="418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50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9785" y="561729"/>
            <a:ext cx="32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o CEO enxerga a tecnologia? </a:t>
            </a:r>
          </a:p>
        </p:txBody>
      </p:sp>
      <p:sp>
        <p:nvSpPr>
          <p:cNvPr id="7" name="Retângulo 10"/>
          <p:cNvSpPr/>
          <p:nvPr/>
        </p:nvSpPr>
        <p:spPr>
          <a:xfrm rot="275902">
            <a:off x="8043435" y="128301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87119" y="1223887"/>
            <a:ext cx="7900838" cy="3286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496381" y="4510767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9370" y="2217106"/>
            <a:ext cx="4399100" cy="151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sz="1400" b="1" dirty="0">
                <a:solidFill>
                  <a:srgbClr val="4FAFA8"/>
                </a:solidFill>
              </a:rPr>
              <a:t>Dependência do negócio em relação à TI: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 é dita estratégica quando apresentar </a:t>
            </a:r>
            <a:r>
              <a:rPr lang="pt-BR" b="1" dirty="0">
                <a:solidFill>
                  <a:srgbClr val="5502B0"/>
                </a:solidFill>
              </a:rPr>
              <a:t>alto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impacto nas operações chaves (presente) e </a:t>
            </a:r>
            <a:r>
              <a:rPr lang="pt-BR" b="1" dirty="0">
                <a:solidFill>
                  <a:srgbClr val="5502B0"/>
                </a:solidFill>
              </a:rPr>
              <a:t>alto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impacto nas estratégias chaves (futuro). </a:t>
            </a:r>
          </a:p>
          <a:p>
            <a:pPr marL="741363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 é estratégica para o negócio.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5310554" y="1416022"/>
            <a:ext cx="3357840" cy="2987166"/>
            <a:chOff x="8959367" y="2243285"/>
            <a:chExt cx="2952014" cy="2729264"/>
          </a:xfrm>
        </p:grpSpPr>
        <p:sp>
          <p:nvSpPr>
            <p:cNvPr id="12" name="Retângulo 1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026" y="1539901"/>
            <a:ext cx="3112034" cy="275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50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9785" y="561729"/>
            <a:ext cx="32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o CEO enxerga a tecnologia? </a:t>
            </a:r>
          </a:p>
        </p:txBody>
      </p:sp>
      <p:sp>
        <p:nvSpPr>
          <p:cNvPr id="7" name="Retângulo 10"/>
          <p:cNvSpPr/>
          <p:nvPr/>
        </p:nvSpPr>
        <p:spPr>
          <a:xfrm rot="275902">
            <a:off x="8043435" y="128301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87119" y="1223887"/>
            <a:ext cx="7900838" cy="3286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496381" y="4510767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59862" y="2218550"/>
            <a:ext cx="4170255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sz="1400" b="1" dirty="0">
                <a:solidFill>
                  <a:srgbClr val="4FAFA8"/>
                </a:solidFill>
              </a:rPr>
              <a:t>Dependência do negócio em relação à TI: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 é possui conotação de fábrica para o negócio quando possui </a:t>
            </a:r>
            <a:r>
              <a:rPr lang="pt-BR" b="1" dirty="0">
                <a:solidFill>
                  <a:srgbClr val="5502B0"/>
                </a:solidFill>
              </a:rPr>
              <a:t>alto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impacto nas operações chaves (presente) e </a:t>
            </a:r>
            <a:r>
              <a:rPr lang="pt-BR" b="1" dirty="0">
                <a:solidFill>
                  <a:srgbClr val="5502B0"/>
                </a:solidFill>
              </a:rPr>
              <a:t>baixo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impacto nas estratégias chaves.</a:t>
            </a:r>
          </a:p>
          <a:p>
            <a:pPr marL="741363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dia a dia do negócio depende da TI, mas o seu futuro não. 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5310554" y="1416022"/>
            <a:ext cx="3357840" cy="2987166"/>
            <a:chOff x="8959367" y="2243285"/>
            <a:chExt cx="2952014" cy="2729264"/>
          </a:xfrm>
        </p:grpSpPr>
        <p:sp>
          <p:nvSpPr>
            <p:cNvPr id="12" name="Retângulo 1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025" y="1553969"/>
            <a:ext cx="3110670" cy="27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5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0"/>
          <p:cNvSpPr/>
          <p:nvPr/>
        </p:nvSpPr>
        <p:spPr>
          <a:xfrm rot="275902">
            <a:off x="8043435" y="128301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7119" y="1223887"/>
            <a:ext cx="7900838" cy="3286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5"/>
          <p:cNvSpPr/>
          <p:nvPr/>
        </p:nvSpPr>
        <p:spPr>
          <a:xfrm flipV="1">
            <a:off x="496381" y="4510767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78162" y="2231540"/>
            <a:ext cx="4375539" cy="162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sz="1400" b="1" dirty="0">
                <a:solidFill>
                  <a:srgbClr val="4FAFA8"/>
                </a:solidFill>
              </a:rPr>
              <a:t>Dependência do negócio em relação à TI: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a TI possuir </a:t>
            </a:r>
            <a:r>
              <a:rPr lang="pt-BR" b="1" dirty="0">
                <a:solidFill>
                  <a:srgbClr val="5502B0"/>
                </a:solidFill>
              </a:rPr>
              <a:t>baixo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impacto nas operações chaves e </a:t>
            </a:r>
            <a:r>
              <a:rPr lang="pt-BR" b="1" dirty="0">
                <a:solidFill>
                  <a:srgbClr val="5502B0"/>
                </a:solidFill>
              </a:rPr>
              <a:t>baixo</a:t>
            </a:r>
            <a:r>
              <a:rPr lang="pt-BR" sz="1400" b="1" dirty="0">
                <a:solidFill>
                  <a:srgbClr val="5502B0"/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nas estratégias chaves, ela está executando apenas tarefas de suporte.</a:t>
            </a:r>
          </a:p>
          <a:p>
            <a:pPr marL="741363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Sob o ponto de vista dos dirigentes essa TI não é essencial para o negócio. </a:t>
            </a:r>
          </a:p>
        </p:txBody>
      </p:sp>
      <p:grpSp>
        <p:nvGrpSpPr>
          <p:cNvPr id="10" name="Grupo 7"/>
          <p:cNvGrpSpPr/>
          <p:nvPr/>
        </p:nvGrpSpPr>
        <p:grpSpPr>
          <a:xfrm>
            <a:off x="5310554" y="1416022"/>
            <a:ext cx="3357840" cy="2987166"/>
            <a:chOff x="8959367" y="2243285"/>
            <a:chExt cx="2952014" cy="2729264"/>
          </a:xfrm>
        </p:grpSpPr>
        <p:sp>
          <p:nvSpPr>
            <p:cNvPr id="11" name="Retângulo 1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369785" y="561729"/>
            <a:ext cx="32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o CEO enxerga a tecnologia? 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38" y="1553969"/>
            <a:ext cx="3110670" cy="27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0F09B42-9275-46C0-B94D-4E890EB2A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84043"/>
              </p:ext>
            </p:extLst>
          </p:nvPr>
        </p:nvGraphicFramePr>
        <p:xfrm>
          <a:off x="1330039" y="733644"/>
          <a:ext cx="6567052" cy="4108330"/>
        </p:xfrm>
        <a:graphic>
          <a:graphicData uri="http://schemas.openxmlformats.org/drawingml/2006/table">
            <a:tbl>
              <a:tblPr firstRow="1" firstCol="1" bandRow="1"/>
              <a:tblGrid>
                <a:gridCol w="6567052">
                  <a:extLst>
                    <a:ext uri="{9D8B030D-6E8A-4147-A177-3AD203B41FA5}">
                      <a16:colId xmlns:a16="http://schemas.microsoft.com/office/drawing/2014/main" val="508099412"/>
                    </a:ext>
                  </a:extLst>
                </a:gridCol>
              </a:tblGrid>
              <a:tr h="302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1 - A importância da infraestrutura de TI  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CEO; CIO; valor agregado.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2 - Desafios para gestão da infraestrutura de TI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3895114"/>
                  </a:ext>
                </a:extLst>
              </a:tr>
              <a:tr h="1431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3 - Datacenter  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TIER, </a:t>
                      </a:r>
                      <a:r>
                        <a:rPr lang="pt-BR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eDC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iDC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 ANSI/TIA-942.</a:t>
                      </a:r>
                    </a:p>
                  </a:txBody>
                  <a:tcPr marL="24545" marR="2454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184923"/>
                  </a:ext>
                </a:extLst>
              </a:tr>
              <a:tr h="1431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4 - Computação em nuvem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4219713"/>
                  </a:ext>
                </a:extLst>
              </a:tr>
              <a:tr h="424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5 - Estratégia de TI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6 - Gestão de TI e Governança de TI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2841528"/>
                  </a:ext>
                </a:extLst>
              </a:tr>
              <a:tr h="282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7 - Estrutura organizacional da área de TI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998235"/>
                  </a:ext>
                </a:extLst>
              </a:tr>
              <a:tr h="210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8 - Gerenciamento financeiro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769931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9 - Gerenciamento de demanda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4725004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10 - Gerenciamento de capacidade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4349874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11 - Implantação e manutenção de serviços de TI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5300601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12 - Central de serviços e desempenho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877818"/>
                  </a:ext>
                </a:extLst>
              </a:tr>
              <a:tr h="210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13 - Gestão de segurança da informação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711434"/>
                  </a:ext>
                </a:extLst>
              </a:tr>
              <a:tr h="291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14 - Gerenciamento de fornecedores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64013"/>
                  </a:ext>
                </a:extLst>
              </a:tr>
              <a:tr h="353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15 - TI sombra e TI bimodal , TI Verde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545" marR="2454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7263321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76674151-D452-42DB-AAFF-83C2FCB8B1AF}"/>
              </a:ext>
            </a:extLst>
          </p:cNvPr>
          <p:cNvSpPr txBox="1"/>
          <p:nvPr/>
        </p:nvSpPr>
        <p:spPr>
          <a:xfrm>
            <a:off x="2876204" y="197723"/>
            <a:ext cx="3490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 do CURSO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036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10"/>
          <p:cNvSpPr/>
          <p:nvPr/>
        </p:nvSpPr>
        <p:spPr>
          <a:xfrm rot="275902">
            <a:off x="8043435" y="128301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87119" y="1223887"/>
            <a:ext cx="7900838" cy="32868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5"/>
          <p:cNvSpPr/>
          <p:nvPr/>
        </p:nvSpPr>
        <p:spPr>
          <a:xfrm flipV="1">
            <a:off x="496381" y="4510767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59862" y="2157090"/>
            <a:ext cx="4170255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sz="1400" b="1" dirty="0">
                <a:solidFill>
                  <a:srgbClr val="4FAFA8"/>
                </a:solidFill>
              </a:rPr>
              <a:t>Dependência do negócio em relação à TI: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a TI possuir </a:t>
            </a:r>
            <a:r>
              <a:rPr lang="pt-BR" b="1" dirty="0">
                <a:solidFill>
                  <a:srgbClr val="5502B0"/>
                </a:solidFill>
              </a:rPr>
              <a:t>baixo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impacto nas operações chaves e </a:t>
            </a:r>
            <a:r>
              <a:rPr lang="pt-BR" b="1" dirty="0">
                <a:solidFill>
                  <a:srgbClr val="5502B0"/>
                </a:solidFill>
              </a:rPr>
              <a:t>alto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impacto nas estratégias chaves, ela está exercendo um papel de mudança (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INOVAÇÃO)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1363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 está apoiando fortemente o direcionamento futuro da organização. </a:t>
            </a:r>
          </a:p>
        </p:txBody>
      </p:sp>
      <p:grpSp>
        <p:nvGrpSpPr>
          <p:cNvPr id="9" name="Grupo 7"/>
          <p:cNvGrpSpPr/>
          <p:nvPr/>
        </p:nvGrpSpPr>
        <p:grpSpPr>
          <a:xfrm>
            <a:off x="5310554" y="1416022"/>
            <a:ext cx="3357840" cy="2987166"/>
            <a:chOff x="8959367" y="2243285"/>
            <a:chExt cx="2952014" cy="2729264"/>
          </a:xfrm>
        </p:grpSpPr>
        <p:sp>
          <p:nvSpPr>
            <p:cNvPr id="10" name="Retângulo 9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369785" y="561729"/>
            <a:ext cx="325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o CEO enxerga a tecnologia?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68" y="1553969"/>
            <a:ext cx="3110670" cy="27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25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67545" y="317193"/>
            <a:ext cx="582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  </a:t>
            </a:r>
          </a:p>
          <a:p>
            <a:pPr>
              <a:defRPr/>
            </a:pPr>
            <a:r>
              <a:rPr lang="pt-BR" sz="1600" b="1" i="1" dirty="0">
                <a:solidFill>
                  <a:srgbClr val="5502B0"/>
                </a:solidFill>
              </a:rPr>
              <a:t>FORCAS COMPETITIVAS DE PORTER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 10"/>
          <p:cNvSpPr/>
          <p:nvPr/>
        </p:nvSpPr>
        <p:spPr>
          <a:xfrm rot="275902">
            <a:off x="8052697" y="155536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5"/>
          <p:cNvSpPr/>
          <p:nvPr/>
        </p:nvSpPr>
        <p:spPr>
          <a:xfrm flipV="1">
            <a:off x="505643" y="4252009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7"/>
          <p:cNvGrpSpPr/>
          <p:nvPr/>
        </p:nvGrpSpPr>
        <p:grpSpPr>
          <a:xfrm>
            <a:off x="5319816" y="1688370"/>
            <a:ext cx="3357840" cy="2269713"/>
            <a:chOff x="8959367" y="2243285"/>
            <a:chExt cx="2952014" cy="2729264"/>
          </a:xfrm>
        </p:grpSpPr>
        <p:sp>
          <p:nvSpPr>
            <p:cNvPr id="10" name="Retângulo 9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66" y="1826233"/>
            <a:ext cx="3035337" cy="199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8F59AE-43F6-4B08-8B25-0F5CEEFB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01" y="901968"/>
            <a:ext cx="4967763" cy="32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67545" y="317193"/>
            <a:ext cx="582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  </a:t>
            </a:r>
          </a:p>
          <a:p>
            <a:pPr>
              <a:defRPr/>
            </a:pPr>
            <a:r>
              <a:rPr lang="pt-BR" sz="1600" b="1" i="1" dirty="0">
                <a:solidFill>
                  <a:srgbClr val="5502B0"/>
                </a:solidFill>
              </a:rPr>
              <a:t>FORCAS COMPETITIVAS DE PORTER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 10"/>
          <p:cNvSpPr/>
          <p:nvPr/>
        </p:nvSpPr>
        <p:spPr>
          <a:xfrm rot="275902">
            <a:off x="8052697" y="155536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6381" y="1359027"/>
            <a:ext cx="7900838" cy="28929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5"/>
          <p:cNvSpPr/>
          <p:nvPr/>
        </p:nvSpPr>
        <p:spPr>
          <a:xfrm flipV="1">
            <a:off x="505643" y="4252009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6584" y="1778323"/>
            <a:ext cx="4169336" cy="208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das forças competitivas de Porter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Visão geral da empresa, dos concorrentes e de seu arredor;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 os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fatores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afetam a competitividade;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Baseia-se no ambiente geral de negócio que a empresa está inserida;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Cinco forças competitivas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determinam o futuro da empresa.   </a:t>
            </a:r>
          </a:p>
        </p:txBody>
      </p:sp>
      <p:grpSp>
        <p:nvGrpSpPr>
          <p:cNvPr id="9" name="Grupo 7"/>
          <p:cNvGrpSpPr/>
          <p:nvPr/>
        </p:nvGrpSpPr>
        <p:grpSpPr>
          <a:xfrm>
            <a:off x="5319816" y="1688370"/>
            <a:ext cx="3357840" cy="2269713"/>
            <a:chOff x="8959367" y="2243285"/>
            <a:chExt cx="2952014" cy="2729264"/>
          </a:xfrm>
        </p:grpSpPr>
        <p:sp>
          <p:nvSpPr>
            <p:cNvPr id="10" name="Retângulo 9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66" y="1826233"/>
            <a:ext cx="3035337" cy="199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65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89036" y="4776"/>
            <a:ext cx="3902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 </a:t>
            </a:r>
          </a:p>
          <a:p>
            <a:pPr algn="ctr">
              <a:defRPr/>
            </a:pPr>
            <a:r>
              <a:rPr lang="pt-BR" sz="1600" b="1" dirty="0">
                <a:solidFill>
                  <a:srgbClr val="4FAFA8"/>
                </a:solidFill>
              </a:rPr>
              <a:t>Forças competitivas de Porter</a:t>
            </a:r>
          </a:p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5" name="Retângulo 10"/>
          <p:cNvSpPr/>
          <p:nvPr/>
        </p:nvSpPr>
        <p:spPr>
          <a:xfrm rot="275902">
            <a:off x="8052697" y="155536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5"/>
          <p:cNvSpPr/>
          <p:nvPr/>
        </p:nvSpPr>
        <p:spPr>
          <a:xfrm flipV="1">
            <a:off x="505643" y="4252009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3" b="17230"/>
          <a:stretch/>
        </p:blipFill>
        <p:spPr bwMode="auto">
          <a:xfrm>
            <a:off x="409535" y="623453"/>
            <a:ext cx="8228822" cy="426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53ECAE7-DA4A-4AE2-8AC7-0FD81121C83C}"/>
              </a:ext>
            </a:extLst>
          </p:cNvPr>
          <p:cNvSpPr/>
          <p:nvPr/>
        </p:nvSpPr>
        <p:spPr>
          <a:xfrm>
            <a:off x="5428210" y="2432450"/>
            <a:ext cx="698269" cy="6442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pt-BR" sz="44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BA8844-9C31-4A27-929C-DD86D40F512F}"/>
              </a:ext>
            </a:extLst>
          </p:cNvPr>
          <p:cNvSpPr/>
          <p:nvPr/>
        </p:nvSpPr>
        <p:spPr>
          <a:xfrm>
            <a:off x="2339901" y="667756"/>
            <a:ext cx="698269" cy="6442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pt-BR" sz="4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7CF9776-D2F9-4ADA-AEB7-44B3E2508A48}"/>
              </a:ext>
            </a:extLst>
          </p:cNvPr>
          <p:cNvSpPr/>
          <p:nvPr/>
        </p:nvSpPr>
        <p:spPr>
          <a:xfrm>
            <a:off x="7833359" y="667756"/>
            <a:ext cx="698269" cy="6442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pt-BR" sz="44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14D72E5-459B-4D59-B277-40180C17B3DC}"/>
              </a:ext>
            </a:extLst>
          </p:cNvPr>
          <p:cNvSpPr/>
          <p:nvPr/>
        </p:nvSpPr>
        <p:spPr>
          <a:xfrm>
            <a:off x="2479962" y="3442498"/>
            <a:ext cx="698269" cy="6442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4</a:t>
            </a:r>
            <a:endParaRPr lang="pt-BR" sz="440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5EC55F-556B-4093-A437-067F1AC0FF4D}"/>
              </a:ext>
            </a:extLst>
          </p:cNvPr>
          <p:cNvSpPr/>
          <p:nvPr/>
        </p:nvSpPr>
        <p:spPr>
          <a:xfrm>
            <a:off x="7758087" y="3470491"/>
            <a:ext cx="698269" cy="6442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143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072345" y="289323"/>
            <a:ext cx="582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  </a:t>
            </a:r>
          </a:p>
          <a:p>
            <a:pPr>
              <a:defRPr/>
            </a:pPr>
            <a:r>
              <a:rPr lang="pt-BR" sz="1600" b="1" i="1" dirty="0">
                <a:solidFill>
                  <a:srgbClr val="5502B0"/>
                </a:solidFill>
              </a:rPr>
              <a:t>(1) CONCORRENTES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ângulo 10"/>
          <p:cNvSpPr/>
          <p:nvPr/>
        </p:nvSpPr>
        <p:spPr>
          <a:xfrm rot="275902">
            <a:off x="8052697" y="155536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96381" y="1359027"/>
            <a:ext cx="7900838" cy="28929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505643" y="4252009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56584" y="1857350"/>
            <a:ext cx="4401980" cy="193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das forças competitivas de Porter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empresas dividem o mercado com outras empresas concorrentes, sendo que cada uma delas busca ocupar um espaço maior, atraindo novos consumidores, através de novas formas de produzir e de novos produtos e serviços;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Quais as vantagens competitivas dos concorrentes? Localização? Custos menores? Margens maiores?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5319816" y="1688370"/>
            <a:ext cx="3357840" cy="2269713"/>
            <a:chOff x="8959367" y="2243285"/>
            <a:chExt cx="2952014" cy="2729264"/>
          </a:xfrm>
        </p:grpSpPr>
        <p:sp>
          <p:nvSpPr>
            <p:cNvPr id="12" name="Retângulo 1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731" y="1826233"/>
            <a:ext cx="3013672" cy="199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04425" y="317510"/>
            <a:ext cx="582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  </a:t>
            </a:r>
          </a:p>
          <a:p>
            <a:pPr>
              <a:defRPr/>
            </a:pPr>
            <a:r>
              <a:rPr lang="pt-BR" sz="1600" b="1" i="1" dirty="0">
                <a:solidFill>
                  <a:srgbClr val="5502B0"/>
                </a:solidFill>
              </a:rPr>
              <a:t>(2) NOVAS ENTRADAS NO MERCADO </a:t>
            </a:r>
          </a:p>
        </p:txBody>
      </p:sp>
      <p:sp>
        <p:nvSpPr>
          <p:cNvPr id="7" name="Retângulo 10"/>
          <p:cNvSpPr/>
          <p:nvPr/>
        </p:nvSpPr>
        <p:spPr>
          <a:xfrm rot="275902">
            <a:off x="8052697" y="155536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96381" y="1359027"/>
            <a:ext cx="7900838" cy="28929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505643" y="4252009"/>
            <a:ext cx="7900838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56584" y="1766782"/>
            <a:ext cx="4401980" cy="211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das forças competitivas de Porter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economias livres e com mobilidade de recursos financeiros e mão de obra atraem novas empresas para o mercado;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Existem exemplos, como uma lojinha de bairro, onde é bastante fácil se estabelecer.  Por outro lado, fabricar chips de computador já não é tão fácil assim, exigindo custos de capital elevados e profissionais com competências difíceis de serem adquiridas.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5319816" y="1688370"/>
            <a:ext cx="3357840" cy="2269713"/>
            <a:chOff x="8959367" y="2243285"/>
            <a:chExt cx="2952014" cy="2729264"/>
          </a:xfrm>
        </p:grpSpPr>
        <p:sp>
          <p:nvSpPr>
            <p:cNvPr id="12" name="Retângulo 1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891" y="1826233"/>
            <a:ext cx="3013512" cy="199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759320" y="354448"/>
            <a:ext cx="582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 </a:t>
            </a:r>
          </a:p>
          <a:p>
            <a:pPr>
              <a:defRPr/>
            </a:pPr>
            <a:r>
              <a:rPr lang="pt-BR" sz="1600" b="1" i="1" dirty="0">
                <a:solidFill>
                  <a:srgbClr val="5502B0"/>
                </a:solidFill>
              </a:rPr>
              <a:t>(2) NOVAS ENTRADAS NO MERCADO </a:t>
            </a:r>
          </a:p>
        </p:txBody>
      </p:sp>
      <p:sp>
        <p:nvSpPr>
          <p:cNvPr id="7" name="Retângulo 10"/>
          <p:cNvSpPr/>
          <p:nvPr/>
        </p:nvSpPr>
        <p:spPr>
          <a:xfrm rot="275902">
            <a:off x="8210450" y="161515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9786" y="1026237"/>
            <a:ext cx="8207305" cy="36244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379048" y="4650646"/>
            <a:ext cx="820730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48134" y="1208362"/>
            <a:ext cx="4647474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das forças competitivas de Porter</a:t>
            </a:r>
          </a:p>
          <a:p>
            <a:pPr indent="-187325">
              <a:spcBef>
                <a:spcPts val="0"/>
              </a:spcBef>
              <a:spcAft>
                <a:spcPts val="300"/>
              </a:spcAft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Vantagens das novas empresas: 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tendem a possuir instalações e equipamentos novos; 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profissionais costumam ser mais jovens, com menores salários e, muitas vezes, sendo mais inovadores; 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podem lançar marcas novas, menos desgastadas;  e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possuem mais motivação que os ocupantes tradicionais da respectiva área.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Desvantagens: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dependem de financiamento externo para novos equipamentos e instalações;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força de trabalho menos experiente;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marca pouco reconhecida.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5477569" y="1748157"/>
            <a:ext cx="3357840" cy="2269713"/>
            <a:chOff x="8959367" y="2243285"/>
            <a:chExt cx="2952014" cy="2729264"/>
          </a:xfrm>
        </p:grpSpPr>
        <p:sp>
          <p:nvSpPr>
            <p:cNvPr id="12" name="Retângulo 1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44" y="1886020"/>
            <a:ext cx="3013512" cy="199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2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890276" y="331649"/>
            <a:ext cx="582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</a:t>
            </a:r>
          </a:p>
          <a:p>
            <a:pPr>
              <a:defRPr/>
            </a:pPr>
            <a:r>
              <a:rPr lang="pt-BR" sz="1600" b="1" i="1" dirty="0">
                <a:solidFill>
                  <a:srgbClr val="5502B0"/>
                </a:solidFill>
              </a:rPr>
              <a:t>(3) PRODUTOS SUBSTITUTOS </a:t>
            </a:r>
          </a:p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7" name="Retângulo 10"/>
          <p:cNvSpPr/>
          <p:nvPr/>
        </p:nvSpPr>
        <p:spPr>
          <a:xfrm rot="275902">
            <a:off x="8210450" y="161515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9786" y="1026237"/>
            <a:ext cx="8207305" cy="36244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379048" y="4650646"/>
            <a:ext cx="820730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46581" y="1208362"/>
            <a:ext cx="4754192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das forças competitivas de Porter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Praticamente, em todos os setores existem substitutos que os clientes podem utilizar, caso seus produtos ou serviços preferidos subam muito ou até não estejam disponíveis.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evolução tecnológica também propõe substitutos.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próprio combustível de automóvel substituindo a gasolina, como por exemplo, etanol e motor elétrico. Outro exemplo é a internet substituindo a telefonia tradicional. Considere também a música pela internet substituindo as lojas de CDs.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fato é que quanto maior o número de produtos e serviços para um determinado segmento de negócio, a empresa terá menos controle sobre os preços e terá que trabalhar com menores margens de lucro.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5477569" y="1748157"/>
            <a:ext cx="3357840" cy="2269713"/>
            <a:chOff x="8959367" y="2243285"/>
            <a:chExt cx="2952014" cy="2729264"/>
          </a:xfrm>
        </p:grpSpPr>
        <p:sp>
          <p:nvSpPr>
            <p:cNvPr id="12" name="Retângulo 1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44" y="1886020"/>
            <a:ext cx="3004846" cy="199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713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879216" y="275491"/>
            <a:ext cx="582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 </a:t>
            </a:r>
          </a:p>
          <a:p>
            <a:pPr>
              <a:defRPr/>
            </a:pPr>
            <a:r>
              <a:rPr lang="pt-BR" sz="1600" b="1" i="1" dirty="0">
                <a:solidFill>
                  <a:srgbClr val="5502B0"/>
                </a:solidFill>
              </a:rPr>
              <a:t>(4) CLIENTES</a:t>
            </a:r>
          </a:p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7" name="Retângulo 10"/>
          <p:cNvSpPr/>
          <p:nvPr/>
        </p:nvSpPr>
        <p:spPr>
          <a:xfrm rot="275902">
            <a:off x="8210450" y="161515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9786" y="1026237"/>
            <a:ext cx="8207305" cy="36244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379048" y="4650646"/>
            <a:ext cx="820730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18977" y="1275016"/>
            <a:ext cx="476504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das forças competitivas de Porter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lucratividade da empresa está bastante ligada com a capacidade dessa empresa atrair e fidelizar os seus clientes, mantendo-os distantes da concorrência e cobrando preços altos.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clientes podem possuir poder de barganha em relação às empresas de um determinado segmento.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clientes podem ter a capacidade de forçar  o preço de um produto para baixo ou demandar uma melhoria de qualidade, principalmente se existir uma grande oferta de produtos e serviços do mesmo segmento.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 o surgimento da internet, um único cliente pode ganhar muita força de negociação através das redes sociais.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5477569" y="1748157"/>
            <a:ext cx="3357840" cy="2269713"/>
            <a:chOff x="8959367" y="2243285"/>
            <a:chExt cx="2952014" cy="2729264"/>
          </a:xfrm>
        </p:grpSpPr>
        <p:sp>
          <p:nvSpPr>
            <p:cNvPr id="12" name="Retângulo 1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62" y="1886020"/>
            <a:ext cx="3001028" cy="199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45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828937" y="264762"/>
            <a:ext cx="582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  </a:t>
            </a:r>
          </a:p>
          <a:p>
            <a:pPr>
              <a:defRPr/>
            </a:pPr>
            <a:r>
              <a:rPr lang="pt-BR" sz="1600" b="1" i="1" dirty="0">
                <a:solidFill>
                  <a:srgbClr val="5502B0"/>
                </a:solidFill>
              </a:rPr>
              <a:t>(5) FORNECEDORES</a:t>
            </a:r>
          </a:p>
          <a:p>
            <a:pPr>
              <a:defRPr/>
            </a:pP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ângulo 10"/>
          <p:cNvSpPr/>
          <p:nvPr/>
        </p:nvSpPr>
        <p:spPr>
          <a:xfrm rot="275902">
            <a:off x="8210450" y="1481357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9786" y="1202784"/>
            <a:ext cx="8207305" cy="30187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379048" y="4221579"/>
            <a:ext cx="820730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18977" y="1819731"/>
            <a:ext cx="4765047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Modelo das forças competitivas de Porter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Empreendedor com poucos fornecedores ficam submetidos e dependente deles. Preço, prazo de entrega e qualidade, são decisões desses fornecedores.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Quanto maior o número de fornecedores de uma empresa, mais controle ela poderá exercer sobre eles em termos de preço, qualidade e prazo de entrega. 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5477569" y="1614361"/>
            <a:ext cx="3357840" cy="2269713"/>
            <a:chOff x="8959367" y="2243285"/>
            <a:chExt cx="2952014" cy="2729264"/>
          </a:xfrm>
        </p:grpSpPr>
        <p:sp>
          <p:nvSpPr>
            <p:cNvPr id="12" name="Retângulo 1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15" y="1752224"/>
            <a:ext cx="3022755" cy="199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08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6674151-D452-42DB-AAFF-83C2FCB8B1AF}"/>
              </a:ext>
            </a:extLst>
          </p:cNvPr>
          <p:cNvSpPr txBox="1"/>
          <p:nvPr/>
        </p:nvSpPr>
        <p:spPr>
          <a:xfrm>
            <a:off x="2194562" y="696831"/>
            <a:ext cx="3947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Principios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Básicos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65662B-0ADA-4DB0-90B3-218B4EF6D30F}"/>
              </a:ext>
            </a:extLst>
          </p:cNvPr>
          <p:cNvSpPr txBox="1"/>
          <p:nvPr/>
        </p:nvSpPr>
        <p:spPr>
          <a:xfrm>
            <a:off x="1105594" y="1602415"/>
            <a:ext cx="6700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dirty="0"/>
              <a:t>O que é de </a:t>
            </a:r>
            <a:r>
              <a:rPr lang="en-US" sz="4800" dirty="0" err="1"/>
              <a:t>bom</a:t>
            </a:r>
            <a:r>
              <a:rPr lang="en-US" sz="4800" dirty="0"/>
              <a:t> senso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O que se </a:t>
            </a:r>
            <a:r>
              <a:rPr lang="en-US" sz="4800" dirty="0" err="1"/>
              <a:t>memoriza</a:t>
            </a:r>
            <a:r>
              <a:rPr lang="en-US" sz="4800" dirty="0"/>
              <a:t> 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O que é </a:t>
            </a:r>
            <a:r>
              <a:rPr lang="en-US" sz="4800" dirty="0" err="1"/>
              <a:t>util</a:t>
            </a:r>
            <a:r>
              <a:rPr lang="en-US" sz="4800" dirty="0"/>
              <a:t> ? 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9164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69785" y="561729"/>
            <a:ext cx="582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  </a:t>
            </a:r>
          </a:p>
        </p:txBody>
      </p:sp>
      <p:sp>
        <p:nvSpPr>
          <p:cNvPr id="9" name="Retângulo 10"/>
          <p:cNvSpPr/>
          <p:nvPr/>
        </p:nvSpPr>
        <p:spPr>
          <a:xfrm rot="275902">
            <a:off x="8210450" y="1573117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69786" y="1121875"/>
            <a:ext cx="8207305" cy="34865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5"/>
          <p:cNvSpPr/>
          <p:nvPr/>
        </p:nvSpPr>
        <p:spPr>
          <a:xfrm flipV="1">
            <a:off x="379048" y="4608442"/>
            <a:ext cx="820730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13471" y="1343308"/>
            <a:ext cx="496409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Estratégia de TI dentro do mercado competitivo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Alinhe TI com os objetivos de negócio;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Utilize os sistemas de informação para: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reduzir os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custos operacionais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praticar menores preços;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criação de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novos produtos e serviços.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alternativa é fazer com que os sistemas de informação se tornem facilitadores para os clientes utilizarem os produtos e serviços da empresa;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estabelecer foco de mercado específico, através de análise precisa das compras, gosto e preferência dos clientes. Isto facilita o direcionamento da empresa;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criar mais aproximação tanto com os fornecedores quanto com os clientes.</a:t>
            </a:r>
          </a:p>
        </p:txBody>
      </p:sp>
      <p:grpSp>
        <p:nvGrpSpPr>
          <p:cNvPr id="13" name="Grupo 7"/>
          <p:cNvGrpSpPr/>
          <p:nvPr/>
        </p:nvGrpSpPr>
        <p:grpSpPr>
          <a:xfrm>
            <a:off x="5477569" y="1706121"/>
            <a:ext cx="3357840" cy="2269713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907" y="1851018"/>
            <a:ext cx="3009505" cy="199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939B44E1-4AC2-4017-B6B9-C30888A4497C}"/>
              </a:ext>
            </a:extLst>
          </p:cNvPr>
          <p:cNvCxnSpPr/>
          <p:nvPr/>
        </p:nvCxnSpPr>
        <p:spPr>
          <a:xfrm flipV="1">
            <a:off x="5079076" y="2003367"/>
            <a:ext cx="656706" cy="290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52CA886-BFF9-4A74-9656-FF22BAD1731D}"/>
              </a:ext>
            </a:extLst>
          </p:cNvPr>
          <p:cNvCxnSpPr/>
          <p:nvPr/>
        </p:nvCxnSpPr>
        <p:spPr>
          <a:xfrm flipV="1">
            <a:off x="5079076" y="2294313"/>
            <a:ext cx="2635135" cy="41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BBF0E9D-F606-4416-B7EC-A2E1060F18D2}"/>
              </a:ext>
            </a:extLst>
          </p:cNvPr>
          <p:cNvCxnSpPr>
            <a:cxnSpLocks/>
          </p:cNvCxnSpPr>
          <p:nvPr/>
        </p:nvCxnSpPr>
        <p:spPr>
          <a:xfrm flipV="1">
            <a:off x="5079075" y="3474720"/>
            <a:ext cx="2635136" cy="609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131E206-D237-4B3E-8A16-48F720D1C75E}"/>
              </a:ext>
            </a:extLst>
          </p:cNvPr>
          <p:cNvCxnSpPr>
            <a:cxnSpLocks/>
          </p:cNvCxnSpPr>
          <p:nvPr/>
        </p:nvCxnSpPr>
        <p:spPr>
          <a:xfrm flipV="1">
            <a:off x="4992755" y="3474720"/>
            <a:ext cx="1117100" cy="544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D6DAB54-5FC5-4C59-8467-C1D86876A623}"/>
              </a:ext>
            </a:extLst>
          </p:cNvPr>
          <p:cNvCxnSpPr>
            <a:cxnSpLocks/>
          </p:cNvCxnSpPr>
          <p:nvPr/>
        </p:nvCxnSpPr>
        <p:spPr>
          <a:xfrm flipV="1">
            <a:off x="5079075" y="3271963"/>
            <a:ext cx="574832" cy="20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834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9785" y="561729"/>
            <a:ext cx="582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Negócio, inovação, competitividade e TI  </a:t>
            </a:r>
          </a:p>
        </p:txBody>
      </p:sp>
      <p:sp>
        <p:nvSpPr>
          <p:cNvPr id="7" name="Retângulo 10"/>
          <p:cNvSpPr/>
          <p:nvPr/>
        </p:nvSpPr>
        <p:spPr>
          <a:xfrm rot="275902">
            <a:off x="8210450" y="151513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9786" y="1174649"/>
            <a:ext cx="8207305" cy="32509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5"/>
          <p:cNvSpPr/>
          <p:nvPr/>
        </p:nvSpPr>
        <p:spPr>
          <a:xfrm flipV="1">
            <a:off x="379048" y="4425560"/>
            <a:ext cx="820730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13471" y="1498918"/>
            <a:ext cx="496409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4FAFA8"/>
                </a:solidFill>
              </a:rPr>
              <a:t>Recursos de TI, sinergias e competências essenciais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integração tecnológica: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ajuda a empresa a alavancar suas competências essenciais e a promover a disseminação do conhecimento dentro do seu espaço de atuação.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oferece valor elevando a eficiência operacional e fornecendo informações sobre a empresa, como  um todo. Isso ajuda os gestores a tomarem melhores decisões.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utilização dos recursos tecnológicos auxilia a gestão estratégica, tática e operacional, integradas através de big data, data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warehouse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data mining e inteligência empresarial.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5477569" y="1648136"/>
            <a:ext cx="3357840" cy="2394611"/>
            <a:chOff x="8959367" y="2243285"/>
            <a:chExt cx="2952014" cy="2729264"/>
          </a:xfrm>
        </p:grpSpPr>
        <p:sp>
          <p:nvSpPr>
            <p:cNvPr id="12" name="Retângulo 1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56" y="1783297"/>
            <a:ext cx="3078986" cy="21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70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582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relacionamento entre o CIO e o CEO </a:t>
            </a:r>
          </a:p>
        </p:txBody>
      </p:sp>
      <p:sp>
        <p:nvSpPr>
          <p:cNvPr id="6" name="Retângulo 10"/>
          <p:cNvSpPr/>
          <p:nvPr/>
        </p:nvSpPr>
        <p:spPr>
          <a:xfrm rot="275902">
            <a:off x="8217484" y="145885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76820" y="1237954"/>
            <a:ext cx="8207305" cy="3068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5"/>
          <p:cNvSpPr/>
          <p:nvPr/>
        </p:nvSpPr>
        <p:spPr>
          <a:xfrm flipV="1">
            <a:off x="386082" y="4305982"/>
            <a:ext cx="820730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92369" y="1463687"/>
            <a:ext cx="5521571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4FAFA8"/>
                </a:solidFill>
              </a:rPr>
              <a:t>Flexibilidade para o negócio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CEO é o responsável por liderar e gerenciar os executivos que trabalham com TI.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Quanto mais próximo for o relacionamento profissional entre o CIO e o CEO, melhor tenderá a ser o resultado da área de TI para o negócio: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deve ser gerenciada como um negócio;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não é mais um assunto exclusivo da área de TI;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deve possuir flexibilidade para se adaptar as mudanças de negócio;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Mecanismos de gestão de portfólio devem ser corporativos.</a:t>
            </a:r>
          </a:p>
        </p:txBody>
      </p:sp>
      <p:grpSp>
        <p:nvGrpSpPr>
          <p:cNvPr id="10" name="Grupo 7"/>
          <p:cNvGrpSpPr/>
          <p:nvPr/>
        </p:nvGrpSpPr>
        <p:grpSpPr>
          <a:xfrm>
            <a:off x="6013939" y="1591863"/>
            <a:ext cx="2828504" cy="2394611"/>
            <a:chOff x="8959367" y="2243285"/>
            <a:chExt cx="2952014" cy="2729264"/>
          </a:xfrm>
        </p:grpSpPr>
        <p:sp>
          <p:nvSpPr>
            <p:cNvPr id="11" name="Retângulo 1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51" y="1708792"/>
            <a:ext cx="2452875" cy="213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408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582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relacionamento entre o CIO e o CEO </a:t>
            </a:r>
          </a:p>
        </p:txBody>
      </p:sp>
      <p:sp>
        <p:nvSpPr>
          <p:cNvPr id="6" name="Retângulo 10"/>
          <p:cNvSpPr/>
          <p:nvPr/>
        </p:nvSpPr>
        <p:spPr>
          <a:xfrm rot="275902">
            <a:off x="8104940" y="145885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29062" y="1237954"/>
            <a:ext cx="8042519" cy="3068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5"/>
          <p:cNvSpPr/>
          <p:nvPr/>
        </p:nvSpPr>
        <p:spPr>
          <a:xfrm flipV="1">
            <a:off x="438324" y="4305981"/>
            <a:ext cx="804251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85818" y="1528823"/>
            <a:ext cx="5169878" cy="252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4FAFA8"/>
                </a:solidFill>
              </a:rPr>
              <a:t>Flexibilidade para o negócio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Prioridades de TI devem seguir as prioridades de negócio.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Itens que representam custo de TI devem ser sempre reavaliados  quanto sua permanência ou descarte.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investimentos devem ter seus resultados medidos em função da criação de valor para o negócio e também pela redução da exposição do negócio a riscos operacionais.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Segurança da Informação deve ser devidamente planejada e monitorada. Também deve ser promovida a conscientização em Segurança da Informação.</a:t>
            </a:r>
          </a:p>
        </p:txBody>
      </p:sp>
      <p:grpSp>
        <p:nvGrpSpPr>
          <p:cNvPr id="10" name="Grupo 7"/>
          <p:cNvGrpSpPr/>
          <p:nvPr/>
        </p:nvGrpSpPr>
        <p:grpSpPr>
          <a:xfrm>
            <a:off x="5901395" y="1591863"/>
            <a:ext cx="2828504" cy="2394611"/>
            <a:chOff x="8959367" y="2243285"/>
            <a:chExt cx="2952014" cy="2729264"/>
          </a:xfrm>
        </p:grpSpPr>
        <p:sp>
          <p:nvSpPr>
            <p:cNvPr id="11" name="Retângulo 1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07" y="1708792"/>
            <a:ext cx="2452875" cy="213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222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85337" y="1576461"/>
            <a:ext cx="6020971" cy="22015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88902" y="1907817"/>
            <a:ext cx="521383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Negócios em TI - O caminho do sucesso na área de TI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https://www.youtube.com/watch?v=oSGCSF9C0tc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 Acesso em: 18 de nov.2016.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Tutorial para ferramenta cinco forças de Porter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https://www.youtube.com/watch?v=8mgMTWgybgU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18 de nov.2016.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19050"/>
            <a:ext cx="5114925" cy="5143499"/>
            <a:chOff x="-28575" y="19050"/>
            <a:chExt cx="5114925" cy="5143499"/>
          </a:xfrm>
        </p:grpSpPr>
        <p:grpSp>
          <p:nvGrpSpPr>
            <p:cNvPr id="26" name="Grupo 9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grpSp>
            <p:nvGrpSpPr>
              <p:cNvPr id="29" name="Grupo 6"/>
              <p:cNvGrpSpPr/>
              <p:nvPr/>
            </p:nvGrpSpPr>
            <p:grpSpPr>
              <a:xfrm>
                <a:off x="0" y="0"/>
                <a:ext cx="5114925" cy="5143499"/>
                <a:chOff x="0" y="0"/>
                <a:chExt cx="5114925" cy="5143499"/>
              </a:xfrm>
            </p:grpSpPr>
            <p:sp>
              <p:nvSpPr>
                <p:cNvPr id="31" name="Pentágono 2"/>
                <p:cNvSpPr/>
                <p:nvPr/>
              </p:nvSpPr>
              <p:spPr>
                <a:xfrm>
                  <a:off x="0" y="0"/>
                  <a:ext cx="5114925" cy="5143499"/>
                </a:xfrm>
                <a:custGeom>
                  <a:avLst/>
                  <a:gdLst>
                    <a:gd name="connsiteX0" fmla="*/ 0 w 5076825"/>
                    <a:gd name="connsiteY0" fmla="*/ 0 h 5143499"/>
                    <a:gd name="connsiteX1" fmla="*/ 2652692 w 5076825"/>
                    <a:gd name="connsiteY1" fmla="*/ 0 h 5143499"/>
                    <a:gd name="connsiteX2" fmla="*/ 5076825 w 5076825"/>
                    <a:gd name="connsiteY2" fmla="*/ 2571750 h 5143499"/>
                    <a:gd name="connsiteX3" fmla="*/ 2652692 w 5076825"/>
                    <a:gd name="connsiteY3" fmla="*/ 5143499 h 5143499"/>
                    <a:gd name="connsiteX4" fmla="*/ 0 w 5076825"/>
                    <a:gd name="connsiteY4" fmla="*/ 5143499 h 5143499"/>
                    <a:gd name="connsiteX5" fmla="*/ 0 w 5076825"/>
                    <a:gd name="connsiteY5" fmla="*/ 0 h 5143499"/>
                    <a:gd name="connsiteX0" fmla="*/ 0 w 5076825"/>
                    <a:gd name="connsiteY0" fmla="*/ 0 h 5143499"/>
                    <a:gd name="connsiteX1" fmla="*/ 2652692 w 5076825"/>
                    <a:gd name="connsiteY1" fmla="*/ 0 h 5143499"/>
                    <a:gd name="connsiteX2" fmla="*/ 5076825 w 5076825"/>
                    <a:gd name="connsiteY2" fmla="*/ 2571750 h 5143499"/>
                    <a:gd name="connsiteX3" fmla="*/ 2538392 w 5076825"/>
                    <a:gd name="connsiteY3" fmla="*/ 5143499 h 5143499"/>
                    <a:gd name="connsiteX4" fmla="*/ 0 w 5076825"/>
                    <a:gd name="connsiteY4" fmla="*/ 5143499 h 5143499"/>
                    <a:gd name="connsiteX5" fmla="*/ 0 w 5076825"/>
                    <a:gd name="connsiteY5" fmla="*/ 0 h 5143499"/>
                    <a:gd name="connsiteX0" fmla="*/ 0 w 5114925"/>
                    <a:gd name="connsiteY0" fmla="*/ 0 h 5143499"/>
                    <a:gd name="connsiteX1" fmla="*/ 2652692 w 5114925"/>
                    <a:gd name="connsiteY1" fmla="*/ 0 h 5143499"/>
                    <a:gd name="connsiteX2" fmla="*/ 5114925 w 5114925"/>
                    <a:gd name="connsiteY2" fmla="*/ 2486025 h 5143499"/>
                    <a:gd name="connsiteX3" fmla="*/ 2538392 w 5114925"/>
                    <a:gd name="connsiteY3" fmla="*/ 5143499 h 5143499"/>
                    <a:gd name="connsiteX4" fmla="*/ 0 w 5114925"/>
                    <a:gd name="connsiteY4" fmla="*/ 5143499 h 5143499"/>
                    <a:gd name="connsiteX5" fmla="*/ 0 w 5114925"/>
                    <a:gd name="connsiteY5" fmla="*/ 0 h 5143499"/>
                    <a:gd name="connsiteX0" fmla="*/ 0 w 5114925"/>
                    <a:gd name="connsiteY0" fmla="*/ 0 h 5143499"/>
                    <a:gd name="connsiteX1" fmla="*/ 2681267 w 5114925"/>
                    <a:gd name="connsiteY1" fmla="*/ 0 h 5143499"/>
                    <a:gd name="connsiteX2" fmla="*/ 5114925 w 5114925"/>
                    <a:gd name="connsiteY2" fmla="*/ 2486025 h 5143499"/>
                    <a:gd name="connsiteX3" fmla="*/ 2538392 w 5114925"/>
                    <a:gd name="connsiteY3" fmla="*/ 5143499 h 5143499"/>
                    <a:gd name="connsiteX4" fmla="*/ 0 w 5114925"/>
                    <a:gd name="connsiteY4" fmla="*/ 5143499 h 5143499"/>
                    <a:gd name="connsiteX5" fmla="*/ 0 w 5114925"/>
                    <a:gd name="connsiteY5" fmla="*/ 0 h 5143499"/>
                    <a:gd name="connsiteX0" fmla="*/ 0 w 5114925"/>
                    <a:gd name="connsiteY0" fmla="*/ 0 h 5143499"/>
                    <a:gd name="connsiteX1" fmla="*/ 2633642 w 5114925"/>
                    <a:gd name="connsiteY1" fmla="*/ 0 h 5143499"/>
                    <a:gd name="connsiteX2" fmla="*/ 5114925 w 5114925"/>
                    <a:gd name="connsiteY2" fmla="*/ 2486025 h 5143499"/>
                    <a:gd name="connsiteX3" fmla="*/ 2538392 w 5114925"/>
                    <a:gd name="connsiteY3" fmla="*/ 5143499 h 5143499"/>
                    <a:gd name="connsiteX4" fmla="*/ 0 w 5114925"/>
                    <a:gd name="connsiteY4" fmla="*/ 5143499 h 5143499"/>
                    <a:gd name="connsiteX5" fmla="*/ 0 w 5114925"/>
                    <a:gd name="connsiteY5" fmla="*/ 0 h 5143499"/>
                    <a:gd name="connsiteX0" fmla="*/ 0 w 5114925"/>
                    <a:gd name="connsiteY0" fmla="*/ 0 h 5143499"/>
                    <a:gd name="connsiteX1" fmla="*/ 2662217 w 5114925"/>
                    <a:gd name="connsiteY1" fmla="*/ 0 h 5143499"/>
                    <a:gd name="connsiteX2" fmla="*/ 5114925 w 5114925"/>
                    <a:gd name="connsiteY2" fmla="*/ 2486025 h 5143499"/>
                    <a:gd name="connsiteX3" fmla="*/ 2538392 w 5114925"/>
                    <a:gd name="connsiteY3" fmla="*/ 5143499 h 5143499"/>
                    <a:gd name="connsiteX4" fmla="*/ 0 w 5114925"/>
                    <a:gd name="connsiteY4" fmla="*/ 5143499 h 5143499"/>
                    <a:gd name="connsiteX5" fmla="*/ 0 w 5114925"/>
                    <a:gd name="connsiteY5" fmla="*/ 0 h 5143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14925" h="5143499">
                      <a:moveTo>
                        <a:pt x="0" y="0"/>
                      </a:moveTo>
                      <a:lnTo>
                        <a:pt x="2662217" y="0"/>
                      </a:lnTo>
                      <a:lnTo>
                        <a:pt x="5114925" y="2486025"/>
                      </a:lnTo>
                      <a:lnTo>
                        <a:pt x="2538392" y="5143499"/>
                      </a:lnTo>
                      <a:lnTo>
                        <a:pt x="0" y="51434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668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5"/>
                <p:cNvSpPr/>
                <p:nvPr/>
              </p:nvSpPr>
              <p:spPr>
                <a:xfrm>
                  <a:off x="2" y="671316"/>
                  <a:ext cx="3824620" cy="508096"/>
                </a:xfrm>
                <a:custGeom>
                  <a:avLst/>
                  <a:gdLst>
                    <a:gd name="connsiteX0" fmla="*/ 0 w 4381500"/>
                    <a:gd name="connsiteY0" fmla="*/ 0 h 676275"/>
                    <a:gd name="connsiteX1" fmla="*/ 4381500 w 4381500"/>
                    <a:gd name="connsiteY1" fmla="*/ 0 h 676275"/>
                    <a:gd name="connsiteX2" fmla="*/ 4381500 w 4381500"/>
                    <a:gd name="connsiteY2" fmla="*/ 676275 h 676275"/>
                    <a:gd name="connsiteX3" fmla="*/ 0 w 4381500"/>
                    <a:gd name="connsiteY3" fmla="*/ 676275 h 676275"/>
                    <a:gd name="connsiteX4" fmla="*/ 0 w 4381500"/>
                    <a:gd name="connsiteY4" fmla="*/ 0 h 676275"/>
                    <a:gd name="connsiteX0" fmla="*/ 0 w 4381500"/>
                    <a:gd name="connsiteY0" fmla="*/ 0 h 676275"/>
                    <a:gd name="connsiteX1" fmla="*/ 3752850 w 4381500"/>
                    <a:gd name="connsiteY1" fmla="*/ 0 h 676275"/>
                    <a:gd name="connsiteX2" fmla="*/ 4381500 w 4381500"/>
                    <a:gd name="connsiteY2" fmla="*/ 676275 h 676275"/>
                    <a:gd name="connsiteX3" fmla="*/ 0 w 4381500"/>
                    <a:gd name="connsiteY3" fmla="*/ 676275 h 676275"/>
                    <a:gd name="connsiteX4" fmla="*/ 0 w 4381500"/>
                    <a:gd name="connsiteY4" fmla="*/ 0 h 676275"/>
                    <a:gd name="connsiteX0" fmla="*/ 0 w 4381500"/>
                    <a:gd name="connsiteY0" fmla="*/ 0 h 676275"/>
                    <a:gd name="connsiteX1" fmla="*/ 3724275 w 4381500"/>
                    <a:gd name="connsiteY1" fmla="*/ 9525 h 676275"/>
                    <a:gd name="connsiteX2" fmla="*/ 4381500 w 4381500"/>
                    <a:gd name="connsiteY2" fmla="*/ 676275 h 676275"/>
                    <a:gd name="connsiteX3" fmla="*/ 0 w 4381500"/>
                    <a:gd name="connsiteY3" fmla="*/ 676275 h 676275"/>
                    <a:gd name="connsiteX4" fmla="*/ 0 w 4381500"/>
                    <a:gd name="connsiteY4" fmla="*/ 0 h 676275"/>
                    <a:gd name="connsiteX0" fmla="*/ 0 w 4381500"/>
                    <a:gd name="connsiteY0" fmla="*/ 0 h 676275"/>
                    <a:gd name="connsiteX1" fmla="*/ 3733800 w 4381500"/>
                    <a:gd name="connsiteY1" fmla="*/ 0 h 676275"/>
                    <a:gd name="connsiteX2" fmla="*/ 4381500 w 4381500"/>
                    <a:gd name="connsiteY2" fmla="*/ 676275 h 676275"/>
                    <a:gd name="connsiteX3" fmla="*/ 0 w 4381500"/>
                    <a:gd name="connsiteY3" fmla="*/ 676275 h 676275"/>
                    <a:gd name="connsiteX4" fmla="*/ 0 w 4381500"/>
                    <a:gd name="connsiteY4" fmla="*/ 0 h 676275"/>
                    <a:gd name="connsiteX0" fmla="*/ 0 w 4381500"/>
                    <a:gd name="connsiteY0" fmla="*/ 0 h 676275"/>
                    <a:gd name="connsiteX1" fmla="*/ 3705225 w 4381500"/>
                    <a:gd name="connsiteY1" fmla="*/ 0 h 676275"/>
                    <a:gd name="connsiteX2" fmla="*/ 4381500 w 4381500"/>
                    <a:gd name="connsiteY2" fmla="*/ 676275 h 676275"/>
                    <a:gd name="connsiteX3" fmla="*/ 0 w 4381500"/>
                    <a:gd name="connsiteY3" fmla="*/ 676275 h 676275"/>
                    <a:gd name="connsiteX4" fmla="*/ 0 w 4381500"/>
                    <a:gd name="connsiteY4" fmla="*/ 0 h 676275"/>
                    <a:gd name="connsiteX0" fmla="*/ 0 w 4333875"/>
                    <a:gd name="connsiteY0" fmla="*/ 0 h 688953"/>
                    <a:gd name="connsiteX1" fmla="*/ 3705225 w 4333875"/>
                    <a:gd name="connsiteY1" fmla="*/ 0 h 688953"/>
                    <a:gd name="connsiteX2" fmla="*/ 4333875 w 4333875"/>
                    <a:gd name="connsiteY2" fmla="*/ 688953 h 688953"/>
                    <a:gd name="connsiteX3" fmla="*/ 0 w 4333875"/>
                    <a:gd name="connsiteY3" fmla="*/ 676275 h 688953"/>
                    <a:gd name="connsiteX4" fmla="*/ 0 w 4333875"/>
                    <a:gd name="connsiteY4" fmla="*/ 0 h 688953"/>
                    <a:gd name="connsiteX0" fmla="*/ 0 w 4333875"/>
                    <a:gd name="connsiteY0" fmla="*/ 0 h 688953"/>
                    <a:gd name="connsiteX1" fmla="*/ 3867150 w 4333875"/>
                    <a:gd name="connsiteY1" fmla="*/ 50711 h 688953"/>
                    <a:gd name="connsiteX2" fmla="*/ 4333875 w 4333875"/>
                    <a:gd name="connsiteY2" fmla="*/ 688953 h 688953"/>
                    <a:gd name="connsiteX3" fmla="*/ 0 w 4333875"/>
                    <a:gd name="connsiteY3" fmla="*/ 676275 h 688953"/>
                    <a:gd name="connsiteX4" fmla="*/ 0 w 4333875"/>
                    <a:gd name="connsiteY4" fmla="*/ 0 h 688953"/>
                    <a:gd name="connsiteX0" fmla="*/ 0 w 4333875"/>
                    <a:gd name="connsiteY0" fmla="*/ 0 h 688953"/>
                    <a:gd name="connsiteX1" fmla="*/ 3848100 w 4333875"/>
                    <a:gd name="connsiteY1" fmla="*/ 25356 h 688953"/>
                    <a:gd name="connsiteX2" fmla="*/ 4333875 w 4333875"/>
                    <a:gd name="connsiteY2" fmla="*/ 688953 h 688953"/>
                    <a:gd name="connsiteX3" fmla="*/ 0 w 4333875"/>
                    <a:gd name="connsiteY3" fmla="*/ 676275 h 688953"/>
                    <a:gd name="connsiteX4" fmla="*/ 0 w 4333875"/>
                    <a:gd name="connsiteY4" fmla="*/ 0 h 688953"/>
                    <a:gd name="connsiteX0" fmla="*/ 0 w 4333875"/>
                    <a:gd name="connsiteY0" fmla="*/ 0 h 688953"/>
                    <a:gd name="connsiteX1" fmla="*/ 3857625 w 4333875"/>
                    <a:gd name="connsiteY1" fmla="*/ 12678 h 688953"/>
                    <a:gd name="connsiteX2" fmla="*/ 4333875 w 4333875"/>
                    <a:gd name="connsiteY2" fmla="*/ 688953 h 688953"/>
                    <a:gd name="connsiteX3" fmla="*/ 0 w 4333875"/>
                    <a:gd name="connsiteY3" fmla="*/ 676275 h 688953"/>
                    <a:gd name="connsiteX4" fmla="*/ 0 w 4333875"/>
                    <a:gd name="connsiteY4" fmla="*/ 0 h 688953"/>
                    <a:gd name="connsiteX0" fmla="*/ 0 w 4333875"/>
                    <a:gd name="connsiteY0" fmla="*/ 0 h 688953"/>
                    <a:gd name="connsiteX1" fmla="*/ 3857625 w 4333875"/>
                    <a:gd name="connsiteY1" fmla="*/ 12678 h 688953"/>
                    <a:gd name="connsiteX2" fmla="*/ 4333875 w 4333875"/>
                    <a:gd name="connsiteY2" fmla="*/ 688953 h 688953"/>
                    <a:gd name="connsiteX3" fmla="*/ 0 w 4333875"/>
                    <a:gd name="connsiteY3" fmla="*/ 676275 h 688953"/>
                    <a:gd name="connsiteX4" fmla="*/ 0 w 4333875"/>
                    <a:gd name="connsiteY4" fmla="*/ 0 h 688953"/>
                    <a:gd name="connsiteX0" fmla="*/ 0 w 4333875"/>
                    <a:gd name="connsiteY0" fmla="*/ 25356 h 714309"/>
                    <a:gd name="connsiteX1" fmla="*/ 3867150 w 4333875"/>
                    <a:gd name="connsiteY1" fmla="*/ 0 h 714309"/>
                    <a:gd name="connsiteX2" fmla="*/ 4333875 w 4333875"/>
                    <a:gd name="connsiteY2" fmla="*/ 714309 h 714309"/>
                    <a:gd name="connsiteX3" fmla="*/ 0 w 4333875"/>
                    <a:gd name="connsiteY3" fmla="*/ 701631 h 714309"/>
                    <a:gd name="connsiteX4" fmla="*/ 0 w 4333875"/>
                    <a:gd name="connsiteY4" fmla="*/ 25356 h 714309"/>
                    <a:gd name="connsiteX0" fmla="*/ 0 w 4333875"/>
                    <a:gd name="connsiteY0" fmla="*/ 0 h 688953"/>
                    <a:gd name="connsiteX1" fmla="*/ 3867150 w 4333875"/>
                    <a:gd name="connsiteY1" fmla="*/ 0 h 688953"/>
                    <a:gd name="connsiteX2" fmla="*/ 4333875 w 4333875"/>
                    <a:gd name="connsiteY2" fmla="*/ 688953 h 688953"/>
                    <a:gd name="connsiteX3" fmla="*/ 0 w 4333875"/>
                    <a:gd name="connsiteY3" fmla="*/ 676275 h 688953"/>
                    <a:gd name="connsiteX4" fmla="*/ 0 w 4333875"/>
                    <a:gd name="connsiteY4" fmla="*/ 0 h 688953"/>
                    <a:gd name="connsiteX0" fmla="*/ 0 w 4324350"/>
                    <a:gd name="connsiteY0" fmla="*/ 0 h 676275"/>
                    <a:gd name="connsiteX1" fmla="*/ 3867150 w 4324350"/>
                    <a:gd name="connsiteY1" fmla="*/ 0 h 676275"/>
                    <a:gd name="connsiteX2" fmla="*/ 4324350 w 4324350"/>
                    <a:gd name="connsiteY2" fmla="*/ 676275 h 676275"/>
                    <a:gd name="connsiteX3" fmla="*/ 0 w 4324350"/>
                    <a:gd name="connsiteY3" fmla="*/ 676275 h 676275"/>
                    <a:gd name="connsiteX4" fmla="*/ 0 w 4324350"/>
                    <a:gd name="connsiteY4" fmla="*/ 0 h 676275"/>
                    <a:gd name="connsiteX0" fmla="*/ 0 w 4324350"/>
                    <a:gd name="connsiteY0" fmla="*/ 12678 h 688953"/>
                    <a:gd name="connsiteX1" fmla="*/ 3848100 w 4324350"/>
                    <a:gd name="connsiteY1" fmla="*/ 0 h 688953"/>
                    <a:gd name="connsiteX2" fmla="*/ 4324350 w 4324350"/>
                    <a:gd name="connsiteY2" fmla="*/ 688953 h 688953"/>
                    <a:gd name="connsiteX3" fmla="*/ 0 w 4324350"/>
                    <a:gd name="connsiteY3" fmla="*/ 688953 h 688953"/>
                    <a:gd name="connsiteX4" fmla="*/ 0 w 4324350"/>
                    <a:gd name="connsiteY4" fmla="*/ 12678 h 688953"/>
                    <a:gd name="connsiteX0" fmla="*/ 0 w 4324350"/>
                    <a:gd name="connsiteY0" fmla="*/ 0 h 676275"/>
                    <a:gd name="connsiteX1" fmla="*/ 3838575 w 4324350"/>
                    <a:gd name="connsiteY1" fmla="*/ 0 h 676275"/>
                    <a:gd name="connsiteX2" fmla="*/ 4324350 w 4324350"/>
                    <a:gd name="connsiteY2" fmla="*/ 676275 h 676275"/>
                    <a:gd name="connsiteX3" fmla="*/ 0 w 4324350"/>
                    <a:gd name="connsiteY3" fmla="*/ 676275 h 676275"/>
                    <a:gd name="connsiteX4" fmla="*/ 0 w 4324350"/>
                    <a:gd name="connsiteY4" fmla="*/ 0 h 676275"/>
                    <a:gd name="connsiteX0" fmla="*/ 0 w 4324350"/>
                    <a:gd name="connsiteY0" fmla="*/ 0 h 676275"/>
                    <a:gd name="connsiteX1" fmla="*/ 3819525 w 4324350"/>
                    <a:gd name="connsiteY1" fmla="*/ 0 h 676275"/>
                    <a:gd name="connsiteX2" fmla="*/ 4324350 w 4324350"/>
                    <a:gd name="connsiteY2" fmla="*/ 676275 h 676275"/>
                    <a:gd name="connsiteX3" fmla="*/ 0 w 4324350"/>
                    <a:gd name="connsiteY3" fmla="*/ 676275 h 676275"/>
                    <a:gd name="connsiteX4" fmla="*/ 0 w 4324350"/>
                    <a:gd name="connsiteY4" fmla="*/ 0 h 676275"/>
                    <a:gd name="connsiteX0" fmla="*/ 499730 w 4324350"/>
                    <a:gd name="connsiteY0" fmla="*/ 0 h 690428"/>
                    <a:gd name="connsiteX1" fmla="*/ 3819525 w 4324350"/>
                    <a:gd name="connsiteY1" fmla="*/ 14153 h 690428"/>
                    <a:gd name="connsiteX2" fmla="*/ 4324350 w 4324350"/>
                    <a:gd name="connsiteY2" fmla="*/ 690428 h 690428"/>
                    <a:gd name="connsiteX3" fmla="*/ 0 w 4324350"/>
                    <a:gd name="connsiteY3" fmla="*/ 690428 h 690428"/>
                    <a:gd name="connsiteX4" fmla="*/ 499730 w 4324350"/>
                    <a:gd name="connsiteY4" fmla="*/ 0 h 690428"/>
                    <a:gd name="connsiteX0" fmla="*/ 499730 w 4324350"/>
                    <a:gd name="connsiteY0" fmla="*/ 0 h 676275"/>
                    <a:gd name="connsiteX1" fmla="*/ 3819525 w 4324350"/>
                    <a:gd name="connsiteY1" fmla="*/ 0 h 676275"/>
                    <a:gd name="connsiteX2" fmla="*/ 4324350 w 4324350"/>
                    <a:gd name="connsiteY2" fmla="*/ 676275 h 676275"/>
                    <a:gd name="connsiteX3" fmla="*/ 0 w 4324350"/>
                    <a:gd name="connsiteY3" fmla="*/ 676275 h 676275"/>
                    <a:gd name="connsiteX4" fmla="*/ 499730 w 4324350"/>
                    <a:gd name="connsiteY4" fmla="*/ 0 h 676275"/>
                    <a:gd name="connsiteX0" fmla="*/ 0 w 3824620"/>
                    <a:gd name="connsiteY0" fmla="*/ 0 h 690428"/>
                    <a:gd name="connsiteX1" fmla="*/ 3319795 w 3824620"/>
                    <a:gd name="connsiteY1" fmla="*/ 0 h 690428"/>
                    <a:gd name="connsiteX2" fmla="*/ 3824620 w 3824620"/>
                    <a:gd name="connsiteY2" fmla="*/ 676275 h 690428"/>
                    <a:gd name="connsiteX3" fmla="*/ 0 w 3824620"/>
                    <a:gd name="connsiteY3" fmla="*/ 690428 h 690428"/>
                    <a:gd name="connsiteX4" fmla="*/ 0 w 3824620"/>
                    <a:gd name="connsiteY4" fmla="*/ 0 h 690428"/>
                    <a:gd name="connsiteX0" fmla="*/ 0 w 3824620"/>
                    <a:gd name="connsiteY0" fmla="*/ 0 h 676277"/>
                    <a:gd name="connsiteX1" fmla="*/ 3319795 w 3824620"/>
                    <a:gd name="connsiteY1" fmla="*/ 0 h 676277"/>
                    <a:gd name="connsiteX2" fmla="*/ 3824620 w 3824620"/>
                    <a:gd name="connsiteY2" fmla="*/ 676275 h 676277"/>
                    <a:gd name="connsiteX3" fmla="*/ 0 w 3824620"/>
                    <a:gd name="connsiteY3" fmla="*/ 676277 h 676277"/>
                    <a:gd name="connsiteX4" fmla="*/ 0 w 3824620"/>
                    <a:gd name="connsiteY4" fmla="*/ 0 h 676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24620" h="676277">
                      <a:moveTo>
                        <a:pt x="0" y="0"/>
                      </a:moveTo>
                      <a:lnTo>
                        <a:pt x="3319795" y="0"/>
                      </a:lnTo>
                      <a:lnTo>
                        <a:pt x="3824620" y="676275"/>
                      </a:lnTo>
                      <a:lnTo>
                        <a:pt x="0" y="6762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20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E1E202"/>
                    </a:solidFill>
                  </a:endParaRPr>
                </a:p>
              </p:txBody>
            </p:sp>
            <p:sp>
              <p:nvSpPr>
                <p:cNvPr id="33" name="Retângulo 32"/>
                <p:cNvSpPr/>
                <p:nvPr/>
              </p:nvSpPr>
              <p:spPr>
                <a:xfrm>
                  <a:off x="546910" y="788384"/>
                  <a:ext cx="3209925" cy="31208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pt-BR" sz="1400" i="1" kern="0" dirty="0">
                      <a:solidFill>
                        <a:srgbClr val="213F5E"/>
                      </a:solidFill>
                      <a:latin typeface="+mj-lt"/>
                      <a:ea typeface="ＭＳ Ｐゴシック" charset="0"/>
                    </a:rPr>
                    <a:t>VAMOS AOS </a:t>
                  </a:r>
                  <a:r>
                    <a:rPr lang="pt-BR" sz="1400" b="1" i="1" kern="0" dirty="0">
                      <a:solidFill>
                        <a:srgbClr val="213F5E"/>
                      </a:solidFill>
                      <a:latin typeface="+mj-lt"/>
                      <a:ea typeface="ＭＳ Ｐゴシック" charset="0"/>
                    </a:rPr>
                    <a:t>PRÓXIMOS PASSOS</a:t>
                  </a:r>
                  <a:r>
                    <a:rPr lang="pt-BR" sz="1400" i="1" kern="0" dirty="0">
                      <a:solidFill>
                        <a:srgbClr val="213F5E"/>
                      </a:solidFill>
                      <a:latin typeface="+mj-lt"/>
                      <a:ea typeface="ＭＳ Ｐゴシック" charset="0"/>
                    </a:rPr>
                    <a:t>?</a:t>
                  </a:r>
                </a:p>
                <a:p>
                  <a:pPr lvl="1">
                    <a:spcBef>
                      <a:spcPct val="20000"/>
                    </a:spcBef>
                    <a:defRPr/>
                  </a:pPr>
                  <a:endParaRPr lang="pt-BR" sz="1400" kern="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  <a:ea typeface="ＭＳ Ｐゴシック" charset="0"/>
                  </a:endParaRPr>
                </a:p>
                <a:p>
                  <a:pPr lvl="1">
                    <a:spcBef>
                      <a:spcPct val="20000"/>
                    </a:spcBef>
                    <a:defRPr/>
                  </a:pPr>
                  <a:r>
                    <a:rPr lang="pt-BR" sz="1500" kern="0" dirty="0">
                      <a:solidFill>
                        <a:schemeClr val="bg1">
                          <a:lumMod val="95000"/>
                        </a:schemeClr>
                      </a:solidFill>
                      <a:latin typeface="+mj-lt"/>
                      <a:ea typeface="ＭＳ Ｐゴシック" charset="0"/>
                    </a:rPr>
                    <a:t> </a:t>
                  </a:r>
                  <a:r>
                    <a:rPr lang="pt-BR" sz="1400" dirty="0">
                      <a:solidFill>
                        <a:schemeClr val="bg1"/>
                      </a:solidFill>
                    </a:rPr>
                    <a:t>A infraestrutura de TI e os desafios para sua gestão;</a:t>
                  </a:r>
                </a:p>
                <a:p>
                  <a:pPr lvl="1"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pt-BR" sz="1400" dirty="0">
                      <a:solidFill>
                        <a:schemeClr val="bg1"/>
                      </a:solidFill>
                    </a:rPr>
                    <a:t>A importância dos processos de TI na organização;</a:t>
                  </a:r>
                  <a:r>
                    <a:rPr lang="pt-BR" sz="1400" dirty="0"/>
                    <a:t> 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  <a:p>
                  <a:pPr lvl="1"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pt-BR" sz="1400" dirty="0">
                      <a:solidFill>
                        <a:schemeClr val="bg1"/>
                      </a:solidFill>
                    </a:rPr>
                    <a:t>A importância da Segurança da Informação na organização;</a:t>
                  </a:r>
                </a:p>
                <a:p>
                  <a:pPr lvl="1"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pt-BR" sz="1400" dirty="0">
                      <a:solidFill>
                        <a:schemeClr val="bg1"/>
                      </a:solidFill>
                    </a:rPr>
                    <a:t>A importância do Acordo de Nível de Serviço na organização.</a:t>
                  </a:r>
                  <a:endParaRPr lang="pt-BR" sz="1400" dirty="0"/>
                </a:p>
              </p:txBody>
            </p:sp>
          </p:grpSp>
          <p:pic>
            <p:nvPicPr>
              <p:cNvPr id="30" name="Picture 2" descr="accept, check, checkmark, success icon"/>
              <p:cNvPicPr>
                <a:picLocks noChangeAspect="1" noChangeArrowheads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115" y="1988898"/>
                <a:ext cx="291867" cy="291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0" y="1433713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39" y="2742705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0" y="3500012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7269" y="2609664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7267" y="2847526"/>
            <a:ext cx="504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1: A importância da infraestrutura de TI</a:t>
            </a:r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0887" y="0"/>
            <a:ext cx="4453113" cy="47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685212218"/>
              </p:ext>
            </p:extLst>
          </p:nvPr>
        </p:nvGraphicFramePr>
        <p:xfrm>
          <a:off x="788692" y="1526345"/>
          <a:ext cx="3904604" cy="230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6674151-D452-42DB-AAFF-83C2FCB8B1AF}"/>
              </a:ext>
            </a:extLst>
          </p:cNvPr>
          <p:cNvSpPr txBox="1"/>
          <p:nvPr/>
        </p:nvSpPr>
        <p:spPr>
          <a:xfrm>
            <a:off x="2194562" y="696831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Perguntas: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65662B-0ADA-4DB0-90B3-218B4EF6D30F}"/>
              </a:ext>
            </a:extLst>
          </p:cNvPr>
          <p:cNvSpPr txBox="1"/>
          <p:nvPr/>
        </p:nvSpPr>
        <p:spPr>
          <a:xfrm>
            <a:off x="522534" y="1781225"/>
            <a:ext cx="82370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O que é </a:t>
            </a:r>
            <a:r>
              <a:rPr lang="en-US" sz="4000" dirty="0" err="1"/>
              <a:t>Tecnologia</a:t>
            </a:r>
            <a:r>
              <a:rPr lang="en-US" sz="4000" dirty="0"/>
              <a:t> da Informação 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Pra</a:t>
            </a:r>
            <a:r>
              <a:rPr lang="en-US" sz="4000" dirty="0"/>
              <a:t> que serve a TI 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Quais</a:t>
            </a:r>
            <a:r>
              <a:rPr lang="en-US" sz="4000" dirty="0"/>
              <a:t> </a:t>
            </a:r>
            <a:r>
              <a:rPr lang="en-US" sz="4000" dirty="0" err="1"/>
              <a:t>são</a:t>
            </a:r>
            <a:r>
              <a:rPr lang="en-US" sz="4000" dirty="0"/>
              <a:t> </a:t>
            </a:r>
            <a:r>
              <a:rPr lang="en-US" sz="4000" dirty="0" err="1"/>
              <a:t>os</a:t>
            </a:r>
            <a:r>
              <a:rPr lang="en-US" sz="4000" dirty="0"/>
              <a:t> “</a:t>
            </a:r>
            <a:r>
              <a:rPr lang="en-US" sz="4000" dirty="0" err="1"/>
              <a:t>Personagens</a:t>
            </a:r>
            <a:r>
              <a:rPr lang="en-US" sz="4000" dirty="0"/>
              <a:t>” da TI ?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8416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69786" y="561729"/>
            <a:ext cx="610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Enterprise Officer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(CEO) 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Executive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  </a:t>
            </a:r>
          </a:p>
        </p:txBody>
      </p:sp>
      <p:sp>
        <p:nvSpPr>
          <p:cNvPr id="17" name="Retângulo 12"/>
          <p:cNvSpPr/>
          <p:nvPr/>
        </p:nvSpPr>
        <p:spPr bwMode="auto">
          <a:xfrm>
            <a:off x="6473602" y="1791252"/>
            <a:ext cx="2239474" cy="1607353"/>
          </a:xfrm>
          <a:custGeom>
            <a:avLst/>
            <a:gdLst>
              <a:gd name="connsiteX0" fmla="*/ 0 w 3953247"/>
              <a:gd name="connsiteY0" fmla="*/ 0 h 926882"/>
              <a:gd name="connsiteX1" fmla="*/ 3953247 w 3953247"/>
              <a:gd name="connsiteY1" fmla="*/ 0 h 926882"/>
              <a:gd name="connsiteX2" fmla="*/ 3953247 w 3953247"/>
              <a:gd name="connsiteY2" fmla="*/ 926882 h 926882"/>
              <a:gd name="connsiteX3" fmla="*/ 0 w 3953247"/>
              <a:gd name="connsiteY3" fmla="*/ 926882 h 926882"/>
              <a:gd name="connsiteX4" fmla="*/ 0 w 3953247"/>
              <a:gd name="connsiteY4" fmla="*/ 0 h 926882"/>
              <a:gd name="connsiteX0" fmla="*/ 0 w 3953247"/>
              <a:gd name="connsiteY0" fmla="*/ 0 h 926882"/>
              <a:gd name="connsiteX1" fmla="*/ 3953247 w 3953247"/>
              <a:gd name="connsiteY1" fmla="*/ 0 h 926882"/>
              <a:gd name="connsiteX2" fmla="*/ 3953247 w 3953247"/>
              <a:gd name="connsiteY2" fmla="*/ 926882 h 926882"/>
              <a:gd name="connsiteX3" fmla="*/ 197427 w 3953247"/>
              <a:gd name="connsiteY3" fmla="*/ 916491 h 926882"/>
              <a:gd name="connsiteX4" fmla="*/ 0 w 3953247"/>
              <a:gd name="connsiteY4" fmla="*/ 0 h 926882"/>
              <a:gd name="connsiteX0" fmla="*/ 0 w 3953247"/>
              <a:gd name="connsiteY0" fmla="*/ 0 h 926882"/>
              <a:gd name="connsiteX1" fmla="*/ 3953247 w 3953247"/>
              <a:gd name="connsiteY1" fmla="*/ 0 h 926882"/>
              <a:gd name="connsiteX2" fmla="*/ 3735038 w 3953247"/>
              <a:gd name="connsiteY2" fmla="*/ 926882 h 926882"/>
              <a:gd name="connsiteX3" fmla="*/ 197427 w 3953247"/>
              <a:gd name="connsiteY3" fmla="*/ 916491 h 926882"/>
              <a:gd name="connsiteX4" fmla="*/ 0 w 3953247"/>
              <a:gd name="connsiteY4" fmla="*/ 0 h 926882"/>
              <a:gd name="connsiteX0" fmla="*/ 0 w 3735038"/>
              <a:gd name="connsiteY0" fmla="*/ 0 h 926882"/>
              <a:gd name="connsiteX1" fmla="*/ 3726932 w 3735038"/>
              <a:gd name="connsiteY1" fmla="*/ 0 h 926882"/>
              <a:gd name="connsiteX2" fmla="*/ 3735038 w 3735038"/>
              <a:gd name="connsiteY2" fmla="*/ 926882 h 926882"/>
              <a:gd name="connsiteX3" fmla="*/ 197427 w 3735038"/>
              <a:gd name="connsiteY3" fmla="*/ 916491 h 926882"/>
              <a:gd name="connsiteX4" fmla="*/ 0 w 3735038"/>
              <a:gd name="connsiteY4" fmla="*/ 0 h 926882"/>
              <a:gd name="connsiteX0" fmla="*/ 0 w 3936207"/>
              <a:gd name="connsiteY0" fmla="*/ 0 h 916491"/>
              <a:gd name="connsiteX1" fmla="*/ 3726932 w 3936207"/>
              <a:gd name="connsiteY1" fmla="*/ 0 h 916491"/>
              <a:gd name="connsiteX2" fmla="*/ 3936207 w 3936207"/>
              <a:gd name="connsiteY2" fmla="*/ 901736 h 916491"/>
              <a:gd name="connsiteX3" fmla="*/ 197427 w 3936207"/>
              <a:gd name="connsiteY3" fmla="*/ 916491 h 916491"/>
              <a:gd name="connsiteX4" fmla="*/ 0 w 3936207"/>
              <a:gd name="connsiteY4" fmla="*/ 0 h 916491"/>
              <a:gd name="connsiteX0" fmla="*/ 0 w 3936207"/>
              <a:gd name="connsiteY0" fmla="*/ 0 h 916491"/>
              <a:gd name="connsiteX1" fmla="*/ 3726932 w 3936207"/>
              <a:gd name="connsiteY1" fmla="*/ 0 h 916491"/>
              <a:gd name="connsiteX2" fmla="*/ 3936207 w 3936207"/>
              <a:gd name="connsiteY2" fmla="*/ 914309 h 916491"/>
              <a:gd name="connsiteX3" fmla="*/ 197427 w 3936207"/>
              <a:gd name="connsiteY3" fmla="*/ 916491 h 916491"/>
              <a:gd name="connsiteX4" fmla="*/ 0 w 3936207"/>
              <a:gd name="connsiteY4" fmla="*/ 0 h 91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207" h="916491">
                <a:moveTo>
                  <a:pt x="0" y="0"/>
                </a:moveTo>
                <a:lnTo>
                  <a:pt x="3726932" y="0"/>
                </a:lnTo>
                <a:lnTo>
                  <a:pt x="3936207" y="914309"/>
                </a:lnTo>
                <a:lnTo>
                  <a:pt x="197427" y="916491"/>
                </a:lnTo>
                <a:lnTo>
                  <a:pt x="0" y="0"/>
                </a:lnTo>
                <a:close/>
              </a:path>
            </a:pathLst>
          </a:custGeom>
          <a:solidFill>
            <a:srgbClr val="219D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endParaRPr lang="pt-BR" sz="1400" kern="0" dirty="0">
              <a:solidFill>
                <a:schemeClr val="bg1"/>
              </a:solidFill>
              <a:ea typeface="ＭＳ Ｐゴシック" charset="0"/>
            </a:endParaRPr>
          </a:p>
        </p:txBody>
      </p:sp>
      <p:sp>
        <p:nvSpPr>
          <p:cNvPr id="18" name="Retângulo 12"/>
          <p:cNvSpPr/>
          <p:nvPr/>
        </p:nvSpPr>
        <p:spPr bwMode="auto">
          <a:xfrm>
            <a:off x="266219" y="1966168"/>
            <a:ext cx="8877781" cy="1562583"/>
          </a:xfrm>
          <a:custGeom>
            <a:avLst/>
            <a:gdLst>
              <a:gd name="connsiteX0" fmla="*/ 0 w 3953247"/>
              <a:gd name="connsiteY0" fmla="*/ 0 h 926882"/>
              <a:gd name="connsiteX1" fmla="*/ 3953247 w 3953247"/>
              <a:gd name="connsiteY1" fmla="*/ 0 h 926882"/>
              <a:gd name="connsiteX2" fmla="*/ 3953247 w 3953247"/>
              <a:gd name="connsiteY2" fmla="*/ 926882 h 926882"/>
              <a:gd name="connsiteX3" fmla="*/ 0 w 3953247"/>
              <a:gd name="connsiteY3" fmla="*/ 926882 h 926882"/>
              <a:gd name="connsiteX4" fmla="*/ 0 w 3953247"/>
              <a:gd name="connsiteY4" fmla="*/ 0 h 926882"/>
              <a:gd name="connsiteX0" fmla="*/ 0 w 3953247"/>
              <a:gd name="connsiteY0" fmla="*/ 0 h 926882"/>
              <a:gd name="connsiteX1" fmla="*/ 3953247 w 3953247"/>
              <a:gd name="connsiteY1" fmla="*/ 0 h 926882"/>
              <a:gd name="connsiteX2" fmla="*/ 3953247 w 3953247"/>
              <a:gd name="connsiteY2" fmla="*/ 926882 h 926882"/>
              <a:gd name="connsiteX3" fmla="*/ 197427 w 3953247"/>
              <a:gd name="connsiteY3" fmla="*/ 916491 h 926882"/>
              <a:gd name="connsiteX4" fmla="*/ 0 w 3953247"/>
              <a:gd name="connsiteY4" fmla="*/ 0 h 926882"/>
              <a:gd name="connsiteX0" fmla="*/ 0 w 3953247"/>
              <a:gd name="connsiteY0" fmla="*/ 0 h 926882"/>
              <a:gd name="connsiteX1" fmla="*/ 3953247 w 3953247"/>
              <a:gd name="connsiteY1" fmla="*/ 0 h 926882"/>
              <a:gd name="connsiteX2" fmla="*/ 3735038 w 3953247"/>
              <a:gd name="connsiteY2" fmla="*/ 926882 h 926882"/>
              <a:gd name="connsiteX3" fmla="*/ 197427 w 3953247"/>
              <a:gd name="connsiteY3" fmla="*/ 916491 h 926882"/>
              <a:gd name="connsiteX4" fmla="*/ 0 w 3953247"/>
              <a:gd name="connsiteY4" fmla="*/ 0 h 926882"/>
              <a:gd name="connsiteX0" fmla="*/ 0 w 3735038"/>
              <a:gd name="connsiteY0" fmla="*/ 0 h 926882"/>
              <a:gd name="connsiteX1" fmla="*/ 3726932 w 3735038"/>
              <a:gd name="connsiteY1" fmla="*/ 0 h 926882"/>
              <a:gd name="connsiteX2" fmla="*/ 3735038 w 3735038"/>
              <a:gd name="connsiteY2" fmla="*/ 926882 h 926882"/>
              <a:gd name="connsiteX3" fmla="*/ 197427 w 3735038"/>
              <a:gd name="connsiteY3" fmla="*/ 916491 h 926882"/>
              <a:gd name="connsiteX4" fmla="*/ 0 w 3735038"/>
              <a:gd name="connsiteY4" fmla="*/ 0 h 926882"/>
              <a:gd name="connsiteX0" fmla="*/ 0 w 3936207"/>
              <a:gd name="connsiteY0" fmla="*/ 0 h 916491"/>
              <a:gd name="connsiteX1" fmla="*/ 3726932 w 3936207"/>
              <a:gd name="connsiteY1" fmla="*/ 0 h 916491"/>
              <a:gd name="connsiteX2" fmla="*/ 3936207 w 3936207"/>
              <a:gd name="connsiteY2" fmla="*/ 901736 h 916491"/>
              <a:gd name="connsiteX3" fmla="*/ 197427 w 3936207"/>
              <a:gd name="connsiteY3" fmla="*/ 916491 h 916491"/>
              <a:gd name="connsiteX4" fmla="*/ 0 w 3936207"/>
              <a:gd name="connsiteY4" fmla="*/ 0 h 916491"/>
              <a:gd name="connsiteX0" fmla="*/ 0 w 3936207"/>
              <a:gd name="connsiteY0" fmla="*/ 0 h 916491"/>
              <a:gd name="connsiteX1" fmla="*/ 3726932 w 3936207"/>
              <a:gd name="connsiteY1" fmla="*/ 0 h 916491"/>
              <a:gd name="connsiteX2" fmla="*/ 3936207 w 3936207"/>
              <a:gd name="connsiteY2" fmla="*/ 914309 h 916491"/>
              <a:gd name="connsiteX3" fmla="*/ 197427 w 3936207"/>
              <a:gd name="connsiteY3" fmla="*/ 916491 h 916491"/>
              <a:gd name="connsiteX4" fmla="*/ 0 w 3936207"/>
              <a:gd name="connsiteY4" fmla="*/ 0 h 91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207" h="916491">
                <a:moveTo>
                  <a:pt x="0" y="0"/>
                </a:moveTo>
                <a:lnTo>
                  <a:pt x="3726932" y="0"/>
                </a:lnTo>
                <a:lnTo>
                  <a:pt x="3936207" y="914309"/>
                </a:lnTo>
                <a:lnTo>
                  <a:pt x="197427" y="916491"/>
                </a:lnTo>
                <a:lnTo>
                  <a:pt x="0" y="0"/>
                </a:lnTo>
                <a:close/>
              </a:path>
            </a:pathLst>
          </a:custGeom>
          <a:solidFill>
            <a:srgbClr val="E1E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endParaRPr lang="pt-BR" sz="1600" kern="0" dirty="0">
              <a:solidFill>
                <a:schemeClr val="bg1"/>
              </a:solidFill>
              <a:ea typeface="ＭＳ Ｐゴシック" charset="0"/>
            </a:endParaRPr>
          </a:p>
        </p:txBody>
      </p:sp>
      <p:sp>
        <p:nvSpPr>
          <p:cNvPr id="19" name="Retângulo de cantos arredondados 11"/>
          <p:cNvSpPr/>
          <p:nvPr/>
        </p:nvSpPr>
        <p:spPr>
          <a:xfrm>
            <a:off x="4775477" y="995425"/>
            <a:ext cx="3396251" cy="3430204"/>
          </a:xfrm>
          <a:prstGeom prst="roundRect">
            <a:avLst>
              <a:gd name="adj" fmla="val 45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814" y="1040944"/>
            <a:ext cx="2183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siglas são familiares?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67" y="1267682"/>
            <a:ext cx="3110670" cy="288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tângulo 12"/>
          <p:cNvSpPr/>
          <p:nvPr/>
        </p:nvSpPr>
        <p:spPr bwMode="auto">
          <a:xfrm>
            <a:off x="641007" y="1782501"/>
            <a:ext cx="4370832" cy="1607353"/>
          </a:xfrm>
          <a:custGeom>
            <a:avLst/>
            <a:gdLst>
              <a:gd name="connsiteX0" fmla="*/ 0 w 3953247"/>
              <a:gd name="connsiteY0" fmla="*/ 0 h 926882"/>
              <a:gd name="connsiteX1" fmla="*/ 3953247 w 3953247"/>
              <a:gd name="connsiteY1" fmla="*/ 0 h 926882"/>
              <a:gd name="connsiteX2" fmla="*/ 3953247 w 3953247"/>
              <a:gd name="connsiteY2" fmla="*/ 926882 h 926882"/>
              <a:gd name="connsiteX3" fmla="*/ 0 w 3953247"/>
              <a:gd name="connsiteY3" fmla="*/ 926882 h 926882"/>
              <a:gd name="connsiteX4" fmla="*/ 0 w 3953247"/>
              <a:gd name="connsiteY4" fmla="*/ 0 h 926882"/>
              <a:gd name="connsiteX0" fmla="*/ 0 w 3953247"/>
              <a:gd name="connsiteY0" fmla="*/ 0 h 926882"/>
              <a:gd name="connsiteX1" fmla="*/ 3953247 w 3953247"/>
              <a:gd name="connsiteY1" fmla="*/ 0 h 926882"/>
              <a:gd name="connsiteX2" fmla="*/ 3953247 w 3953247"/>
              <a:gd name="connsiteY2" fmla="*/ 926882 h 926882"/>
              <a:gd name="connsiteX3" fmla="*/ 197427 w 3953247"/>
              <a:gd name="connsiteY3" fmla="*/ 916491 h 926882"/>
              <a:gd name="connsiteX4" fmla="*/ 0 w 3953247"/>
              <a:gd name="connsiteY4" fmla="*/ 0 h 926882"/>
              <a:gd name="connsiteX0" fmla="*/ 0 w 3953247"/>
              <a:gd name="connsiteY0" fmla="*/ 0 h 926882"/>
              <a:gd name="connsiteX1" fmla="*/ 3953247 w 3953247"/>
              <a:gd name="connsiteY1" fmla="*/ 0 h 926882"/>
              <a:gd name="connsiteX2" fmla="*/ 3735038 w 3953247"/>
              <a:gd name="connsiteY2" fmla="*/ 926882 h 926882"/>
              <a:gd name="connsiteX3" fmla="*/ 197427 w 3953247"/>
              <a:gd name="connsiteY3" fmla="*/ 916491 h 926882"/>
              <a:gd name="connsiteX4" fmla="*/ 0 w 3953247"/>
              <a:gd name="connsiteY4" fmla="*/ 0 h 926882"/>
              <a:gd name="connsiteX0" fmla="*/ 0 w 3735038"/>
              <a:gd name="connsiteY0" fmla="*/ 0 h 926882"/>
              <a:gd name="connsiteX1" fmla="*/ 3726932 w 3735038"/>
              <a:gd name="connsiteY1" fmla="*/ 0 h 926882"/>
              <a:gd name="connsiteX2" fmla="*/ 3735038 w 3735038"/>
              <a:gd name="connsiteY2" fmla="*/ 926882 h 926882"/>
              <a:gd name="connsiteX3" fmla="*/ 197427 w 3735038"/>
              <a:gd name="connsiteY3" fmla="*/ 916491 h 926882"/>
              <a:gd name="connsiteX4" fmla="*/ 0 w 3735038"/>
              <a:gd name="connsiteY4" fmla="*/ 0 h 926882"/>
              <a:gd name="connsiteX0" fmla="*/ 0 w 3936207"/>
              <a:gd name="connsiteY0" fmla="*/ 0 h 916491"/>
              <a:gd name="connsiteX1" fmla="*/ 3726932 w 3936207"/>
              <a:gd name="connsiteY1" fmla="*/ 0 h 916491"/>
              <a:gd name="connsiteX2" fmla="*/ 3936207 w 3936207"/>
              <a:gd name="connsiteY2" fmla="*/ 901736 h 916491"/>
              <a:gd name="connsiteX3" fmla="*/ 197427 w 3936207"/>
              <a:gd name="connsiteY3" fmla="*/ 916491 h 916491"/>
              <a:gd name="connsiteX4" fmla="*/ 0 w 3936207"/>
              <a:gd name="connsiteY4" fmla="*/ 0 h 916491"/>
              <a:gd name="connsiteX0" fmla="*/ 0 w 3936207"/>
              <a:gd name="connsiteY0" fmla="*/ 0 h 916491"/>
              <a:gd name="connsiteX1" fmla="*/ 3726932 w 3936207"/>
              <a:gd name="connsiteY1" fmla="*/ 0 h 916491"/>
              <a:gd name="connsiteX2" fmla="*/ 3936207 w 3936207"/>
              <a:gd name="connsiteY2" fmla="*/ 914309 h 916491"/>
              <a:gd name="connsiteX3" fmla="*/ 197427 w 3936207"/>
              <a:gd name="connsiteY3" fmla="*/ 916491 h 916491"/>
              <a:gd name="connsiteX4" fmla="*/ 0 w 3936207"/>
              <a:gd name="connsiteY4" fmla="*/ 0 h 91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207" h="916491">
                <a:moveTo>
                  <a:pt x="0" y="0"/>
                </a:moveTo>
                <a:lnTo>
                  <a:pt x="3726932" y="0"/>
                </a:lnTo>
                <a:lnTo>
                  <a:pt x="3936207" y="914309"/>
                </a:lnTo>
                <a:lnTo>
                  <a:pt x="197427" y="916491"/>
                </a:lnTo>
                <a:lnTo>
                  <a:pt x="0" y="0"/>
                </a:lnTo>
                <a:close/>
              </a:path>
            </a:pathLst>
          </a:custGeom>
          <a:solidFill>
            <a:srgbClr val="219D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endParaRPr lang="pt-BR" sz="1400" kern="0" dirty="0">
              <a:solidFill>
                <a:schemeClr val="bg1"/>
              </a:solidFill>
              <a:ea typeface="ＭＳ Ｐゴシック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950430" y="2029064"/>
            <a:ext cx="3515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3200" b="1" i="1" dirty="0">
                <a:solidFill>
                  <a:schemeClr val="bg1"/>
                </a:solidFill>
              </a:rPr>
              <a:t>O que cada uma delas significa?</a:t>
            </a:r>
          </a:p>
        </p:txBody>
      </p:sp>
    </p:spTree>
    <p:extLst>
      <p:ext uri="{BB962C8B-B14F-4D97-AF65-F5344CB8AC3E}">
        <p14:creationId xmlns:p14="http://schemas.microsoft.com/office/powerpoint/2010/main" val="144217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414717" y="252889"/>
            <a:ext cx="514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Enterprise Officer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(CEO) 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Executive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  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" b="5336"/>
          <a:stretch/>
        </p:blipFill>
        <p:spPr bwMode="auto">
          <a:xfrm>
            <a:off x="1295223" y="673330"/>
            <a:ext cx="6136356" cy="413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91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69785" y="561729"/>
            <a:ext cx="265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Enterprise Officer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(CEO) </a:t>
            </a:r>
          </a:p>
        </p:txBody>
      </p:sp>
      <p:sp>
        <p:nvSpPr>
          <p:cNvPr id="18" name="Retângulo 10"/>
          <p:cNvSpPr/>
          <p:nvPr/>
        </p:nvSpPr>
        <p:spPr>
          <a:xfrm rot="275902">
            <a:off x="7999449" y="139009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5419" y="978609"/>
            <a:ext cx="7708551" cy="37291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5"/>
          <p:cNvSpPr/>
          <p:nvPr/>
        </p:nvSpPr>
        <p:spPr>
          <a:xfrm flipV="1">
            <a:off x="644681" y="4707718"/>
            <a:ext cx="770855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63813" y="1095043"/>
            <a:ext cx="4736394" cy="343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4FAFA8"/>
                </a:solidFill>
              </a:rPr>
              <a:t>Estas siglas são familiares?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cada uma delas significa?</a:t>
            </a: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Enterprise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Diretor geral ou presidente da empresa.</a:t>
            </a: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CFO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Financial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Diretor financeiro.</a:t>
            </a: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Product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Diretor de produtos.</a:t>
            </a: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Operating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Diretor de operações.</a:t>
            </a: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Technical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Diretor técnico.</a:t>
            </a: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Human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Resources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Diretor de RH.</a:t>
            </a: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CMO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Marketing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Diretor de marketing.</a:t>
            </a: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Legal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Diretor jurídico.</a:t>
            </a: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CKO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Knowledge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Diretor de conhecimento.</a:t>
            </a:r>
          </a:p>
          <a:p>
            <a:pPr marL="266700" indent="-2667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Chief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Officer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Diretor de TI. </a:t>
            </a:r>
          </a:p>
        </p:txBody>
      </p:sp>
      <p:grpSp>
        <p:nvGrpSpPr>
          <p:cNvPr id="22" name="Grupo 7"/>
          <p:cNvGrpSpPr/>
          <p:nvPr/>
        </p:nvGrpSpPr>
        <p:grpSpPr>
          <a:xfrm>
            <a:off x="5640570" y="1523096"/>
            <a:ext cx="2983838" cy="2467590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13" y="1586182"/>
            <a:ext cx="2643852" cy="233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24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8939</TotalTime>
  <Words>2234</Words>
  <Application>Microsoft Office PowerPoint</Application>
  <PresentationFormat>Apresentação na tela (16:9)</PresentationFormat>
  <Paragraphs>203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542</cp:revision>
  <dcterms:created xsi:type="dcterms:W3CDTF">2014-11-17T17:44:06Z</dcterms:created>
  <dcterms:modified xsi:type="dcterms:W3CDTF">2018-12-26T06:40:39Z</dcterms:modified>
</cp:coreProperties>
</file>