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6" r:id="rId3"/>
    <p:sldId id="314" r:id="rId4"/>
    <p:sldId id="320" r:id="rId5"/>
    <p:sldId id="321" r:id="rId6"/>
    <p:sldId id="348" r:id="rId7"/>
    <p:sldId id="349" r:id="rId8"/>
    <p:sldId id="350" r:id="rId9"/>
    <p:sldId id="351" r:id="rId10"/>
    <p:sldId id="352" r:id="rId11"/>
    <p:sldId id="353" r:id="rId12"/>
    <p:sldId id="322" r:id="rId13"/>
    <p:sldId id="344" r:id="rId14"/>
    <p:sldId id="323" r:id="rId15"/>
    <p:sldId id="324" r:id="rId16"/>
    <p:sldId id="325" r:id="rId17"/>
    <p:sldId id="326" r:id="rId18"/>
    <p:sldId id="354" r:id="rId19"/>
    <p:sldId id="355" r:id="rId20"/>
    <p:sldId id="327" r:id="rId21"/>
    <p:sldId id="356" r:id="rId22"/>
    <p:sldId id="328" r:id="rId23"/>
    <p:sldId id="329" r:id="rId24"/>
    <p:sldId id="357" r:id="rId25"/>
    <p:sldId id="347" r:id="rId26"/>
    <p:sldId id="330" r:id="rId27"/>
    <p:sldId id="358" r:id="rId28"/>
    <p:sldId id="331" r:id="rId29"/>
    <p:sldId id="332" r:id="rId30"/>
    <p:sldId id="359" r:id="rId31"/>
    <p:sldId id="333" r:id="rId32"/>
    <p:sldId id="334" r:id="rId33"/>
    <p:sldId id="335" r:id="rId34"/>
    <p:sldId id="365" r:id="rId35"/>
    <p:sldId id="366" r:id="rId36"/>
    <p:sldId id="360" r:id="rId37"/>
    <p:sldId id="336" r:id="rId38"/>
    <p:sldId id="367" r:id="rId39"/>
    <p:sldId id="361" r:id="rId40"/>
    <p:sldId id="337" r:id="rId41"/>
    <p:sldId id="368" r:id="rId42"/>
    <p:sldId id="362" r:id="rId43"/>
    <p:sldId id="339" r:id="rId44"/>
    <p:sldId id="369" r:id="rId45"/>
    <p:sldId id="363" r:id="rId46"/>
    <p:sldId id="340" r:id="rId47"/>
    <p:sldId id="370" r:id="rId48"/>
    <p:sldId id="364" r:id="rId49"/>
    <p:sldId id="341" r:id="rId50"/>
    <p:sldId id="338" r:id="rId51"/>
    <p:sldId id="305" r:id="rId52"/>
  </p:sldIdLst>
  <p:sldSz cx="9144000" cy="5143500" type="screen16x9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7" pos="226" userDrawn="1">
          <p15:clr>
            <a:srgbClr val="A4A3A4"/>
          </p15:clr>
        </p15:guide>
        <p15:guide id="8" userDrawn="1">
          <p15:clr>
            <a:srgbClr val="000000"/>
          </p15:clr>
        </p15:guide>
        <p15:guide id="9" orient="horz" userDrawn="1">
          <p15:clr>
            <a:srgbClr val="000000"/>
          </p15:clr>
        </p15:guide>
        <p15:guide id="10" orient="horz" pos="3240" userDrawn="1">
          <p15:clr>
            <a:srgbClr val="000000"/>
          </p15:clr>
        </p15:guide>
        <p15:guide id="11" pos="576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D93"/>
    <a:srgbClr val="4FAFA8"/>
    <a:srgbClr val="C6D9F1"/>
    <a:srgbClr val="DBEEF4"/>
    <a:srgbClr val="157D64"/>
    <a:srgbClr val="213F5E"/>
    <a:srgbClr val="EBECED"/>
    <a:srgbClr val="F6F7F8"/>
    <a:srgbClr val="4BB7C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3559" autoAdjust="0"/>
  </p:normalViewPr>
  <p:slideViewPr>
    <p:cSldViewPr snapToGrid="0" snapToObjects="1">
      <p:cViewPr varScale="1">
        <p:scale>
          <a:sx n="276" d="100"/>
          <a:sy n="276" d="100"/>
        </p:scale>
        <p:origin x="228" y="618"/>
      </p:cViewPr>
      <p:guideLst>
        <p:guide orient="horz" pos="259"/>
        <p:guide pos="5534"/>
        <p:guide orient="horz" pos="2867"/>
        <p:guide pos="226"/>
        <p:guide/>
        <p:guide orient="horz"/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6690"/>
    </p:cViewPr>
  </p:sorterViewPr>
  <p:notesViewPr>
    <p:cSldViewPr snapToGrid="0" snapToObjects="1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C703A-45DD-4E32-8969-E371DF6B5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938F39-B707-40F8-A1EF-BEA5C1BB490C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Motivadores da governança de TI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50D5A9-D641-4C8A-A38D-6F41A6D10977}" type="parTrans" cxnId="{C5C2D972-A164-497A-BC23-D9E57CB843C9}">
      <dgm:prSet/>
      <dgm:spPr/>
      <dgm:t>
        <a:bodyPr/>
        <a:lstStyle/>
        <a:p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7F9D200-0971-4830-986E-E7B45CD08CF8}" type="sibTrans" cxnId="{C5C2D972-A164-497A-BC23-D9E57CB843C9}">
      <dgm:prSet/>
      <dgm:spPr/>
      <dgm:t>
        <a:bodyPr/>
        <a:lstStyle/>
        <a:p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72C81D7-2474-4040-A3D3-2CFCDD0958F5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Diferença entre gestão de TI e Gov. de TI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EDB29A6-79FF-4A0D-AD71-859CAD292F43}" type="parTrans" cxnId="{EFB92A04-0A35-4EF4-B7C5-D1DA4F0281D0}">
      <dgm:prSet/>
      <dgm:spPr/>
      <dgm:t>
        <a:bodyPr/>
        <a:lstStyle/>
        <a:p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500289A-5FC1-4F70-9C91-29297F814CA6}" type="sibTrans" cxnId="{EFB92A04-0A35-4EF4-B7C5-D1DA4F0281D0}">
      <dgm:prSet/>
      <dgm:spPr/>
      <dgm:t>
        <a:bodyPr/>
        <a:lstStyle/>
        <a:p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FFDEB7C-5E2A-4DD6-B5A5-F09857842553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COBIT 5 e os princípios da Gestão de TI e da Gov. de TI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1C2F021-41F8-4605-A469-FED395C4B6C5}" type="parTrans" cxnId="{5D628513-8405-40AB-BC49-B3B53420364E}">
      <dgm:prSet/>
      <dgm:spPr/>
      <dgm:t>
        <a:bodyPr/>
        <a:lstStyle/>
        <a:p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7ADB2F6-B03B-44D7-828A-AC5F140EB6ED}" type="sibTrans" cxnId="{5D628513-8405-40AB-BC49-B3B53420364E}">
      <dgm:prSet/>
      <dgm:spPr/>
      <dgm:t>
        <a:bodyPr/>
        <a:lstStyle/>
        <a:p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6ACA677-B687-4104-BA10-A16CA72876CE}" type="pres">
      <dgm:prSet presAssocID="{68EC703A-45DD-4E32-8969-E371DF6B530E}" presName="linear" presStyleCnt="0">
        <dgm:presLayoutVars>
          <dgm:animLvl val="lvl"/>
          <dgm:resizeHandles val="exact"/>
        </dgm:presLayoutVars>
      </dgm:prSet>
      <dgm:spPr/>
    </dgm:pt>
    <dgm:pt modelId="{95CBA580-B471-4069-AD9E-7A5C629A3488}" type="pres">
      <dgm:prSet presAssocID="{41938F39-B707-40F8-A1EF-BEA5C1BB490C}" presName="parentText" presStyleLbl="node1" presStyleIdx="0" presStyleCnt="3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B3625978-B7CB-4167-9692-B51D1DED2323}" type="pres">
      <dgm:prSet presAssocID="{97F9D200-0971-4830-986E-E7B45CD08CF8}" presName="spacer" presStyleCnt="0"/>
      <dgm:spPr/>
    </dgm:pt>
    <dgm:pt modelId="{EC6EB544-B934-4376-9262-FE6F0D591284}" type="pres">
      <dgm:prSet presAssocID="{B72C81D7-2474-4040-A3D3-2CFCDD0958F5}" presName="parentText" presStyleLbl="node1" presStyleIdx="1" presStyleCnt="3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A207882E-8119-48B1-8609-A09C53AC1F8F}" type="pres">
      <dgm:prSet presAssocID="{E500289A-5FC1-4F70-9C91-29297F814CA6}" presName="spacer" presStyleCnt="0"/>
      <dgm:spPr/>
    </dgm:pt>
    <dgm:pt modelId="{4463EDCE-2339-4434-9735-BCE4CE1C56D3}" type="pres">
      <dgm:prSet presAssocID="{FFFDEB7C-5E2A-4DD6-B5A5-F09857842553}" presName="parentText" presStyleLbl="node1" presStyleIdx="2" presStyleCnt="3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EFB92A04-0A35-4EF4-B7C5-D1DA4F0281D0}" srcId="{68EC703A-45DD-4E32-8969-E371DF6B530E}" destId="{B72C81D7-2474-4040-A3D3-2CFCDD0958F5}" srcOrd="1" destOrd="0" parTransId="{1EDB29A6-79FF-4A0D-AD71-859CAD292F43}" sibTransId="{E500289A-5FC1-4F70-9C91-29297F814CA6}"/>
    <dgm:cxn modelId="{5D628513-8405-40AB-BC49-B3B53420364E}" srcId="{68EC703A-45DD-4E32-8969-E371DF6B530E}" destId="{FFFDEB7C-5E2A-4DD6-B5A5-F09857842553}" srcOrd="2" destOrd="0" parTransId="{91C2F021-41F8-4605-A469-FED395C4B6C5}" sibTransId="{F7ADB2F6-B03B-44D7-828A-AC5F140EB6ED}"/>
    <dgm:cxn modelId="{C5C2D972-A164-497A-BC23-D9E57CB843C9}" srcId="{68EC703A-45DD-4E32-8969-E371DF6B530E}" destId="{41938F39-B707-40F8-A1EF-BEA5C1BB490C}" srcOrd="0" destOrd="0" parTransId="{9650D5A9-D641-4C8A-A38D-6F41A6D10977}" sibTransId="{97F9D200-0971-4830-986E-E7B45CD08CF8}"/>
    <dgm:cxn modelId="{3E090A78-CCDB-4DFF-A1E3-843A16D4883E}" type="presOf" srcId="{B72C81D7-2474-4040-A3D3-2CFCDD0958F5}" destId="{EC6EB544-B934-4376-9262-FE6F0D591284}" srcOrd="0" destOrd="0" presId="urn:microsoft.com/office/officeart/2005/8/layout/vList2"/>
    <dgm:cxn modelId="{6829E37A-E8C4-4683-B0B7-4BC8ACBE7ED5}" type="presOf" srcId="{FFFDEB7C-5E2A-4DD6-B5A5-F09857842553}" destId="{4463EDCE-2339-4434-9735-BCE4CE1C56D3}" srcOrd="0" destOrd="0" presId="urn:microsoft.com/office/officeart/2005/8/layout/vList2"/>
    <dgm:cxn modelId="{634F27B6-F874-40EF-9D73-A93C835B0F8D}" type="presOf" srcId="{68EC703A-45DD-4E32-8969-E371DF6B530E}" destId="{26ACA677-B687-4104-BA10-A16CA72876CE}" srcOrd="0" destOrd="0" presId="urn:microsoft.com/office/officeart/2005/8/layout/vList2"/>
    <dgm:cxn modelId="{84F130E9-6D90-47A8-9174-E912B45FD663}" type="presOf" srcId="{41938F39-B707-40F8-A1EF-BEA5C1BB490C}" destId="{95CBA580-B471-4069-AD9E-7A5C629A3488}" srcOrd="0" destOrd="0" presId="urn:microsoft.com/office/officeart/2005/8/layout/vList2"/>
    <dgm:cxn modelId="{EFA8EAD9-A7B4-46CA-807E-7F5BBE355756}" type="presParOf" srcId="{26ACA677-B687-4104-BA10-A16CA72876CE}" destId="{95CBA580-B471-4069-AD9E-7A5C629A3488}" srcOrd="0" destOrd="0" presId="urn:microsoft.com/office/officeart/2005/8/layout/vList2"/>
    <dgm:cxn modelId="{5AC74641-85E3-4C9C-807F-9AD8DA08D76A}" type="presParOf" srcId="{26ACA677-B687-4104-BA10-A16CA72876CE}" destId="{B3625978-B7CB-4167-9692-B51D1DED2323}" srcOrd="1" destOrd="0" presId="urn:microsoft.com/office/officeart/2005/8/layout/vList2"/>
    <dgm:cxn modelId="{A388C64A-A96B-4B35-BBFE-0A6725F61AAB}" type="presParOf" srcId="{26ACA677-B687-4104-BA10-A16CA72876CE}" destId="{EC6EB544-B934-4376-9262-FE6F0D591284}" srcOrd="2" destOrd="0" presId="urn:microsoft.com/office/officeart/2005/8/layout/vList2"/>
    <dgm:cxn modelId="{91A966F8-4864-4985-BCAE-A42C35B6113B}" type="presParOf" srcId="{26ACA677-B687-4104-BA10-A16CA72876CE}" destId="{A207882E-8119-48B1-8609-A09C53AC1F8F}" srcOrd="3" destOrd="0" presId="urn:microsoft.com/office/officeart/2005/8/layout/vList2"/>
    <dgm:cxn modelId="{945DC442-D3FF-465F-9148-8FFEE5EB1461}" type="presParOf" srcId="{26ACA677-B687-4104-BA10-A16CA72876CE}" destId="{4463EDCE-2339-4434-9735-BCE4CE1C56D3}" srcOrd="4" destOrd="0" presId="urn:microsoft.com/office/officeart/2005/8/layout/vList2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BA580-B471-4069-AD9E-7A5C629A3488}">
      <dsp:nvSpPr>
        <dsp:cNvPr id="0" name=""/>
        <dsp:cNvSpPr/>
      </dsp:nvSpPr>
      <dsp:spPr>
        <a:xfrm>
          <a:off x="0" y="4055"/>
          <a:ext cx="4943893" cy="534695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Motivadores da governança de TI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4055"/>
        <a:ext cx="4943893" cy="534695"/>
      </dsp:txXfrm>
    </dsp:sp>
    <dsp:sp modelId="{EC6EB544-B934-4376-9262-FE6F0D591284}">
      <dsp:nvSpPr>
        <dsp:cNvPr id="0" name=""/>
        <dsp:cNvSpPr/>
      </dsp:nvSpPr>
      <dsp:spPr>
        <a:xfrm>
          <a:off x="0" y="671230"/>
          <a:ext cx="4943893" cy="534695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Diferença entre gestão de TI e Gov. de TI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671230"/>
        <a:ext cx="4943893" cy="534695"/>
      </dsp:txXfrm>
    </dsp:sp>
    <dsp:sp modelId="{4463EDCE-2339-4434-9735-BCE4CE1C56D3}">
      <dsp:nvSpPr>
        <dsp:cNvPr id="0" name=""/>
        <dsp:cNvSpPr/>
      </dsp:nvSpPr>
      <dsp:spPr>
        <a:xfrm>
          <a:off x="0" y="1338406"/>
          <a:ext cx="4943893" cy="534695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COBIT 5 e os princípios da Gestão de TI e da Gov. de TI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1338406"/>
        <a:ext cx="4943893" cy="534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3C5-6F52-AD40-A97F-6E8DC5AF1C1A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60AB-6121-1D4C-9565-E7EB4E0D1A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EF2BD-F832-4131-93A4-A20917D2CFF3}" type="datetimeFigureOut">
              <a:rPr lang="en-US"/>
              <a:pPr>
                <a:defRPr/>
              </a:pPr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47FA5-7DBF-4787-98CD-3C5843D280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489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7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5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35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7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6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1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 userDrawn="1"/>
        </p:nvSpPr>
        <p:spPr>
          <a:xfrm>
            <a:off x="297366" y="4873833"/>
            <a:ext cx="2753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6: Gestão de TI e governança de TI</a:t>
            </a:r>
            <a:endParaRPr lang="pt-BR" sz="1200" dirty="0">
              <a:solidFill>
                <a:srgbClr val="219D93"/>
              </a:solidFill>
            </a:endParaRP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375047" y="340208"/>
            <a:ext cx="2007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 dirty="0">
                <a:solidFill>
                  <a:srgbClr val="219D93"/>
                </a:solidFill>
              </a:rPr>
              <a:t>Gestão de infraestrutura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 userDrawn="1"/>
        </p:nvSpPr>
        <p:spPr>
          <a:xfrm>
            <a:off x="297366" y="4873833"/>
            <a:ext cx="1826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219D93"/>
                </a:solidFill>
              </a:rPr>
              <a:t>AULA 01: NOME DA AULA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75047" y="340208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7849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Y2TaxU-R4E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DTNfgKsQVdA" TargetMode="External"/><Relationship Id="rId4" Type="http://schemas.openxmlformats.org/officeDocument/2006/relationships/hyperlink" Target="http://www.isaca.org/cobit/pages/default.aspx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24195" y="532997"/>
            <a:ext cx="7714211" cy="1790700"/>
          </a:xfrm>
        </p:spPr>
        <p:txBody>
          <a:bodyPr>
            <a:normAutofit/>
          </a:bodyPr>
          <a:lstStyle/>
          <a:p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05594" y="1377376"/>
            <a:ext cx="7211293" cy="1707227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Prof. André Luiz Braga</a:t>
            </a:r>
          </a:p>
          <a:p>
            <a:r>
              <a:rPr lang="en-US" sz="5000" dirty="0" err="1"/>
              <a:t>M.Sc</a:t>
            </a:r>
            <a:r>
              <a:rPr lang="en-US" sz="5000" dirty="0"/>
              <a:t> - COPPE/UFRJ</a:t>
            </a:r>
          </a:p>
          <a:p>
            <a:r>
              <a:rPr lang="en-US" sz="5000" dirty="0" err="1"/>
              <a:t>D.Sc</a:t>
            </a:r>
            <a:r>
              <a:rPr lang="en-US" sz="5000" dirty="0"/>
              <a:t> – IBM Silicon Valley Lab / COPPE / UFRJ</a:t>
            </a:r>
          </a:p>
          <a:p>
            <a:r>
              <a:rPr lang="en-US" sz="5000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7B8BA2-04CC-44BA-B617-276873BF2870}"/>
              </a:ext>
            </a:extLst>
          </p:cNvPr>
          <p:cNvSpPr/>
          <p:nvPr/>
        </p:nvSpPr>
        <p:spPr>
          <a:xfrm>
            <a:off x="252895" y="3100542"/>
            <a:ext cx="87361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assunto: “CCT0347-&lt;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/>
          <p:cNvSpPr txBox="1"/>
          <p:nvPr/>
        </p:nvSpPr>
        <p:spPr>
          <a:xfrm>
            <a:off x="2872674" y="30638"/>
            <a:ext cx="339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/>
        </p:blipFill>
        <p:spPr bwMode="auto">
          <a:xfrm>
            <a:off x="459173" y="357200"/>
            <a:ext cx="7607090" cy="457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D3DF7C-A0FB-4A22-9863-2BDC5696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5" t="3013" r="36746" b="81525"/>
          <a:stretch/>
        </p:blipFill>
        <p:spPr bwMode="auto">
          <a:xfrm>
            <a:off x="3186544" y="503973"/>
            <a:ext cx="2130788" cy="8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FD37888-957D-4B95-9C59-E67648A94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86543" y="503973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9C6CD06-858A-41F3-B332-3BB68B2DF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894A2A9-CFED-4ADD-8AC0-DF6E3AD6C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AA05786-F290-404F-A979-9436E2E12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69769" y="3969416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9084DC0-FC4C-4197-8E7B-911245507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6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DCFDC536-944C-4D17-A30D-A2D141E8C156}"/>
              </a:ext>
            </a:extLst>
          </p:cNvPr>
          <p:cNvSpPr/>
          <p:nvPr/>
        </p:nvSpPr>
        <p:spPr>
          <a:xfrm>
            <a:off x="355310" y="2642114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5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8182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/>
          <p:cNvSpPr txBox="1"/>
          <p:nvPr/>
        </p:nvSpPr>
        <p:spPr>
          <a:xfrm>
            <a:off x="2872674" y="30638"/>
            <a:ext cx="339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/>
        </p:blipFill>
        <p:spPr bwMode="auto">
          <a:xfrm>
            <a:off x="459173" y="357200"/>
            <a:ext cx="7607090" cy="457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D3DF7C-A0FB-4A22-9863-2BDC5696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5" t="3013" r="36746" b="81525"/>
          <a:stretch/>
        </p:blipFill>
        <p:spPr bwMode="auto">
          <a:xfrm>
            <a:off x="3186544" y="503973"/>
            <a:ext cx="2130788" cy="8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FD37888-957D-4B95-9C59-E67648A94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86543" y="503973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9C6CD06-858A-41F3-B332-3BB68B2DF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894A2A9-CFED-4ADD-8AC0-DF6E3AD6C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AA05786-F290-404F-A979-9436E2E12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69769" y="3969416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10EF002C-44BA-487E-9E36-98267FFEB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5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CB070638-5935-4A6E-8C09-00193762190C}"/>
              </a:ext>
            </a:extLst>
          </p:cNvPr>
          <p:cNvSpPr/>
          <p:nvPr/>
        </p:nvSpPr>
        <p:spPr>
          <a:xfrm>
            <a:off x="418011" y="1469944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7462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0"/>
          <p:cNvSpPr/>
          <p:nvPr/>
        </p:nvSpPr>
        <p:spPr>
          <a:xfrm rot="275902">
            <a:off x="7823599" y="150488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85335" y="1138063"/>
            <a:ext cx="7651445" cy="33431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Grupo 7"/>
          <p:cNvGrpSpPr/>
          <p:nvPr/>
        </p:nvGrpSpPr>
        <p:grpSpPr>
          <a:xfrm>
            <a:off x="4909625" y="1637892"/>
            <a:ext cx="3536480" cy="2455572"/>
            <a:chOff x="8959367" y="2243285"/>
            <a:chExt cx="2952014" cy="2729264"/>
          </a:xfrm>
        </p:grpSpPr>
        <p:sp>
          <p:nvSpPr>
            <p:cNvPr id="24" name="Retângulo 2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28" name="Retângulo de cantos arredondados 5"/>
          <p:cNvSpPr/>
          <p:nvPr/>
        </p:nvSpPr>
        <p:spPr>
          <a:xfrm flipV="1">
            <a:off x="525937" y="4468560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816091" y="1387923"/>
            <a:ext cx="378420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como prestadora de serviços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(FERNANDES e ABREU, 2014)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usuários esperam da TI: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Requisitos de negócio atendidos;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Disponibilidade das aplicações;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Disponibilidade da infraestrutura;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Projetos dentro do prazo e do orçamento;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Capacidade de expansão do negócio;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Solução de incidentes e atendimento de serviços com rapidez;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Organização e postura orientadas à prestação de serviços.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77" y="1775840"/>
            <a:ext cx="3254374" cy="219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09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22075" y="136421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83811" y="1174650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008101" y="1497214"/>
            <a:ext cx="3536480" cy="2455572"/>
            <a:chOff x="8959367" y="2243285"/>
            <a:chExt cx="2952014" cy="2729264"/>
          </a:xfrm>
        </p:grpSpPr>
        <p:sp>
          <p:nvSpPr>
            <p:cNvPr id="22" name="Retângulo 2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25" name="Retângulo de cantos arredondados 5"/>
          <p:cNvSpPr/>
          <p:nvPr/>
        </p:nvSpPr>
        <p:spPr>
          <a:xfrm flipV="1">
            <a:off x="583810" y="4270852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32516" y="1378842"/>
            <a:ext cx="4052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Integração tecnológica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(FERNANDES e ABREU, 2014)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Caracterizada por integrações de: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suprimentos, através de SCM, infraestrutura de comunicação e internet;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Outras integrações: ERP; MES; CRM; BPM;ECM; redes de distribuição; 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Integração da gestão estratégica com a gestão  tática e operacional das empresas, através de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warehouse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mining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de inteligência organizacional;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Tomada de decisões estratégicas com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53" y="1635162"/>
            <a:ext cx="3254374" cy="219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47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922075" y="136421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83811" y="1174650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008101" y="1497214"/>
            <a:ext cx="3536480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26" name="Retângulo de cantos arredondados 5"/>
          <p:cNvSpPr/>
          <p:nvPr/>
        </p:nvSpPr>
        <p:spPr>
          <a:xfrm flipV="1">
            <a:off x="583810" y="4270852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52790" y="1500631"/>
            <a:ext cx="41755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Segurança da informação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(FERNANDES e ABREU, 2014)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Caracterizada por: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Complexidade e riscos da TI;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Envolvimento de todos os níveis da organização na gestão na gestão da TI e na gestão da segurança da informação;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Requisitos de segurança para computação em nuvem;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segurança para mídias sociais;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Controle sobre os dispositivos próprios (BYOD).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53" y="1635161"/>
            <a:ext cx="3254374" cy="219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7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0"/>
          <p:cNvSpPr/>
          <p:nvPr/>
        </p:nvSpPr>
        <p:spPr>
          <a:xfrm rot="275902">
            <a:off x="7922075" y="138531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83811" y="1195752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008101" y="1518316"/>
            <a:ext cx="3536480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26" name="Retângulo de cantos arredondados 5"/>
          <p:cNvSpPr/>
          <p:nvPr/>
        </p:nvSpPr>
        <p:spPr>
          <a:xfrm flipV="1">
            <a:off x="583810" y="4291954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52790" y="1806426"/>
            <a:ext cx="417558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Dependência do negócio em relação à TI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(FERNANDES e ABREU, 2014)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Caracterizada pela:</a:t>
            </a:r>
          </a:p>
          <a:p>
            <a:pPr marL="285750" indent="-28575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Dependência direta entre as operações diárias e as estratégias corporativas chaves. Quanto maior essa dependência, maior é o papel estratégico da TI para a empresa.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53" y="1656263"/>
            <a:ext cx="3254374" cy="219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25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922075" y="138531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83811" y="1195752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008101" y="1518316"/>
            <a:ext cx="3536480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26" name="Retângulo de cantos arredondados 5"/>
          <p:cNvSpPr/>
          <p:nvPr/>
        </p:nvSpPr>
        <p:spPr>
          <a:xfrm flipV="1">
            <a:off x="583810" y="4291954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52790" y="1324634"/>
            <a:ext cx="41755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Marcos de regulação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(FERNANDES e ABREU, 2014)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Caracterizados por: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Representar restrição ao negócio, mas devem ser seguidos tendo em vista a sua capacidade de atração de capital de risco a um custo baixo e de geração de lucros;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Lei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Sabanes-Oxley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(SOX); Basileia II e BACEN;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a área de TI: disponibilidade para acesso e emissão de relatórios de resultados financeiros e contábeis; segurança das informações;  possibilidade de trilhas de auditoria; e riscos conhecidos e gerenciados.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53" y="1656263"/>
            <a:ext cx="3254374" cy="219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18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22075" y="138531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83811" y="1195752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008101" y="1518316"/>
            <a:ext cx="3536480" cy="2455572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18" name="Retângulo de cantos arredondados 5"/>
          <p:cNvSpPr/>
          <p:nvPr/>
        </p:nvSpPr>
        <p:spPr>
          <a:xfrm flipV="1">
            <a:off x="583810" y="4291954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752790" y="1373598"/>
            <a:ext cx="417558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Ambiente de negócio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(FERNANDES e ABREU, 2014)</a:t>
            </a:r>
          </a:p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Caracterizados por: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Muita competição e novos entrantes;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Produtos e serviços substitutos;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Novos concorrentes globais e de baixo custo;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Barganha crescente de fornecedores e clientes;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Produtos e serviços com ciclo de vida reduzido;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Clientes mais conscientes e exigentes;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Mais dinamismo dos requerimentos para TI;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Brasil ainda muito alto;</a:t>
            </a: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Surgimento de uma nova classe média.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52" y="1652381"/>
            <a:ext cx="3254375" cy="21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25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1979128" y="-28312"/>
            <a:ext cx="61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 – 5 DOMINIOS do COBIT 5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380233" y="266306"/>
            <a:ext cx="7551534" cy="4824542"/>
            <a:chOff x="5397500" y="1173163"/>
            <a:chExt cx="3327400" cy="30443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29"/>
            <a:stretch/>
          </p:blipFill>
          <p:spPr bwMode="auto">
            <a:xfrm>
              <a:off x="5397500" y="1173163"/>
              <a:ext cx="3327400" cy="3044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44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1475494" y="-44388"/>
            <a:ext cx="637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 – 5 DOMINIOS do COBIT 5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380233" y="175920"/>
            <a:ext cx="7551534" cy="4967579"/>
            <a:chOff x="5397500" y="1173163"/>
            <a:chExt cx="3327400" cy="30443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29"/>
            <a:stretch/>
          </p:blipFill>
          <p:spPr bwMode="auto">
            <a:xfrm>
              <a:off x="5397500" y="1173163"/>
              <a:ext cx="3327400" cy="3044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A68C99E-E877-4A32-A11C-2F9339BC7FA7}"/>
              </a:ext>
            </a:extLst>
          </p:cNvPr>
          <p:cNvSpPr/>
          <p:nvPr/>
        </p:nvSpPr>
        <p:spPr>
          <a:xfrm>
            <a:off x="595666" y="3333641"/>
            <a:ext cx="7053943" cy="15048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13496A-908D-469D-9F19-F7ACEDFB61D4}"/>
              </a:ext>
            </a:extLst>
          </p:cNvPr>
          <p:cNvSpPr/>
          <p:nvPr/>
        </p:nvSpPr>
        <p:spPr>
          <a:xfrm>
            <a:off x="890278" y="1897047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5445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27269" y="2630766"/>
            <a:ext cx="2396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157D64"/>
                </a:solidFill>
              </a:rPr>
              <a:t>GESTÃO DE INFRAESTRUTURA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7267" y="2868628"/>
            <a:ext cx="471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Aula 6: Gestão de TI e governança de TI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792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13296"/>
            <a:ext cx="479352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empresa é livre para organizar seus processos como desejar, desde que os objetivos de governança e de gestão possam estar cobertos.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 indent="-277813"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Governança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Evaluate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Direct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Monitor -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Contém cinco processos de governança, sendo que em cada processo estão presentes as práticas para Avaliar, Dirigir e Monitorar.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EDM01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Assegurar o estabelecimento e a manutenção do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governança;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EDM02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Assegurar a entrega dos benefícios;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EDM03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Assegurar a otimização dos riscos;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EDM04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Assegurar a otimização dos recursos;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EDM05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Assegurar a transparência para as partes interessadas.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50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1568450" y="-44388"/>
            <a:ext cx="62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 – 5 DOMINIOS do COBIT 5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380233" y="175920"/>
            <a:ext cx="7551534" cy="4967579"/>
            <a:chOff x="5397500" y="1173163"/>
            <a:chExt cx="3327400" cy="30443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29"/>
            <a:stretch/>
          </p:blipFill>
          <p:spPr bwMode="auto">
            <a:xfrm>
              <a:off x="5397500" y="1173163"/>
              <a:ext cx="3327400" cy="3044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A68C99E-E877-4A32-A11C-2F9339BC7FA7}"/>
              </a:ext>
            </a:extLst>
          </p:cNvPr>
          <p:cNvSpPr/>
          <p:nvPr/>
        </p:nvSpPr>
        <p:spPr>
          <a:xfrm>
            <a:off x="543415" y="1066911"/>
            <a:ext cx="7210697" cy="22197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13496A-908D-469D-9F19-F7ACEDFB61D4}"/>
              </a:ext>
            </a:extLst>
          </p:cNvPr>
          <p:cNvSpPr/>
          <p:nvPr/>
        </p:nvSpPr>
        <p:spPr>
          <a:xfrm>
            <a:off x="595666" y="3641284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66487F1-F7CE-4415-9042-25F065792EB5}"/>
              </a:ext>
            </a:extLst>
          </p:cNvPr>
          <p:cNvSpPr/>
          <p:nvPr/>
        </p:nvSpPr>
        <p:spPr>
          <a:xfrm>
            <a:off x="2733621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58809B-953A-41F3-BD25-1F79F99D96CC}"/>
              </a:ext>
            </a:extLst>
          </p:cNvPr>
          <p:cNvSpPr/>
          <p:nvPr/>
        </p:nvSpPr>
        <p:spPr>
          <a:xfrm>
            <a:off x="4453564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A9134C6-9421-4900-8CFD-D4C2673DED14}"/>
              </a:ext>
            </a:extLst>
          </p:cNvPr>
          <p:cNvSpPr/>
          <p:nvPr/>
        </p:nvSpPr>
        <p:spPr>
          <a:xfrm>
            <a:off x="6115160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86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13296"/>
            <a:ext cx="479352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 marL="0" lvl="1" indent="0"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Alinhar, Planejar e Organizar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Align, Plan and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Organise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Contém treze processos e possui abrangência estratégica e tática, identificando as formas que a TI pode contribuir melhor para o atendimento dos objetivos de negócio, envolvendo planejamento, comunicação e gerenciamento em diversas perspectivas. (FERNANDES e ABREU, 2014) 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gestão de TI; 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estratégia; 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arquitetura corporativa;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APO04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inovação;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APO05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 portfólio;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APO06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orçamento e custos;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APO07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recursos humanos</a:t>
            </a:r>
          </a:p>
          <a:p>
            <a:pPr marL="0" lvl="2" indent="0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. 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28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Conector reto 29"/>
            <p:cNvCxnSpPr/>
            <p:nvPr/>
          </p:nvCxnSpPr>
          <p:spPr>
            <a:xfrm>
              <a:off x="5811548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501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13296"/>
            <a:ext cx="479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 marL="0" lvl="1" indent="0"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Alinhar, Planejar e Organizar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Align, Plan and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Organise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Contém treze processos e possui abrangência estratégica e tática, identificando as formas que a TI pode contribuir melhor para o atendimento dos objetivos de negócio, envolvendo planejamento, comunicação e gerenciamento em diversas perspectivas. (FERNANDES e ABREU, 2014) </a:t>
            </a:r>
          </a:p>
          <a:p>
            <a:pPr indent="-277813" algn="just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. .</a:t>
            </a:r>
          </a:p>
          <a:p>
            <a:pPr marL="7937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APO08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relacionamentos;</a:t>
            </a:r>
          </a:p>
          <a:p>
            <a:pPr marL="7937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APO09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contratos de prestação de serviços;</a:t>
            </a:r>
          </a:p>
          <a:p>
            <a:pPr marL="7937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APO10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fornecedores;</a:t>
            </a:r>
          </a:p>
          <a:p>
            <a:pPr marL="7937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APO11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qualidade;</a:t>
            </a:r>
          </a:p>
          <a:p>
            <a:pPr marL="7937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APO12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riscos;</a:t>
            </a:r>
          </a:p>
          <a:p>
            <a:pPr marL="7937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APO13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segurança.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28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Conector reto 29"/>
            <p:cNvCxnSpPr/>
            <p:nvPr/>
          </p:nvCxnSpPr>
          <p:spPr>
            <a:xfrm>
              <a:off x="5811548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66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2215461" y="-85614"/>
            <a:ext cx="6306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 – 5 DOMINIOS do COBIT 5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380233" y="175920"/>
            <a:ext cx="7551534" cy="4967579"/>
            <a:chOff x="5397500" y="1173163"/>
            <a:chExt cx="3327400" cy="30443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29"/>
            <a:stretch/>
          </p:blipFill>
          <p:spPr bwMode="auto">
            <a:xfrm>
              <a:off x="5397500" y="1173163"/>
              <a:ext cx="3327400" cy="3044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A68C99E-E877-4A32-A11C-2F9339BC7FA7}"/>
              </a:ext>
            </a:extLst>
          </p:cNvPr>
          <p:cNvSpPr/>
          <p:nvPr/>
        </p:nvSpPr>
        <p:spPr>
          <a:xfrm>
            <a:off x="543415" y="1066911"/>
            <a:ext cx="7210697" cy="22197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13496A-908D-469D-9F19-F7ACEDFB61D4}"/>
              </a:ext>
            </a:extLst>
          </p:cNvPr>
          <p:cNvSpPr/>
          <p:nvPr/>
        </p:nvSpPr>
        <p:spPr>
          <a:xfrm>
            <a:off x="2391041" y="3623930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66487F1-F7CE-4415-9042-25F065792EB5}"/>
              </a:ext>
            </a:extLst>
          </p:cNvPr>
          <p:cNvSpPr/>
          <p:nvPr/>
        </p:nvSpPr>
        <p:spPr>
          <a:xfrm>
            <a:off x="977973" y="3941436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58809B-953A-41F3-BD25-1F79F99D96CC}"/>
              </a:ext>
            </a:extLst>
          </p:cNvPr>
          <p:cNvSpPr/>
          <p:nvPr/>
        </p:nvSpPr>
        <p:spPr>
          <a:xfrm>
            <a:off x="4453564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A9134C6-9421-4900-8CFD-D4C2673DED14}"/>
              </a:ext>
            </a:extLst>
          </p:cNvPr>
          <p:cNvSpPr/>
          <p:nvPr/>
        </p:nvSpPr>
        <p:spPr>
          <a:xfrm>
            <a:off x="6115160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36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97339" y="1113296"/>
            <a:ext cx="486817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Construir, Adquirir e Implementar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Build,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Acquire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Contém dez processos e cobre identificação, desenvolvimento e aquisição de soluções de TI para executar a estratégia de TI estabelecida, assim como a sua implementação e integração junto aos processos de negócio. Mudanças e manutenções em sistemas existentes também estão cobertas por este domínio, para assegurar a continuidade dos respectivos ciclos de vida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(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FERNANDES e ABREU, 2014)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30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programas e projetos;</a:t>
            </a:r>
          </a:p>
          <a:p>
            <a:pPr marL="2730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definição de requisitos;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462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identificação e a construção de soluções;</a:t>
            </a:r>
          </a:p>
          <a:p>
            <a:pPr marL="2730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BAI04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disponibilidade e capacidade;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462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BAI05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habilitação da mudança organizacional;</a:t>
            </a:r>
          </a:p>
          <a:p>
            <a:pPr marL="0" lvl="1" indent="-12700">
              <a:spcAft>
                <a:spcPts val="3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. 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10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Conector reto 11"/>
            <p:cNvCxnSpPr/>
            <p:nvPr/>
          </p:nvCxnSpPr>
          <p:spPr>
            <a:xfrm>
              <a:off x="6570015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4314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15" name="Retângulo 1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92222" y="1113296"/>
            <a:ext cx="47935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Construir, Adquirir e Implementar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Build,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Acquire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Contém dez processos e cobre identificação, desenvolvimento e aquisição de soluções de TI para executar a estratégia de TI estabelecida, assim como a sua implementação e integração junto aos processos de negócio. Mudanças e manutenções em sistemas existentes também estão cobertas por este domínio, para assegurar a continuidade dos respectivos ciclos de vida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(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FERNANDES e ABREU, 2014)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-12700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. 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BAI06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 mudanças;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BAI07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 aceite e a transição das mudanças;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BAI08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 conhecimento;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BAI09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ativos;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BAI10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configuração.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28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Conector reto 29"/>
            <p:cNvCxnSpPr/>
            <p:nvPr/>
          </p:nvCxnSpPr>
          <p:spPr>
            <a:xfrm>
              <a:off x="6570015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32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2001045" y="-48000"/>
            <a:ext cx="617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 – 5 DOMINIOS do COBIT 5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380233" y="175920"/>
            <a:ext cx="7551534" cy="4967579"/>
            <a:chOff x="5397500" y="1173163"/>
            <a:chExt cx="3327400" cy="30443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29"/>
            <a:stretch/>
          </p:blipFill>
          <p:spPr bwMode="auto">
            <a:xfrm>
              <a:off x="5397500" y="1173163"/>
              <a:ext cx="3327400" cy="3044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A68C99E-E877-4A32-A11C-2F9339BC7FA7}"/>
              </a:ext>
            </a:extLst>
          </p:cNvPr>
          <p:cNvSpPr/>
          <p:nvPr/>
        </p:nvSpPr>
        <p:spPr>
          <a:xfrm>
            <a:off x="543415" y="1066911"/>
            <a:ext cx="7210697" cy="22197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13496A-908D-469D-9F19-F7ACEDFB61D4}"/>
              </a:ext>
            </a:extLst>
          </p:cNvPr>
          <p:cNvSpPr/>
          <p:nvPr/>
        </p:nvSpPr>
        <p:spPr>
          <a:xfrm>
            <a:off x="4089216" y="3661544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66487F1-F7CE-4415-9042-25F065792EB5}"/>
              </a:ext>
            </a:extLst>
          </p:cNvPr>
          <p:cNvSpPr/>
          <p:nvPr/>
        </p:nvSpPr>
        <p:spPr>
          <a:xfrm>
            <a:off x="2733621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58809B-953A-41F3-BD25-1F79F99D96CC}"/>
              </a:ext>
            </a:extLst>
          </p:cNvPr>
          <p:cNvSpPr/>
          <p:nvPr/>
        </p:nvSpPr>
        <p:spPr>
          <a:xfrm>
            <a:off x="1000285" y="3911998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A9134C6-9421-4900-8CFD-D4C2673DED14}"/>
              </a:ext>
            </a:extLst>
          </p:cNvPr>
          <p:cNvSpPr/>
          <p:nvPr/>
        </p:nvSpPr>
        <p:spPr>
          <a:xfrm>
            <a:off x="6115160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20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18" name="Retângulo 17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0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92222" y="1183636"/>
            <a:ext cx="479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 indent="-277813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Entregar, Serviços e Suporte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Deliver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Service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Support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Cobre a entrega propriamente dita dos serviços requeridos, incluindo gerenciamento de segurança e continuidade, reparo de equipamentos e demais itens relacionados, suporte aos serviços para os usuários, gestão dos dados e da infraestrutura operacional.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FERNANDES e ABREU, 2014)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operações;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requisições de serviços e incidentes.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problemas;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DSS04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continuidade;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DSS05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os serviços de segurança;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DSS06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controles de processos de negócios.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23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Conector reto 29"/>
            <p:cNvCxnSpPr/>
            <p:nvPr/>
          </p:nvCxnSpPr>
          <p:spPr>
            <a:xfrm>
              <a:off x="7312513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713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83636"/>
            <a:ext cx="479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 indent="-277813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Entregar, Serviços e Suporte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Deliver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Service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Support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Cobre a entrega propriamente dita dos serviços requeridos, incluindo gerenciamento de segurança e continuidade, reparo de equipamentos e demais itens relacionados, suporte aos serviços para os usuários, gestão dos dados e da infraestrutura operacional.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FERNANDES e ABREU, 2014)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operações;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requisições de serviços e incidentes.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problemas;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DSS04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a continuidade;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DSS05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os serviços de segurança;</a:t>
            </a:r>
          </a:p>
          <a:p>
            <a:pPr marL="2730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DSS06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Gerenciar controles de processos de negócios.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28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Conector reto 29"/>
            <p:cNvCxnSpPr/>
            <p:nvPr/>
          </p:nvCxnSpPr>
          <p:spPr>
            <a:xfrm>
              <a:off x="8055014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1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9785" y="561729"/>
            <a:ext cx="166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Temas desta aula</a:t>
            </a:r>
          </a:p>
        </p:txBody>
      </p:sp>
      <p:pic>
        <p:nvPicPr>
          <p:cNvPr id="6" name="Picture 2" descr="http://www.marketingmattersinbound.com/wp-content/uploads/2014/03/shutterstock_164801765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0029" y="0"/>
            <a:ext cx="48339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494833386"/>
              </p:ext>
            </p:extLst>
          </p:nvPr>
        </p:nvGraphicFramePr>
        <p:xfrm>
          <a:off x="699459" y="1752307"/>
          <a:ext cx="4943894" cy="187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755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2204244" y="-69788"/>
            <a:ext cx="5828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 – 5 DOMINIOS do COBIT 5</a:t>
            </a:r>
          </a:p>
        </p:txBody>
      </p:sp>
      <p:grpSp>
        <p:nvGrpSpPr>
          <p:cNvPr id="11" name="Grupo 4"/>
          <p:cNvGrpSpPr/>
          <p:nvPr/>
        </p:nvGrpSpPr>
        <p:grpSpPr>
          <a:xfrm>
            <a:off x="380233" y="175920"/>
            <a:ext cx="7551534" cy="4967579"/>
            <a:chOff x="5397500" y="1173163"/>
            <a:chExt cx="3327400" cy="30443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29"/>
            <a:stretch/>
          </p:blipFill>
          <p:spPr bwMode="auto">
            <a:xfrm>
              <a:off x="5397500" y="1173163"/>
              <a:ext cx="3327400" cy="3044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Conector reto 12"/>
            <p:cNvCxnSpPr/>
            <p:nvPr/>
          </p:nvCxnSpPr>
          <p:spPr>
            <a:xfrm>
              <a:off x="5588000" y="2070100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A68C99E-E877-4A32-A11C-2F9339BC7FA7}"/>
              </a:ext>
            </a:extLst>
          </p:cNvPr>
          <p:cNvSpPr/>
          <p:nvPr/>
        </p:nvSpPr>
        <p:spPr>
          <a:xfrm>
            <a:off x="543415" y="1066911"/>
            <a:ext cx="7210697" cy="22197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13496A-908D-469D-9F19-F7ACEDFB61D4}"/>
              </a:ext>
            </a:extLst>
          </p:cNvPr>
          <p:cNvSpPr/>
          <p:nvPr/>
        </p:nvSpPr>
        <p:spPr>
          <a:xfrm>
            <a:off x="5880899" y="3599482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5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66487F1-F7CE-4415-9042-25F065792EB5}"/>
              </a:ext>
            </a:extLst>
          </p:cNvPr>
          <p:cNvSpPr/>
          <p:nvPr/>
        </p:nvSpPr>
        <p:spPr>
          <a:xfrm>
            <a:off x="2733621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58809B-953A-41F3-BD25-1F79F99D96CC}"/>
              </a:ext>
            </a:extLst>
          </p:cNvPr>
          <p:cNvSpPr/>
          <p:nvPr/>
        </p:nvSpPr>
        <p:spPr>
          <a:xfrm>
            <a:off x="4453564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A9134C6-9421-4900-8CFD-D4C2673DED14}"/>
              </a:ext>
            </a:extLst>
          </p:cNvPr>
          <p:cNvSpPr/>
          <p:nvPr/>
        </p:nvSpPr>
        <p:spPr>
          <a:xfrm>
            <a:off x="1013678" y="3934533"/>
            <a:ext cx="1237488" cy="649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39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7"/>
          <p:cNvGrpSpPr/>
          <p:nvPr/>
        </p:nvGrpSpPr>
        <p:grpSpPr>
          <a:xfrm>
            <a:off x="5569660" y="1520682"/>
            <a:ext cx="3170722" cy="2763268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83636"/>
            <a:ext cx="4793522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cinco domínios do modelo de referência:</a:t>
            </a:r>
          </a:p>
          <a:p>
            <a:pPr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Monitorar, Avaliar e Analisar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Monitor,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Evaluate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Assess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 assegurar a qualidade dos processos de TI, assim como a sua governança e conformidade com os objetivos de controle, através de mecanismos regulares de acompanhamento, monitoração de controles internos e de avaliações internas e externas.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FERNANDES e ABREU, 2014)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marL="285750" lvl="1" indent="-285750"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4351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MEA01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Monitorar, avaliar e analisar desempenho e conformidade;</a:t>
            </a:r>
          </a:p>
          <a:p>
            <a:pPr marL="285750" lvl="1" indent="-285750"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4351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MEA02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Monitorar, avaliar e analisar o sistema de controle interno;</a:t>
            </a:r>
          </a:p>
          <a:p>
            <a:pPr marL="285750" lvl="1" indent="-285750"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990600" algn="l"/>
              </a:tabLs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MEA03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Monitorar, avaliar e analisar conformidade com requisitos externos.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 entre gestão de TI e Gov. de TI</a:t>
            </a:r>
          </a:p>
        </p:txBody>
      </p:sp>
      <p:grpSp>
        <p:nvGrpSpPr>
          <p:cNvPr id="28" name="Grupo 4"/>
          <p:cNvGrpSpPr/>
          <p:nvPr/>
        </p:nvGrpSpPr>
        <p:grpSpPr>
          <a:xfrm>
            <a:off x="5696269" y="1656700"/>
            <a:ext cx="2931475" cy="2528949"/>
            <a:chOff x="5397500" y="1173163"/>
            <a:chExt cx="3327400" cy="350043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1173163"/>
              <a:ext cx="3327400" cy="350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Conector reto 29"/>
            <p:cNvCxnSpPr/>
            <p:nvPr/>
          </p:nvCxnSpPr>
          <p:spPr>
            <a:xfrm>
              <a:off x="8055014" y="3919917"/>
              <a:ext cx="2921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0082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412313" y="1266088"/>
            <a:ext cx="7788296" cy="30195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5"/>
          <p:cNvSpPr/>
          <p:nvPr/>
        </p:nvSpPr>
        <p:spPr>
          <a:xfrm flipV="1">
            <a:off x="421575" y="4285675"/>
            <a:ext cx="778829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62781" y="1414429"/>
            <a:ext cx="5510977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</a:t>
            </a:r>
          </a:p>
          <a:p>
            <a:pPr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Segundo o ISACA (2012), as organizações se esforçam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informações de alta qualidade para apoiar decisões corporativas;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Agregar valor ao negócio a partir dos investimentos em TI, ou seja, atingir os objetivos estratégicos e obter benefícios com a 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Alcançar excelência operacional por meio da aplicação confiável e eficiente da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o risco de TI em um nível aceitável;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Otimizar o custo da tecnologia e dos serviços de 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Cumprir leis, regulamentos, acordos contratuais e políticas pertinentes cada vez mais presentes.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9128">
            <a:off x="6397432" y="1951189"/>
            <a:ext cx="2097490" cy="1649388"/>
          </a:xfrm>
          <a:prstGeom prst="rect">
            <a:avLst/>
          </a:prstGeom>
          <a:noFill/>
          <a:ln w="69850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34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860901" y="127100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71709" y="1129994"/>
            <a:ext cx="7533714" cy="33431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6002164" y="1404009"/>
            <a:ext cx="2481242" cy="2844009"/>
            <a:chOff x="8959367" y="2243285"/>
            <a:chExt cx="2952014" cy="2729264"/>
          </a:xfrm>
        </p:grpSpPr>
        <p:sp>
          <p:nvSpPr>
            <p:cNvPr id="15" name="Retângulo 1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680971" y="4473143"/>
            <a:ext cx="7533714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70822" y="1487185"/>
            <a:ext cx="49813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 (ISACA, 2012)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COBIT 5 fornece um modelo abrangente que auxilia as organizações a atingirem seus objetivos de governança e gestão de TI.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COBIT 5 baseia-se em cinco princípios básicos para governança e gestão de TI da organização: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1º Princípio: Atender às necessidades das partes interessadas;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2º Princípio: Cobrir a organização de ponta a ponta;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3º Princípio: Aplicar um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único e integrado;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4º Princípio: Permitir uma abordagem holística;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5º Princípio: Distinguir a Governança da Gestão.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253" y="1541958"/>
            <a:ext cx="2188448" cy="254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</p:spTree>
    <p:extLst>
      <p:ext uri="{BB962C8B-B14F-4D97-AF65-F5344CB8AC3E}">
        <p14:creationId xmlns:p14="http://schemas.microsoft.com/office/powerpoint/2010/main" val="198070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</p:spTree>
    <p:extLst>
      <p:ext uri="{BB962C8B-B14F-4D97-AF65-F5344CB8AC3E}">
        <p14:creationId xmlns:p14="http://schemas.microsoft.com/office/powerpoint/2010/main" val="2286992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740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9070E83-9D05-4009-8623-4CD21D074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5245" r="4038" b="16719"/>
          <a:stretch/>
        </p:blipFill>
        <p:spPr bwMode="auto">
          <a:xfrm>
            <a:off x="5476161" y="725228"/>
            <a:ext cx="3582934" cy="3069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600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0"/>
          <p:cNvSpPr/>
          <p:nvPr/>
        </p:nvSpPr>
        <p:spPr>
          <a:xfrm rot="275902">
            <a:off x="7945405" y="137108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93075" y="1062110"/>
            <a:ext cx="7696852" cy="35049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7"/>
          <p:cNvGrpSpPr/>
          <p:nvPr/>
        </p:nvGrpSpPr>
        <p:grpSpPr>
          <a:xfrm>
            <a:off x="5884653" y="1504086"/>
            <a:ext cx="2683257" cy="2685346"/>
            <a:chOff x="8959367" y="2243285"/>
            <a:chExt cx="2952014" cy="2729264"/>
          </a:xfrm>
        </p:grpSpPr>
        <p:sp>
          <p:nvSpPr>
            <p:cNvPr id="17" name="Retângulo 16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9" name="Retângulo de cantos arredondados 5"/>
          <p:cNvSpPr/>
          <p:nvPr/>
        </p:nvSpPr>
        <p:spPr>
          <a:xfrm flipV="1">
            <a:off x="602337" y="4567033"/>
            <a:ext cx="7696852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99229" y="1160859"/>
            <a:ext cx="5079269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 (ISACA, 2012)</a:t>
            </a:r>
          </a:p>
          <a:p>
            <a:pPr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1º Princípio: Atender às necessidades das partes interessadas.</a:t>
            </a:r>
          </a:p>
          <a:p>
            <a:pPr marL="285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organizações possuem muitas partes interessadas e, dessa maneira, a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criação de valor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pode significar coisas diferentes e, muitas vezes, conflitantes para cada uma delas;</a:t>
            </a:r>
          </a:p>
          <a:p>
            <a:pPr marL="285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Nesse sentido, a governança está relacionada com a negociação e decisão entre os interesses de valor das diferentes partes;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Isso significa que o sistema de governança deve considerar todas as partes interessadas ao tomar decisões sobre a avaliação dos recursos, benefícios e riscos. As seguintes perguntas devem ser  feitas para cada decisão:</a:t>
            </a:r>
          </a:p>
          <a:p>
            <a:pPr marL="742950" lvl="3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quem são os benefícios?</a:t>
            </a:r>
          </a:p>
          <a:p>
            <a:pPr marL="742950" lvl="3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Quem assume o risco?</a:t>
            </a:r>
          </a:p>
          <a:p>
            <a:pPr marL="742950" lvl="3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 recursos são necessários? 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9" y="1642032"/>
            <a:ext cx="2383296" cy="242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</p:spTree>
    <p:extLst>
      <p:ext uri="{BB962C8B-B14F-4D97-AF65-F5344CB8AC3E}">
        <p14:creationId xmlns:p14="http://schemas.microsoft.com/office/powerpoint/2010/main" val="829408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471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93CC070-6B8A-40E6-A7E5-56A9AA643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" t="5099" r="3633" b="15994"/>
          <a:stretch/>
        </p:blipFill>
        <p:spPr bwMode="auto">
          <a:xfrm>
            <a:off x="5988764" y="2571750"/>
            <a:ext cx="3035025" cy="2470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1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10"/>
          <p:cNvSpPr/>
          <p:nvPr/>
        </p:nvSpPr>
        <p:spPr>
          <a:xfrm rot="275902">
            <a:off x="7823599" y="150488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85335" y="1138063"/>
            <a:ext cx="7651445" cy="33431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7"/>
          <p:cNvGrpSpPr/>
          <p:nvPr/>
        </p:nvGrpSpPr>
        <p:grpSpPr>
          <a:xfrm>
            <a:off x="4909625" y="1637892"/>
            <a:ext cx="3536480" cy="2455572"/>
            <a:chOff x="8959367" y="2243285"/>
            <a:chExt cx="2952014" cy="2729264"/>
          </a:xfrm>
        </p:grpSpPr>
        <p:sp>
          <p:nvSpPr>
            <p:cNvPr id="30" name="Retângulo 29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33" name="Retângulo de cantos arredondados 5"/>
          <p:cNvSpPr/>
          <p:nvPr/>
        </p:nvSpPr>
        <p:spPr>
          <a:xfrm flipV="1">
            <a:off x="525937" y="4468560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705609" y="1526849"/>
            <a:ext cx="40881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pPr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Lembrando: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 governança de TI é de responsabilidade da alta administração (incluindo diretores e executivos), na liderança, nas estruturas organizacionais  e nos processos que garantem que a TI da empresa sustente e estenda as estratégias e os objetivos da organização.” (ITGI, 2007)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governança de TI é “a especificação dos direitos decisórios e do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responsabilidades para estimular comportamentos desejáveis na utilização da TI.”  (WEILL &amp; ROSS, 2006)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77" y="1782873"/>
            <a:ext cx="3254374" cy="218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153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0"/>
          <p:cNvSpPr/>
          <p:nvPr/>
        </p:nvSpPr>
        <p:spPr>
          <a:xfrm rot="275902">
            <a:off x="7945405" y="137108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93075" y="1062110"/>
            <a:ext cx="7696852" cy="35049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7"/>
          <p:cNvGrpSpPr/>
          <p:nvPr/>
        </p:nvGrpSpPr>
        <p:grpSpPr>
          <a:xfrm>
            <a:off x="5884653" y="1504086"/>
            <a:ext cx="2683257" cy="2685346"/>
            <a:chOff x="8959367" y="2243285"/>
            <a:chExt cx="2952014" cy="2729264"/>
          </a:xfrm>
        </p:grpSpPr>
        <p:sp>
          <p:nvSpPr>
            <p:cNvPr id="17" name="Retângulo 16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9" name="Retângulo de cantos arredondados 5"/>
          <p:cNvSpPr/>
          <p:nvPr/>
        </p:nvSpPr>
        <p:spPr>
          <a:xfrm flipV="1">
            <a:off x="602337" y="4567033"/>
            <a:ext cx="7696852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27694" y="1221828"/>
            <a:ext cx="482234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 (ISACA, 2012)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2º Princípio: Cobrir a organização de ponta a ponta.</a:t>
            </a:r>
          </a:p>
          <a:p>
            <a:pPr indent="-3175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COBIT 5 não concentra o seu foco apenas na área de TI. Ele aborda a governança, bem como a gestão da informação e da tecnologia relacionadas, onde quer que estejam, cobrindo a empresa de ponta a ponta, a partir da perspectiva de toda a organização. Isso significa que: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 a governança corporativa de TI à governança corporativa da organização;</a:t>
            </a:r>
          </a:p>
          <a:p>
            <a:pPr marL="2825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Engloba o tratamento de todos os serviços de TI e dos processos de negócio, tanto os internos quanto os externos.</a:t>
            </a:r>
          </a:p>
          <a:p>
            <a:pPr indent="-3175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outros principais elementos relacionados com essa abordagem à governança incluem: habilitadores; escopo; e também funções, atividades e relacionamentos.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06" y="1667941"/>
            <a:ext cx="2413199" cy="233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</p:spTree>
    <p:extLst>
      <p:ext uri="{BB962C8B-B14F-4D97-AF65-F5344CB8AC3E}">
        <p14:creationId xmlns:p14="http://schemas.microsoft.com/office/powerpoint/2010/main" val="3563222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984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A28043FB-FFF2-4270-A80A-327798282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" t="1857" r="3859" b="9999"/>
          <a:stretch/>
        </p:blipFill>
        <p:spPr bwMode="auto">
          <a:xfrm>
            <a:off x="457200" y="375482"/>
            <a:ext cx="3257865" cy="4466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340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947881" y="115162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95551" y="984689"/>
            <a:ext cx="7696852" cy="3666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6431411" y="1284627"/>
            <a:ext cx="2138975" cy="3126495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604813" y="4651438"/>
            <a:ext cx="7696852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51593" y="1092218"/>
            <a:ext cx="55237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 (ISACA, 2012)</a:t>
            </a:r>
          </a:p>
          <a:p>
            <a:pPr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3º Princípio: Aplicar um </a:t>
            </a:r>
            <a:r>
              <a:rPr lang="pt-BR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único e integrado.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COBIT 5 pode ser considerado um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único e integrado porque: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Consegue alinhar-se com outros padrões e modelos mais recentes, de tal forma que a organização possa utilizar o COBIT 5 como principal integrador do modelo de governança e gestão; 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Cobre toda a organização e fornece a base para integrar com eficiência outros modelos, padrões e práticas utilizados;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Sua arquitetura é simples, servindo como fonte consistente e integrada de diretrizes para estruturação dos materiais de orientação e produção de um conjunto consistente de produtos;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Está alinhado com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importantes, tais como: ITIL; TOGAF; normas ISO etc.;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 todo o conhecimento previamente disperso nos diversos modelos da ISACA, tais como: Val IT, Risk IT, BMIS etc.</a:t>
            </a: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00" y="1374623"/>
            <a:ext cx="1954820" cy="293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</p:spTree>
    <p:extLst>
      <p:ext uri="{BB962C8B-B14F-4D97-AF65-F5344CB8AC3E}">
        <p14:creationId xmlns:p14="http://schemas.microsoft.com/office/powerpoint/2010/main" val="493879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867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87A876-FB12-4EE5-AA44-355E941EAD6F}"/>
              </a:ext>
            </a:extLst>
          </p:cNvPr>
          <p:cNvSpPr/>
          <p:nvPr/>
        </p:nvSpPr>
        <p:spPr>
          <a:xfrm>
            <a:off x="24384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BD49DEA-70E6-40AE-99C4-D41F4660B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t="3080" r="3438" b="16323"/>
          <a:stretch/>
        </p:blipFill>
        <p:spPr bwMode="auto">
          <a:xfrm>
            <a:off x="4217351" y="686971"/>
            <a:ext cx="4802736" cy="3553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984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0"/>
          <p:cNvSpPr/>
          <p:nvPr/>
        </p:nvSpPr>
        <p:spPr>
          <a:xfrm rot="275902">
            <a:off x="7936143" y="157622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83813" y="1125409"/>
            <a:ext cx="7696852" cy="33431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7"/>
          <p:cNvGrpSpPr/>
          <p:nvPr/>
        </p:nvGrpSpPr>
        <p:grpSpPr>
          <a:xfrm>
            <a:off x="6070209" y="1709226"/>
            <a:ext cx="2488439" cy="2187290"/>
            <a:chOff x="8959367" y="2243285"/>
            <a:chExt cx="2952014" cy="2729264"/>
          </a:xfrm>
        </p:grpSpPr>
        <p:sp>
          <p:nvSpPr>
            <p:cNvPr id="26" name="Retângulo 2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8" name="Retângulo de cantos arredondados 5"/>
          <p:cNvSpPr/>
          <p:nvPr/>
        </p:nvSpPr>
        <p:spPr>
          <a:xfrm flipV="1">
            <a:off x="593075" y="4468560"/>
            <a:ext cx="7696852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83" y="1847173"/>
            <a:ext cx="2234160" cy="191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944877" y="1273491"/>
            <a:ext cx="4882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 (ISACA, 2012)</a:t>
            </a:r>
          </a:p>
          <a:p>
            <a:pPr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4º Princípio: Permitir uma abordagem holística.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“Habilitadores  são fatores que, individualmente e em conjunto, influenciam se algo irá funcionar – neste caso, a governança e a gestão corporativa de TI.”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COBIT 5 descreve sete categorias de habilitadores: 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Princípios, políticas e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Processos;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Estruturas organizacionais;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Cultura, ética e comportamento;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Informação;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Serviços, infraestrutura e aplicativos;</a:t>
            </a:r>
          </a:p>
          <a:p>
            <a:pPr marL="342900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Pessoas, habilidades e competências.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</p:spTree>
    <p:extLst>
      <p:ext uri="{BB962C8B-B14F-4D97-AF65-F5344CB8AC3E}">
        <p14:creationId xmlns:p14="http://schemas.microsoft.com/office/powerpoint/2010/main" val="3680691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737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t="4001" r="2939" b="13395"/>
          <a:stretch/>
        </p:blipFill>
        <p:spPr bwMode="auto">
          <a:xfrm>
            <a:off x="2389084" y="338554"/>
            <a:ext cx="4913415" cy="4540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668485" y="0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4FC84-37EA-47CA-B75C-7FE0777FEC73}"/>
              </a:ext>
            </a:extLst>
          </p:cNvPr>
          <p:cNvSpPr/>
          <p:nvPr/>
        </p:nvSpPr>
        <p:spPr>
          <a:xfrm>
            <a:off x="4076700" y="3385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5049C3-AF59-44F5-9402-B7256147EAF4}"/>
              </a:ext>
            </a:extLst>
          </p:cNvPr>
          <p:cNvSpPr/>
          <p:nvPr/>
        </p:nvSpPr>
        <p:spPr>
          <a:xfrm>
            <a:off x="5816600" y="1443454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335B0B-0762-4E4C-A028-8345D6800993}"/>
              </a:ext>
            </a:extLst>
          </p:cNvPr>
          <p:cNvSpPr/>
          <p:nvPr/>
        </p:nvSpPr>
        <p:spPr>
          <a:xfrm>
            <a:off x="28321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0E02D0-378A-429A-A42E-D768AC50033E}"/>
              </a:ext>
            </a:extLst>
          </p:cNvPr>
          <p:cNvSpPr/>
          <p:nvPr/>
        </p:nvSpPr>
        <p:spPr>
          <a:xfrm>
            <a:off x="5397500" y="3446046"/>
            <a:ext cx="1397000" cy="1358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22B1FFA-C8A6-4109-8925-8B69AFBAF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0"/>
          <a:stretch/>
        </p:blipFill>
        <p:spPr bwMode="auto">
          <a:xfrm>
            <a:off x="3833181" y="642245"/>
            <a:ext cx="5214328" cy="35793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388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0"/>
          <p:cNvSpPr/>
          <p:nvPr/>
        </p:nvSpPr>
        <p:spPr>
          <a:xfrm rot="275902">
            <a:off x="8008358" y="157621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94246" y="1125406"/>
            <a:ext cx="7858634" cy="33431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7"/>
          <p:cNvGrpSpPr/>
          <p:nvPr/>
        </p:nvGrpSpPr>
        <p:grpSpPr>
          <a:xfrm>
            <a:off x="5931410" y="1709223"/>
            <a:ext cx="2699454" cy="2187290"/>
            <a:chOff x="8959367" y="2243285"/>
            <a:chExt cx="2952014" cy="2729264"/>
          </a:xfrm>
        </p:grpSpPr>
        <p:sp>
          <p:nvSpPr>
            <p:cNvPr id="18" name="Retângulo 17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1" name="Retângulo de cantos arredondados 5"/>
          <p:cNvSpPr/>
          <p:nvPr/>
        </p:nvSpPr>
        <p:spPr>
          <a:xfrm flipV="1">
            <a:off x="503508" y="4468556"/>
            <a:ext cx="7858634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622733" y="1248715"/>
            <a:ext cx="5209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>
                <a:solidFill>
                  <a:srgbClr val="4FAFA8"/>
                </a:solidFill>
              </a:rPr>
              <a:t>Modelo de referência do COBIT 5 (ISACA, 2012)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5º Princípio: Distinguir a Governança da Gestão.</a:t>
            </a:r>
          </a:p>
          <a:p>
            <a:pPr marL="0" lvl="1" indent="0">
              <a:lnSpc>
                <a:spcPts val="1800"/>
              </a:lnSpc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Governança</a:t>
            </a:r>
          </a:p>
          <a:p>
            <a:pPr marL="0" lvl="2" indent="0">
              <a:lnSpc>
                <a:spcPts val="1800"/>
              </a:lnSpc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“Garante que as necessidades, condições e opções das partes interessadas sejam avaliadas a fim de determinar objetivos corporativos acordados e equilibrados; definindo a direção através de priorizações e tomadas de decisão; e monitorando o desempenho e a conformidade com a direção e os objetivos estabelecidos.”</a:t>
            </a:r>
          </a:p>
          <a:p>
            <a:pPr marL="0" lvl="2" indent="0">
              <a:lnSpc>
                <a:spcPts val="1800"/>
              </a:lnSpc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Gestão</a:t>
            </a:r>
          </a:p>
          <a:p>
            <a:pPr marL="0" lvl="2" indent="0">
              <a:lnSpc>
                <a:spcPts val="1800"/>
              </a:lnSpc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responsável pelo planejamento, desenvolvimento, execução e monitoramento das atividades em consonância com a direção definida pelo órgão de governança a fim de atingir os objetivos corporativos.”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e os princípios da Gestão de TI e da Gov. de TI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96" y="1830461"/>
            <a:ext cx="2482028" cy="193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5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823599" y="150488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85335" y="1138063"/>
            <a:ext cx="7651445" cy="33431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7"/>
          <p:cNvGrpSpPr/>
          <p:nvPr/>
        </p:nvGrpSpPr>
        <p:grpSpPr>
          <a:xfrm>
            <a:off x="4909625" y="1637892"/>
            <a:ext cx="3536480" cy="2455572"/>
            <a:chOff x="8959367" y="2243285"/>
            <a:chExt cx="2952014" cy="2729264"/>
          </a:xfrm>
        </p:grpSpPr>
        <p:sp>
          <p:nvSpPr>
            <p:cNvPr id="16" name="Retângulo 1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sp>
        <p:nvSpPr>
          <p:cNvPr id="19" name="Retângulo de cantos arredondados 5"/>
          <p:cNvSpPr/>
          <p:nvPr/>
        </p:nvSpPr>
        <p:spPr>
          <a:xfrm flipV="1">
            <a:off x="525937" y="4468560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902557" y="1742292"/>
            <a:ext cx="3767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Quais são os motivadores da governança de TI?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como prestadora de serviços;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Integração tecnológica;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Segurança da informação;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Dependência do negócio em relação à TI;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Marcos de regulação;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Ambiente de negócio. 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77" y="1782873"/>
            <a:ext cx="3254374" cy="218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905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4772967" y="0"/>
            <a:ext cx="4371033" cy="5143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79234" y="1253779"/>
            <a:ext cx="4642335" cy="30808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97075" y="1486823"/>
            <a:ext cx="411348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Gestão de TI e Governança de TI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COBIT 5 – Introdução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=sY2TaxU-R4E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. Acesso em: 30 de nov. 2016.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COBIT 5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http://www.isaca.org/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cobit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pages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/default.aspx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de nov. 2016.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Gestão e Governança de TI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=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DTNfgKsQVdA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de nov. 2016.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9786" y="561729"/>
            <a:ext cx="113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Saiba mais</a:t>
            </a:r>
          </a:p>
        </p:txBody>
      </p:sp>
    </p:spTree>
    <p:extLst>
      <p:ext uri="{BB962C8B-B14F-4D97-AF65-F5344CB8AC3E}">
        <p14:creationId xmlns:p14="http://schemas.microsoft.com/office/powerpoint/2010/main" val="1041780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2" name="Grupo 11"/>
          <p:cNvGrpSpPr/>
          <p:nvPr/>
        </p:nvGrpSpPr>
        <p:grpSpPr>
          <a:xfrm>
            <a:off x="3262604" y="4571998"/>
            <a:ext cx="2195224" cy="461665"/>
            <a:chOff x="3262604" y="4571998"/>
            <a:chExt cx="2195224" cy="461665"/>
          </a:xfrm>
        </p:grpSpPr>
        <p:sp>
          <p:nvSpPr>
            <p:cNvPr id="23" name="CaixaDeTexto 22"/>
            <p:cNvSpPr txBox="1"/>
            <p:nvPr/>
          </p:nvSpPr>
          <p:spPr>
            <a:xfrm>
              <a:off x="3574476" y="4571998"/>
              <a:ext cx="1883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AVANCE PARA FINALIZAR A APRESENTAÇÃO.</a:t>
              </a:r>
            </a:p>
          </p:txBody>
        </p:sp>
        <p:pic>
          <p:nvPicPr>
            <p:cNvPr id="24" name="Picture 2" descr="attention, message icon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04" y="4623964"/>
              <a:ext cx="378514" cy="378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1"/>
          <p:cNvGrpSpPr/>
          <p:nvPr/>
        </p:nvGrpSpPr>
        <p:grpSpPr>
          <a:xfrm>
            <a:off x="-28575" y="4982"/>
            <a:ext cx="5114925" cy="5143499"/>
            <a:chOff x="-28575" y="19050"/>
            <a:chExt cx="5114925" cy="5143499"/>
          </a:xfrm>
        </p:grpSpPr>
        <p:grpSp>
          <p:nvGrpSpPr>
            <p:cNvPr id="29" name="Grupo 6"/>
            <p:cNvGrpSpPr/>
            <p:nvPr/>
          </p:nvGrpSpPr>
          <p:grpSpPr>
            <a:xfrm>
              <a:off x="-28575" y="19050"/>
              <a:ext cx="5114925" cy="5143499"/>
              <a:chOff x="0" y="0"/>
              <a:chExt cx="5114925" cy="5143499"/>
            </a:xfrm>
          </p:grpSpPr>
          <p:sp>
            <p:nvSpPr>
              <p:cNvPr id="31" name="Pentágono 2"/>
              <p:cNvSpPr/>
              <p:nvPr/>
            </p:nvSpPr>
            <p:spPr>
              <a:xfrm>
                <a:off x="0" y="0"/>
                <a:ext cx="5114925" cy="5143499"/>
              </a:xfrm>
              <a:custGeom>
                <a:avLst/>
                <a:gdLst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6526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5383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114925"/>
                  <a:gd name="connsiteY0" fmla="*/ 0 h 5143499"/>
                  <a:gd name="connsiteX1" fmla="*/ 265269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8126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3364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6221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4925" h="5143499">
                    <a:moveTo>
                      <a:pt x="0" y="0"/>
                    </a:moveTo>
                    <a:lnTo>
                      <a:pt x="2662217" y="0"/>
                    </a:lnTo>
                    <a:lnTo>
                      <a:pt x="5114925" y="2486025"/>
                    </a:lnTo>
                    <a:lnTo>
                      <a:pt x="2538392" y="5143499"/>
                    </a:lnTo>
                    <a:lnTo>
                      <a:pt x="0" y="5143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668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5"/>
              <p:cNvSpPr/>
              <p:nvPr/>
            </p:nvSpPr>
            <p:spPr>
              <a:xfrm>
                <a:off x="2" y="671316"/>
                <a:ext cx="3824620" cy="508096"/>
              </a:xfrm>
              <a:custGeom>
                <a:avLst/>
                <a:gdLst>
                  <a:gd name="connsiteX0" fmla="*/ 0 w 4381500"/>
                  <a:gd name="connsiteY0" fmla="*/ 0 h 676275"/>
                  <a:gd name="connsiteX1" fmla="*/ 43815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5285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24275 w 4381500"/>
                  <a:gd name="connsiteY1" fmla="*/ 9525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338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05225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33875"/>
                  <a:gd name="connsiteY0" fmla="*/ 0 h 688953"/>
                  <a:gd name="connsiteX1" fmla="*/ 3705225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67150 w 4333875"/>
                  <a:gd name="connsiteY1" fmla="*/ 50711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48100 w 4333875"/>
                  <a:gd name="connsiteY1" fmla="*/ 25356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25356 h 714309"/>
                  <a:gd name="connsiteX1" fmla="*/ 3867150 w 4333875"/>
                  <a:gd name="connsiteY1" fmla="*/ 0 h 714309"/>
                  <a:gd name="connsiteX2" fmla="*/ 4333875 w 4333875"/>
                  <a:gd name="connsiteY2" fmla="*/ 714309 h 714309"/>
                  <a:gd name="connsiteX3" fmla="*/ 0 w 4333875"/>
                  <a:gd name="connsiteY3" fmla="*/ 701631 h 714309"/>
                  <a:gd name="connsiteX4" fmla="*/ 0 w 4333875"/>
                  <a:gd name="connsiteY4" fmla="*/ 25356 h 714309"/>
                  <a:gd name="connsiteX0" fmla="*/ 0 w 4333875"/>
                  <a:gd name="connsiteY0" fmla="*/ 0 h 688953"/>
                  <a:gd name="connsiteX1" fmla="*/ 3867150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24350"/>
                  <a:gd name="connsiteY0" fmla="*/ 0 h 676275"/>
                  <a:gd name="connsiteX1" fmla="*/ 3867150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12678 h 688953"/>
                  <a:gd name="connsiteX1" fmla="*/ 3848100 w 4324350"/>
                  <a:gd name="connsiteY1" fmla="*/ 0 h 688953"/>
                  <a:gd name="connsiteX2" fmla="*/ 4324350 w 4324350"/>
                  <a:gd name="connsiteY2" fmla="*/ 688953 h 688953"/>
                  <a:gd name="connsiteX3" fmla="*/ 0 w 4324350"/>
                  <a:gd name="connsiteY3" fmla="*/ 688953 h 688953"/>
                  <a:gd name="connsiteX4" fmla="*/ 0 w 4324350"/>
                  <a:gd name="connsiteY4" fmla="*/ 12678 h 688953"/>
                  <a:gd name="connsiteX0" fmla="*/ 0 w 4324350"/>
                  <a:gd name="connsiteY0" fmla="*/ 0 h 676275"/>
                  <a:gd name="connsiteX1" fmla="*/ 383857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499730 w 4324350"/>
                  <a:gd name="connsiteY0" fmla="*/ 0 h 690428"/>
                  <a:gd name="connsiteX1" fmla="*/ 3819525 w 4324350"/>
                  <a:gd name="connsiteY1" fmla="*/ 14153 h 690428"/>
                  <a:gd name="connsiteX2" fmla="*/ 4324350 w 4324350"/>
                  <a:gd name="connsiteY2" fmla="*/ 690428 h 690428"/>
                  <a:gd name="connsiteX3" fmla="*/ 0 w 4324350"/>
                  <a:gd name="connsiteY3" fmla="*/ 690428 h 690428"/>
                  <a:gd name="connsiteX4" fmla="*/ 499730 w 4324350"/>
                  <a:gd name="connsiteY4" fmla="*/ 0 h 690428"/>
                  <a:gd name="connsiteX0" fmla="*/ 49973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499730 w 4324350"/>
                  <a:gd name="connsiteY4" fmla="*/ 0 h 676275"/>
                  <a:gd name="connsiteX0" fmla="*/ 0 w 3824620"/>
                  <a:gd name="connsiteY0" fmla="*/ 0 h 690428"/>
                  <a:gd name="connsiteX1" fmla="*/ 3319795 w 3824620"/>
                  <a:gd name="connsiteY1" fmla="*/ 0 h 690428"/>
                  <a:gd name="connsiteX2" fmla="*/ 3824620 w 3824620"/>
                  <a:gd name="connsiteY2" fmla="*/ 676275 h 690428"/>
                  <a:gd name="connsiteX3" fmla="*/ 0 w 3824620"/>
                  <a:gd name="connsiteY3" fmla="*/ 690428 h 690428"/>
                  <a:gd name="connsiteX4" fmla="*/ 0 w 3824620"/>
                  <a:gd name="connsiteY4" fmla="*/ 0 h 690428"/>
                  <a:gd name="connsiteX0" fmla="*/ 0 w 3824620"/>
                  <a:gd name="connsiteY0" fmla="*/ 0 h 676277"/>
                  <a:gd name="connsiteX1" fmla="*/ 3319795 w 3824620"/>
                  <a:gd name="connsiteY1" fmla="*/ 0 h 676277"/>
                  <a:gd name="connsiteX2" fmla="*/ 3824620 w 3824620"/>
                  <a:gd name="connsiteY2" fmla="*/ 676275 h 676277"/>
                  <a:gd name="connsiteX3" fmla="*/ 0 w 3824620"/>
                  <a:gd name="connsiteY3" fmla="*/ 676277 h 676277"/>
                  <a:gd name="connsiteX4" fmla="*/ 0 w 3824620"/>
                  <a:gd name="connsiteY4" fmla="*/ 0 h 676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620" h="676277">
                    <a:moveTo>
                      <a:pt x="0" y="0"/>
                    </a:moveTo>
                    <a:lnTo>
                      <a:pt x="3319795" y="0"/>
                    </a:lnTo>
                    <a:lnTo>
                      <a:pt x="3824620" y="676275"/>
                    </a:lnTo>
                    <a:lnTo>
                      <a:pt x="0" y="676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E1E202"/>
                  </a:solidFill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546910" y="788384"/>
                <a:ext cx="3209925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VAMOS AOS </a:t>
                </a:r>
                <a:r>
                  <a:rPr lang="pt-BR" sz="1400" b="1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PRÓXIMOS PASSOS</a:t>
                </a: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?</a:t>
                </a:r>
              </a:p>
              <a:p>
                <a:pPr lvl="1">
                  <a:spcBef>
                    <a:spcPct val="20000"/>
                  </a:spcBef>
                  <a:defRPr/>
                </a:pPr>
                <a:endParaRPr lang="pt-BR" sz="1400" kern="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ＭＳ Ｐゴシック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tabLst>
                    <a:tab pos="360363" algn="l"/>
                  </a:tabLst>
                </a:pPr>
                <a:r>
                  <a:rPr lang="pt-BR" sz="1600" dirty="0">
                    <a:solidFill>
                      <a:schemeClr val="bg1"/>
                    </a:solidFill>
                  </a:rPr>
                  <a:t>Importância da estrutura organizacional da TI </a:t>
                </a:r>
              </a:p>
            </p:txBody>
          </p:sp>
        </p:grpSp>
        <p:pic>
          <p:nvPicPr>
            <p:cNvPr id="27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40" y="1581427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38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/>
          <p:cNvSpPr txBox="1"/>
          <p:nvPr/>
        </p:nvSpPr>
        <p:spPr>
          <a:xfrm>
            <a:off x="2872674" y="30638"/>
            <a:ext cx="339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/>
        </p:blipFill>
        <p:spPr bwMode="auto">
          <a:xfrm>
            <a:off x="459173" y="357200"/>
            <a:ext cx="7607090" cy="457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D3DF7C-A0FB-4A22-9863-2BDC5696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5" t="3013" r="36746" b="81525"/>
          <a:stretch/>
        </p:blipFill>
        <p:spPr bwMode="auto">
          <a:xfrm>
            <a:off x="3186544" y="503973"/>
            <a:ext cx="2130788" cy="8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9C6CD06-858A-41F3-B332-3BB68B2DF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894A2A9-CFED-4ADD-8AC0-DF6E3AD6C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AA05786-F290-404F-A979-9436E2E12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69769" y="3969416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9084DC0-FC4C-4197-8E7B-911245507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6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10EF002C-44BA-487E-9E36-98267FFEB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5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1B65AA7-CE6E-47BA-B686-6282EBD2091C}"/>
              </a:ext>
            </a:extLst>
          </p:cNvPr>
          <p:cNvSpPr/>
          <p:nvPr/>
        </p:nvSpPr>
        <p:spPr>
          <a:xfrm>
            <a:off x="2717074" y="486259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7547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/>
          <p:cNvSpPr txBox="1"/>
          <p:nvPr/>
        </p:nvSpPr>
        <p:spPr>
          <a:xfrm>
            <a:off x="2872674" y="30638"/>
            <a:ext cx="339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/>
        </p:blipFill>
        <p:spPr bwMode="auto">
          <a:xfrm>
            <a:off x="459173" y="357200"/>
            <a:ext cx="7607090" cy="457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D3DF7C-A0FB-4A22-9863-2BDC5696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5" t="3013" r="36746" b="81525"/>
          <a:stretch/>
        </p:blipFill>
        <p:spPr bwMode="auto">
          <a:xfrm>
            <a:off x="3186544" y="503973"/>
            <a:ext cx="2130788" cy="8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FD37888-957D-4B95-9C59-E67648A94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86543" y="503973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894A2A9-CFED-4ADD-8AC0-DF6E3AD6C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AA05786-F290-404F-A979-9436E2E12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69769" y="3969416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9084DC0-FC4C-4197-8E7B-911245507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6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10EF002C-44BA-487E-9E36-98267FFEB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5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A720A375-A164-4F84-AD33-8E771C51EB19}"/>
              </a:ext>
            </a:extLst>
          </p:cNvPr>
          <p:cNvSpPr/>
          <p:nvPr/>
        </p:nvSpPr>
        <p:spPr>
          <a:xfrm>
            <a:off x="5570002" y="1470754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12067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/>
          <p:cNvSpPr txBox="1"/>
          <p:nvPr/>
        </p:nvSpPr>
        <p:spPr>
          <a:xfrm>
            <a:off x="2872674" y="30638"/>
            <a:ext cx="339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/>
        </p:blipFill>
        <p:spPr bwMode="auto">
          <a:xfrm>
            <a:off x="459173" y="357200"/>
            <a:ext cx="7607090" cy="457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D3DF7C-A0FB-4A22-9863-2BDC5696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5" t="3013" r="36746" b="81525"/>
          <a:stretch/>
        </p:blipFill>
        <p:spPr bwMode="auto">
          <a:xfrm>
            <a:off x="3186544" y="503973"/>
            <a:ext cx="2130788" cy="8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FD37888-957D-4B95-9C59-E67648A94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86543" y="503973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9C6CD06-858A-41F3-B332-3BB68B2DF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AA05786-F290-404F-A979-9436E2E12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69769" y="3969416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9084DC0-FC4C-4197-8E7B-911245507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6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10EF002C-44BA-487E-9E36-98267FFEB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5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540E75AF-FEC4-4A4C-B4AD-170C3DF1AD13}"/>
              </a:ext>
            </a:extLst>
          </p:cNvPr>
          <p:cNvSpPr/>
          <p:nvPr/>
        </p:nvSpPr>
        <p:spPr>
          <a:xfrm>
            <a:off x="5590903" y="2621720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6587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/>
          <p:cNvSpPr txBox="1"/>
          <p:nvPr/>
        </p:nvSpPr>
        <p:spPr>
          <a:xfrm>
            <a:off x="2872674" y="30638"/>
            <a:ext cx="339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Motivadores da governança de TI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/>
        </p:blipFill>
        <p:spPr bwMode="auto">
          <a:xfrm>
            <a:off x="459173" y="357200"/>
            <a:ext cx="7607090" cy="457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D3DF7C-A0FB-4A22-9863-2BDC5696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5" t="3013" r="36746" b="81525"/>
          <a:stretch/>
        </p:blipFill>
        <p:spPr bwMode="auto">
          <a:xfrm>
            <a:off x="3186544" y="503973"/>
            <a:ext cx="2130788" cy="8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FD37888-957D-4B95-9C59-E67648A94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3186543" y="503973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9C6CD06-858A-41F3-B332-3BB68B2DF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894A2A9-CFED-4ADD-8AC0-DF6E3AD6C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812682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9084DC0-FC4C-4197-8E7B-911245507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6" y="1663539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10EF002C-44BA-487E-9E36-98267FFEB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707" r="36451" b="81050"/>
          <a:stretch/>
        </p:blipFill>
        <p:spPr bwMode="auto">
          <a:xfrm>
            <a:off x="573655" y="2776721"/>
            <a:ext cx="2147563" cy="8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68783BC8-D418-455D-A56D-F3A9CA43FDC4}"/>
              </a:ext>
            </a:extLst>
          </p:cNvPr>
          <p:cNvSpPr/>
          <p:nvPr/>
        </p:nvSpPr>
        <p:spPr>
          <a:xfrm>
            <a:off x="2872674" y="3795091"/>
            <a:ext cx="585216" cy="5363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85737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9535</TotalTime>
  <Words>3156</Words>
  <Application>Microsoft Office PowerPoint</Application>
  <PresentationFormat>Apresentação na tela (16:9)</PresentationFormat>
  <Paragraphs>275</Paragraphs>
  <Slides>51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Courier New</vt:lpstr>
      <vt:lpstr>Office Theme</vt:lpstr>
      <vt:lpstr>Gestão de Infraestrutura de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Rodrigues</dc:creator>
  <cp:lastModifiedBy>Andre Braga</cp:lastModifiedBy>
  <cp:revision>604</cp:revision>
  <dcterms:created xsi:type="dcterms:W3CDTF">2014-11-17T17:44:06Z</dcterms:created>
  <dcterms:modified xsi:type="dcterms:W3CDTF">2018-12-26T23:46:36Z</dcterms:modified>
</cp:coreProperties>
</file>