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6" r:id="rId3"/>
    <p:sldId id="314" r:id="rId4"/>
    <p:sldId id="320" r:id="rId5"/>
    <p:sldId id="321" r:id="rId6"/>
    <p:sldId id="322" r:id="rId7"/>
    <p:sldId id="344" r:id="rId8"/>
    <p:sldId id="354" r:id="rId9"/>
    <p:sldId id="353" r:id="rId10"/>
    <p:sldId id="349" r:id="rId11"/>
    <p:sldId id="350" r:id="rId12"/>
    <p:sldId id="351" r:id="rId13"/>
    <p:sldId id="352" r:id="rId14"/>
    <p:sldId id="348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47" r:id="rId23"/>
    <p:sldId id="330" r:id="rId24"/>
    <p:sldId id="331" r:id="rId25"/>
    <p:sldId id="332" r:id="rId26"/>
    <p:sldId id="333" r:id="rId27"/>
    <p:sldId id="338" r:id="rId28"/>
    <p:sldId id="305" r:id="rId29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19D93"/>
    <a:srgbClr val="4FAFA8"/>
    <a:srgbClr val="C6D9F1"/>
    <a:srgbClr val="DBEEF4"/>
    <a:srgbClr val="157D64"/>
    <a:srgbClr val="213F5E"/>
    <a:srgbClr val="EBECED"/>
    <a:srgbClr val="F6F7F8"/>
    <a:srgbClr val="4B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3559" autoAdjust="0"/>
  </p:normalViewPr>
  <p:slideViewPr>
    <p:cSldViewPr snapToGrid="0" snapToObjects="1">
      <p:cViewPr varScale="1">
        <p:scale>
          <a:sx n="180" d="100"/>
          <a:sy n="180" d="100"/>
        </p:scale>
        <p:origin x="174" y="252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ctr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3610570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3610570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366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7: ESTRUTURA ORGANIZACIONAL DA ÁREA DE TI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-hekH9Sfk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Ev5GGi4C7g" TargetMode="External"/><Relationship Id="rId5" Type="http://schemas.openxmlformats.org/officeDocument/2006/relationships/hyperlink" Target="https://www.youtube.com/watch?v=X3lvjUtRm90" TargetMode="External"/><Relationship Id="rId4" Type="http://schemas.openxmlformats.org/officeDocument/2006/relationships/hyperlink" Target="https://www.youtube.com/watch?v=a7h3k30RHg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B0B9D-AD6D-4CB4-B01C-08445AA89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2018" r="1966" b="2416"/>
          <a:stretch/>
        </p:blipFill>
        <p:spPr bwMode="auto">
          <a:xfrm>
            <a:off x="2333207" y="322528"/>
            <a:ext cx="5823296" cy="455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EAFE6EF-A115-4154-ABC7-C3264A29432E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35284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D883-8D8F-4E13-A6F0-D0312E3CF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t="1903" r="1359" b="2908"/>
          <a:stretch/>
        </p:blipFill>
        <p:spPr bwMode="auto">
          <a:xfrm>
            <a:off x="2283725" y="277503"/>
            <a:ext cx="5919521" cy="467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23D369-0E91-4613-BAD4-BA83ABBBC28B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337147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FF51428-E4E3-49E0-A2BD-79FDE803A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2680" r="1629" b="3463"/>
          <a:stretch/>
        </p:blipFill>
        <p:spPr bwMode="auto">
          <a:xfrm>
            <a:off x="2260417" y="263909"/>
            <a:ext cx="5900944" cy="461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B105AE0-055A-4EA3-AB17-6DFE02F9C17F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68432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0D8F874-48A8-4C91-9D68-F2D9C00E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48" y="268835"/>
            <a:ext cx="5872217" cy="47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C855F2-A8BC-420B-B2FB-6C4567B25F2C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66106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94" y="189504"/>
            <a:ext cx="5958897" cy="47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8E9D1B-0E6E-4B15-AC88-3D39EC5BE838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28824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57245" y="143000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18981" y="1076176"/>
            <a:ext cx="7651445" cy="3364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07501" y="1563013"/>
            <a:ext cx="3072249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618980" y="4441395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70419" y="1220396"/>
            <a:ext cx="4385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até que ponto as atividades podem ser subdivididas em tarefas separadas?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especialização do trabalho implica em fazer com que uma atividade seja decomposta em partes, de tal maneira que cada profissional possa realizar, pelo menos, uma dessas partes.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 com que o profissional se especialize nessa parte da atividade;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Henry Ford demonstrou, com a sua fábrica de automóveis, que o trabalho pode ser realizado de forma mais eficiente com funcionários especializados.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62" y="1707994"/>
            <a:ext cx="2805546" cy="219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964277" y="14264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9739" y="1110697"/>
            <a:ext cx="7707719" cy="32931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409027" y="1559492"/>
            <a:ext cx="3177756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569738" y="4404493"/>
            <a:ext cx="770771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80322" y="1292974"/>
            <a:ext cx="4399793" cy="301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qual é a base para o agrupamento das tarefas?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Agrupamento de atividades para facilitar a  coordenação das tarefas.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das maneiras utilizadas, para o agrupamento de atividades, é através da função desempenhada. Por exemplo, o CIO pode organizar a área de TI criando um setor de apoio à Governança de TI, um departamento de Desenvolvimento e um departamento de Infraestrutura 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4" y="1697439"/>
            <a:ext cx="2917165" cy="21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837668" y="142071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03384" y="1109533"/>
            <a:ext cx="7447465" cy="33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451230" y="1553721"/>
            <a:ext cx="3008944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703383" y="4418562"/>
            <a:ext cx="744746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953135" y="1207998"/>
            <a:ext cx="4473522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 quem os indivíduos e os grupos vão se reportar?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Linha única de autoridade, demonstrada de forma hierárquica, indo do topo da organização até o escalão mais baixo.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 quem devo falar?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quem sou responsável?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posição administrativa para dar ordens e esperar que elas sejam obedecidas.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Unidade de comando: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linha única de autoridade. Cada pessoa deve se reportar a um único superior diretamente</a:t>
            </a:r>
            <a:r>
              <a:rPr lang="pt-BR" sz="1400" dirty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66" y="1691668"/>
            <a:ext cx="2709384" cy="218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7201" y="967967"/>
            <a:ext cx="7778056" cy="3569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42671" y="1518316"/>
            <a:ext cx="3001910" cy="245557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457200" y="4538138"/>
            <a:ext cx="777805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04884" y="1090732"/>
            <a:ext cx="46688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 o número de funcionários que um executivo consegue dirigir com eficiência e eficácia.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Influencia o número de níveis de hierarquia que uma empresa terá;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maior é mais eficiente em termos de custo. Por outro lado, chega um momento que começa a reduzir a eficácia;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menor é onerosa, retarda o processo decisório e desestimula os funcionários porque a supervisão passa a ser muito próxima, tendendo a rigidez.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57" y="1677365"/>
            <a:ext cx="2673309" cy="215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739642" y="1520682"/>
            <a:ext cx="3000739" cy="248861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92071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 o número de funcionários que um executivo consegue dirigir com eficiência e eficácia.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Influencia o número de níveis de hierarquia que uma empresa terá;</a:t>
            </a:r>
          </a:p>
          <a:p>
            <a:pPr marL="1655763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219D93"/>
                </a:solidFill>
              </a:rPr>
              <a:t>Amplitude maior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mais eficiente em termos de custo. Por outro lado, chega um momento que começa a reduzir a eficácia;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menor é onerosa, retarda o processo decisório e desestimula os funcionários porque a supervisão passa a ser muito próxima, tendendo à rigidez. 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89" y="1658629"/>
            <a:ext cx="2757587" cy="222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: para a Direita 1"/>
          <p:cNvSpPr/>
          <p:nvPr/>
        </p:nvSpPr>
        <p:spPr>
          <a:xfrm>
            <a:off x="769594" y="3228535"/>
            <a:ext cx="1312424" cy="562708"/>
          </a:xfrm>
          <a:prstGeom prst="rightArrow">
            <a:avLst>
              <a:gd name="adj1" fmla="val 70000"/>
              <a:gd name="adj2" fmla="val 50000"/>
            </a:avLst>
          </a:prstGeom>
          <a:solidFill>
            <a:srgbClr val="219D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TENDÊNCIA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30766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68628"/>
            <a:ext cx="517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7: Estrutura organizacional da área de TI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73154" y="13947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3492" y="1176376"/>
            <a:ext cx="7794183" cy="3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424937" y="1527716"/>
            <a:ext cx="3170722" cy="2612739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532754" y="4464500"/>
            <a:ext cx="779418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31711" y="1595323"/>
            <a:ext cx="41553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266700" indent="-266700">
              <a:buFont typeface="+mj-lt"/>
              <a:buAutoNum type="arabicPeriod" startAt="5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onde fica a autoridade no processo decisório?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 decisório concentrado em um único ponto da organização.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Descentralização: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decisões são levadas até os executivos de escalões mais baixo, que estão mais próximos da ação.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descentralização torna as organizações mais flexíveis e responsáveis.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03" y="1678242"/>
            <a:ext cx="2877050" cy="23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27139" y="152484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585" y="1249259"/>
            <a:ext cx="8024075" cy="32529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78922" y="1657852"/>
            <a:ext cx="3170722" cy="253081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56847" y="4502215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01484" y="1677217"/>
            <a:ext cx="47935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265113" indent="-265113" algn="just">
              <a:buFont typeface="+mj-lt"/>
              <a:buAutoNum type="arabicPeriod" startAt="6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até que ponto haverá regras e regulamentações para dirigir os funcionários e os executivos?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Nível de padronização das tarefas dentro da organização.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tarefa muito padronizada, o responsável tem pouca autonomia para decidir o que, como e quando ela deve ser feita;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padronização implica em menos interferência do funcionário sobre a forma de realizar o trabalho. 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30" y="1763630"/>
            <a:ext cx="2857021" cy="228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979426" y="154262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36798" y="1252224"/>
            <a:ext cx="7787149" cy="2971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431209" y="1675625"/>
            <a:ext cx="3170722" cy="220022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46060" y="4223825"/>
            <a:ext cx="778714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9333" y="1672138"/>
            <a:ext cx="4319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 e modelo orgânico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pPr algn="just">
              <a:spcAft>
                <a:spcPts val="0"/>
              </a:spcAft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sinônimo de burocracia.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departamentalização;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Alta especialização;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Clara cadeia de comando;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limitada;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Alta formalização.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61" y="1812818"/>
            <a:ext cx="2913301" cy="191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27139" y="165844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585" y="1150001"/>
            <a:ext cx="8024075" cy="34780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5"/>
          <p:cNvSpPr/>
          <p:nvPr/>
        </p:nvSpPr>
        <p:spPr>
          <a:xfrm flipV="1">
            <a:off x="456847" y="4628040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01484" y="1446183"/>
            <a:ext cx="4599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 e modelo orgânico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orgânico: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lembra uma organização que não possui fronteiras.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Equipes multifuncionais;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Equipes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multi-hierárquicas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Livre fluxo de informações;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abrangente;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Descentralização;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Baixa formalização.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Nem todos preferem a liberdade e a flexibilidade do modelo orgânico.</a:t>
            </a:r>
          </a:p>
          <a:p>
            <a:endParaRPr lang="pt-BR" sz="1400" b="1" dirty="0">
              <a:solidFill>
                <a:srgbClr val="219D93"/>
              </a:solidFill>
            </a:endParaRPr>
          </a:p>
        </p:txBody>
      </p:sp>
      <p:grpSp>
        <p:nvGrpSpPr>
          <p:cNvPr id="14" name="Grupo 7"/>
          <p:cNvGrpSpPr/>
          <p:nvPr/>
        </p:nvGrpSpPr>
        <p:grpSpPr>
          <a:xfrm>
            <a:off x="5578923" y="1791650"/>
            <a:ext cx="3170722" cy="2200223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75" y="1928843"/>
            <a:ext cx="2913301" cy="191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93032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7982733" y="162445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26038" y="1075033"/>
            <a:ext cx="7801216" cy="35846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434516" y="1757458"/>
            <a:ext cx="3170722" cy="2172087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535300" y="4659725"/>
            <a:ext cx="780121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73037" y="1378660"/>
            <a:ext cx="4355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estrutura organizacional deve ser montada em função da estratégia da empresa.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Dimensões do modelo estratégico:</a:t>
            </a:r>
          </a:p>
          <a:p>
            <a:pPr marL="358775" indent="-358775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Inovação: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orientação para novidades radicais ou incrementais;</a:t>
            </a:r>
          </a:p>
          <a:p>
            <a:pPr marL="358775" indent="-358775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Minimização de custos: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controle rígido dos custos e limitação de gastos com inovações desnecessárias;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358775">
              <a:spcAft>
                <a:spcPts val="120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Imitação: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busca tirar proveito das duas dimensões anteriores. Só entra em novos mercados ou lança novos produtos após a viabilidade ter sido testada pelos inovadores. 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80" y="1888371"/>
            <a:ext cx="2899486" cy="191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90771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69660" y="1520682"/>
            <a:ext cx="3170722" cy="2629287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83636"/>
            <a:ext cx="4793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endParaRPr lang="pt-BR" sz="1400" b="1" dirty="0">
              <a:solidFill>
                <a:srgbClr val="219D93"/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para área de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Executivos de TI: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72" y="1684264"/>
            <a:ext cx="2860711" cy="2303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66687"/>
              </p:ext>
            </p:extLst>
          </p:nvPr>
        </p:nvGraphicFramePr>
        <p:xfrm>
          <a:off x="999022" y="2265732"/>
          <a:ext cx="4009938" cy="2123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1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Sigla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Função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Equipe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8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DTI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CIO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GOVTI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Apoio à Governança de TI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GDES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Gerente de Desenvolvimento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GINFRA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Gerente</a:t>
                      </a:r>
                      <a:r>
                        <a:rPr lang="pt-B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Infraestrutura</a:t>
                      </a:r>
                      <a:endParaRPr lang="pt-B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45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569660" y="1520682"/>
            <a:ext cx="3170722" cy="2650389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88" y="1703949"/>
            <a:ext cx="2845001" cy="2291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595933" y="1122021"/>
            <a:ext cx="2062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para área de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Perfil: 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34222"/>
              </p:ext>
            </p:extLst>
          </p:nvPr>
        </p:nvGraphicFramePr>
        <p:xfrm>
          <a:off x="1289475" y="1930623"/>
          <a:ext cx="1568533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78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Perfil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Administrativo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Banco</a:t>
                      </a:r>
                      <a:r>
                        <a:rPr lang="pt-B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Dados</a:t>
                      </a:r>
                      <a:endParaRPr lang="pt-B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Desenvolvimento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Gestor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Governança de 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524"/>
              </p:ext>
            </p:extLst>
          </p:nvPr>
        </p:nvGraphicFramePr>
        <p:xfrm>
          <a:off x="2941924" y="1934406"/>
          <a:ext cx="2091065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Perfil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Processo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Requisito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Segurança da Informação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Telecom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95933" y="4444285"/>
            <a:ext cx="7727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perfil deve possuir uma lista de conhecimentos necessários para o exercício da função.</a:t>
            </a:r>
          </a:p>
        </p:txBody>
      </p:sp>
    </p:spTree>
    <p:extLst>
      <p:ext uri="{BB962C8B-B14F-4D97-AF65-F5344CB8AC3E}">
        <p14:creationId xmlns:p14="http://schemas.microsoft.com/office/powerpoint/2010/main" val="246008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9787" y="1141237"/>
            <a:ext cx="6649992" cy="34659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89153" y="1360213"/>
            <a:ext cx="618143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 organizacional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=qd-hekH9Sfk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Visão mecanicista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=a7h3k30RHg8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O2 - Organizações Orgânicas (Parte1) - comando e controle e suas consequências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=X3lvjUtRm90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O2 - Organizações Orgânicas (Parte 2) - Os princípios da organização orgânica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=yEv5GGi4C7g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209925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tabLst>
                    <a:tab pos="360363" algn="l"/>
                  </a:tabLst>
                </a:pPr>
                <a:r>
                  <a:rPr lang="pt-BR" sz="1600" dirty="0">
                    <a:solidFill>
                      <a:schemeClr val="bg1"/>
                    </a:solidFill>
                  </a:rPr>
                  <a:t>Gerenciamento financeiro para os serviços de TI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581427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573230331"/>
              </p:ext>
            </p:extLst>
          </p:nvPr>
        </p:nvGraphicFramePr>
        <p:xfrm>
          <a:off x="699459" y="1752307"/>
          <a:ext cx="3610570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10"/>
          <p:cNvSpPr/>
          <p:nvPr/>
        </p:nvSpPr>
        <p:spPr>
          <a:xfrm rot="275902">
            <a:off x="7616315" y="152023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939233" y="1339161"/>
            <a:ext cx="6990263" cy="274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7"/>
          <p:cNvGrpSpPr/>
          <p:nvPr/>
        </p:nvGrpSpPr>
        <p:grpSpPr>
          <a:xfrm>
            <a:off x="5201743" y="1653242"/>
            <a:ext cx="3037077" cy="2139283"/>
            <a:chOff x="8959367" y="2243285"/>
            <a:chExt cx="2952014" cy="2729264"/>
          </a:xfrm>
        </p:grpSpPr>
        <p:sp>
          <p:nvSpPr>
            <p:cNvPr id="30" name="Retângulo 2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sp>
        <p:nvSpPr>
          <p:cNvPr id="33" name="Retângulo de cantos arredondados 5"/>
          <p:cNvSpPr/>
          <p:nvPr/>
        </p:nvSpPr>
        <p:spPr>
          <a:xfrm flipV="1">
            <a:off x="939233" y="4085115"/>
            <a:ext cx="699026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390511" y="2364076"/>
            <a:ext cx="3359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85" y="1812291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5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646145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84657" y="1272214"/>
            <a:ext cx="7074669" cy="28915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5"/>
          <p:cNvSpPr/>
          <p:nvPr/>
        </p:nvSpPr>
        <p:spPr>
          <a:xfrm flipV="1">
            <a:off x="884657" y="4157437"/>
            <a:ext cx="707466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175892" y="1585294"/>
            <a:ext cx="3767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porque é uma opção estratégica.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infraestrutura de TI própria, desenvolver sistemas internamente e prover suporte técnico aos usuários, com os próprios funcionários, está diretamente associada ao tamanho da estrutura organizacional da área de TI. </a:t>
            </a:r>
          </a:p>
        </p:txBody>
      </p:sp>
      <p:grpSp>
        <p:nvGrpSpPr>
          <p:cNvPr id="13" name="Grupo 7"/>
          <p:cNvGrpSpPr/>
          <p:nvPr/>
        </p:nvGrpSpPr>
        <p:grpSpPr>
          <a:xfrm>
            <a:off x="5235044" y="1639038"/>
            <a:ext cx="3037077" cy="213928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86" y="1798087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38514" y="172768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57200" y="1142316"/>
            <a:ext cx="7994495" cy="3477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5"/>
          <p:cNvSpPr/>
          <p:nvPr/>
        </p:nvSpPr>
        <p:spPr>
          <a:xfrm flipV="1">
            <a:off x="457200" y="4620023"/>
            <a:ext cx="79944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2959" y="1280521"/>
            <a:ext cx="502690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Porque é uma opção estratégica.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Propostas de modelo: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a infraestrutura de TI, o desenvolvimento de sistemas e o suporte técnico, realizados por terceiros, resultando em uma área de TI bastante enxuta;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infraestrutura de TI própria, equipe de desenvolvimento e suporte técnico realizados pelos próprios funcionários;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Combinação dos dois anteriores, sendo parte dos serviços realizada com recursos próprios e parte através de recursos de terceiros.</a:t>
            </a:r>
          </a:p>
        </p:txBody>
      </p:sp>
      <p:grpSp>
        <p:nvGrpSpPr>
          <p:cNvPr id="16" name="Grupo 7"/>
          <p:cNvGrpSpPr/>
          <p:nvPr/>
        </p:nvGrpSpPr>
        <p:grpSpPr>
          <a:xfrm>
            <a:off x="5727413" y="1861831"/>
            <a:ext cx="3037077" cy="2139283"/>
            <a:chOff x="8959367" y="2243285"/>
            <a:chExt cx="2952014" cy="2729264"/>
          </a:xfrm>
        </p:grpSpPr>
        <p:sp>
          <p:nvSpPr>
            <p:cNvPr id="17" name="Retângulo 1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55" y="2020880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42751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83811" y="1237956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528603" y="1560520"/>
            <a:ext cx="3015978" cy="2455572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583810" y="4334158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16922" y="1446902"/>
            <a:ext cx="4386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“Uma estrutura organizacional define como as tarefas são formalmente distribuídas, agrupadas e coordenadas.” (ROBBINS, 2006)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básicos para projetar uma estrutura organizacional: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1698467"/>
            <a:ext cx="2704789" cy="2178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360947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7BFA78-585A-4B94-AF62-D60085E56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" b="2194"/>
          <a:stretch/>
        </p:blipFill>
        <p:spPr bwMode="auto">
          <a:xfrm>
            <a:off x="2264078" y="358922"/>
            <a:ext cx="5879413" cy="4581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0254A65-425B-447D-944D-388CDB150CCC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57093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BC1A9-6A45-4088-A18D-839BD8054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2508" r="1593" b="2094"/>
          <a:stretch/>
        </p:blipFill>
        <p:spPr bwMode="auto">
          <a:xfrm>
            <a:off x="2256429" y="342381"/>
            <a:ext cx="5932227" cy="452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CC3073-E74A-41F7-80C6-20DB9FA49500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29777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9483</TotalTime>
  <Words>1620</Words>
  <Application>Microsoft Office PowerPoint</Application>
  <PresentationFormat>Apresentação na tela (16:9)</PresentationFormat>
  <Paragraphs>230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600</cp:revision>
  <dcterms:created xsi:type="dcterms:W3CDTF">2014-11-17T17:44:06Z</dcterms:created>
  <dcterms:modified xsi:type="dcterms:W3CDTF">2018-12-27T00:54:14Z</dcterms:modified>
</cp:coreProperties>
</file>