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6" r:id="rId3"/>
    <p:sldId id="314" r:id="rId4"/>
    <p:sldId id="321" r:id="rId5"/>
    <p:sldId id="322" r:id="rId6"/>
    <p:sldId id="344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47" r:id="rId15"/>
    <p:sldId id="330" r:id="rId16"/>
    <p:sldId id="331" r:id="rId17"/>
    <p:sldId id="332" r:id="rId18"/>
    <p:sldId id="333" r:id="rId19"/>
    <p:sldId id="348" r:id="rId20"/>
    <p:sldId id="349" r:id="rId21"/>
    <p:sldId id="338" r:id="rId22"/>
    <p:sldId id="305" r:id="rId23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7" pos="226" userDrawn="1">
          <p15:clr>
            <a:srgbClr val="A4A3A4"/>
          </p15:clr>
        </p15:guide>
        <p15:guide id="8" userDrawn="1">
          <p15:clr>
            <a:srgbClr val="000000"/>
          </p15:clr>
        </p15:guide>
        <p15:guide id="9" orient="horz" userDrawn="1">
          <p15:clr>
            <a:srgbClr val="000000"/>
          </p15:clr>
        </p15:guide>
        <p15:guide id="10" orient="horz" pos="3240" userDrawn="1">
          <p15:clr>
            <a:srgbClr val="000000"/>
          </p15:clr>
        </p15:guide>
        <p15:guide id="11" pos="576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4FAFA8"/>
    <a:srgbClr val="C6D9F1"/>
    <a:srgbClr val="DBEEF4"/>
    <a:srgbClr val="157D64"/>
    <a:srgbClr val="213F5E"/>
    <a:srgbClr val="EBECED"/>
    <a:srgbClr val="F6F7F8"/>
    <a:srgbClr val="4BB7C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93559" autoAdjust="0"/>
  </p:normalViewPr>
  <p:slideViewPr>
    <p:cSldViewPr snapToGrid="0" snapToObjects="1">
      <p:cViewPr varScale="1">
        <p:scale>
          <a:sx n="153" d="100"/>
          <a:sy n="153" d="100"/>
        </p:scale>
        <p:origin x="162" y="1494"/>
      </p:cViewPr>
      <p:guideLst>
        <p:guide orient="horz" pos="259"/>
        <p:guide pos="5534"/>
        <p:guide orient="horz" pos="2867"/>
        <p:guide pos="226"/>
        <p:guide/>
        <p:guide orient="horz"/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C703A-45DD-4E32-8969-E371DF6B53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938F39-B707-40F8-A1EF-BEA5C1BB490C}">
      <dgm:prSet phldrT="[Texto]" custT="1"/>
      <dgm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ctr"/>
          <a:r>
            <a:rPr lang="pt-BR" sz="1400" b="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50D5A9-D641-4C8A-A38D-6F41A6D10977}" type="par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7F9D200-0971-4830-986E-E7B45CD08CF8}" type="sibTrans" cxnId="{C5C2D972-A164-497A-BC23-D9E57CB843C9}">
      <dgm:prSet/>
      <dgm:spPr/>
      <dgm:t>
        <a:bodyPr/>
        <a:lstStyle/>
        <a:p>
          <a:pPr algn="ctr"/>
          <a:endParaRPr lang="pt-BR" sz="1400" b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6ACA677-B687-4104-BA10-A16CA72876CE}" type="pres">
      <dgm:prSet presAssocID="{68EC703A-45DD-4E32-8969-E371DF6B530E}" presName="linear" presStyleCnt="0">
        <dgm:presLayoutVars>
          <dgm:animLvl val="lvl"/>
          <dgm:resizeHandles val="exact"/>
        </dgm:presLayoutVars>
      </dgm:prSet>
      <dgm:spPr/>
    </dgm:pt>
    <dgm:pt modelId="{95CBA580-B471-4069-AD9E-7A5C629A3488}" type="pres">
      <dgm:prSet presAssocID="{41938F39-B707-40F8-A1EF-BEA5C1BB490C}" presName="parentText" presStyleLbl="node1" presStyleIdx="0" presStyleCnt="1" custScaleY="620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5C2D972-A164-497A-BC23-D9E57CB843C9}" srcId="{68EC703A-45DD-4E32-8969-E371DF6B530E}" destId="{41938F39-B707-40F8-A1EF-BEA5C1BB490C}" srcOrd="0" destOrd="0" parTransId="{9650D5A9-D641-4C8A-A38D-6F41A6D10977}" sibTransId="{97F9D200-0971-4830-986E-E7B45CD08CF8}"/>
    <dgm:cxn modelId="{634F27B6-F874-40EF-9D73-A93C835B0F8D}" type="presOf" srcId="{68EC703A-45DD-4E32-8969-E371DF6B530E}" destId="{26ACA677-B687-4104-BA10-A16CA72876CE}" srcOrd="0" destOrd="0" presId="urn:microsoft.com/office/officeart/2005/8/layout/vList2"/>
    <dgm:cxn modelId="{84F130E9-6D90-47A8-9174-E912B45FD663}" type="presOf" srcId="{41938F39-B707-40F8-A1EF-BEA5C1BB490C}" destId="{95CBA580-B471-4069-AD9E-7A5C629A3488}" srcOrd="0" destOrd="0" presId="urn:microsoft.com/office/officeart/2005/8/layout/vList2"/>
    <dgm:cxn modelId="{EFA8EAD9-A7B4-46CA-807E-7F5BBE355756}" type="presParOf" srcId="{26ACA677-B687-4104-BA10-A16CA72876CE}" destId="{95CBA580-B471-4069-AD9E-7A5C629A3488}" srcOrd="0" destOrd="0" presId="urn:microsoft.com/office/officeart/2005/8/layout/vList2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BA580-B471-4069-AD9E-7A5C629A3488}">
      <dsp:nvSpPr>
        <dsp:cNvPr id="0" name=""/>
        <dsp:cNvSpPr/>
      </dsp:nvSpPr>
      <dsp:spPr>
        <a:xfrm>
          <a:off x="0" y="560804"/>
          <a:ext cx="3610570" cy="755547"/>
        </a:xfrm>
        <a:prstGeom prst="rect">
          <a:avLst/>
        </a:prstGeom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dirty="0">
              <a:solidFill>
                <a:schemeClr val="tx1">
                  <a:lumMod val="65000"/>
                  <a:lumOff val="35000"/>
                </a:schemeClr>
              </a:solidFill>
            </a:rPr>
            <a:t>Importância da estrutura organizacional da TI</a:t>
          </a:r>
          <a:endParaRPr lang="pt-BR" sz="1400" b="0" i="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0" y="560804"/>
        <a:ext cx="3610570" cy="75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 userDrawn="1"/>
        </p:nvSpPr>
        <p:spPr>
          <a:xfrm>
            <a:off x="297366" y="4873833"/>
            <a:ext cx="3058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8: GERENCIAMENTO FINANCEIRO DE TI</a:t>
            </a:r>
            <a:endParaRPr lang="pt-BR" sz="1200" dirty="0">
              <a:solidFill>
                <a:srgbClr val="219D93"/>
              </a:solidFill>
            </a:endParaRP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375047" y="340208"/>
            <a:ext cx="2007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 dirty="0">
                <a:solidFill>
                  <a:srgbClr val="219D93"/>
                </a:solidFill>
              </a:rPr>
              <a:t>Gestão de infraestrutura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297366" y="4873833"/>
            <a:ext cx="1826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219D93"/>
                </a:solidFill>
              </a:rPr>
              <a:t>AULA 01: NOME DA AULA</a:t>
            </a:r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375047" y="340208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219D93"/>
                </a:solidFill>
              </a:rPr>
              <a:t>Disciplina</a:t>
            </a:r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0vF7xaloFU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qIHQ5MvpoBg" TargetMode="External"/><Relationship Id="rId4" Type="http://schemas.openxmlformats.org/officeDocument/2006/relationships/hyperlink" Target="https://www.youtube.com/watch?v=BsS40CvsDZ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24195" y="532997"/>
            <a:ext cx="7714211" cy="1790700"/>
          </a:xfrm>
        </p:spPr>
        <p:txBody>
          <a:bodyPr>
            <a:normAutofit/>
          </a:bodyPr>
          <a:lstStyle/>
          <a:p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de TI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05594" y="1377376"/>
            <a:ext cx="7211293" cy="1707227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Prof. André Luiz Braga</a:t>
            </a:r>
          </a:p>
          <a:p>
            <a:r>
              <a:rPr lang="en-US" sz="5000" dirty="0" err="1"/>
              <a:t>M.Sc</a:t>
            </a:r>
            <a:r>
              <a:rPr lang="en-US" sz="5000" dirty="0"/>
              <a:t> - COPPE/UFRJ</a:t>
            </a:r>
          </a:p>
          <a:p>
            <a:r>
              <a:rPr lang="en-US" sz="5000" dirty="0" err="1"/>
              <a:t>D.Sc</a:t>
            </a:r>
            <a:r>
              <a:rPr lang="en-US" sz="5000" dirty="0"/>
              <a:t> – IBM Silicon Valley Lab / COPPE / UFRJ</a:t>
            </a:r>
          </a:p>
          <a:p>
            <a:r>
              <a:rPr lang="en-US" sz="5000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7B8BA2-04CC-44BA-B617-276873BF2870}"/>
              </a:ext>
            </a:extLst>
          </p:cNvPr>
          <p:cNvSpPr/>
          <p:nvPr/>
        </p:nvSpPr>
        <p:spPr>
          <a:xfrm>
            <a:off x="252895" y="3100542"/>
            <a:ext cx="87361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assunto: “CCT0347-&lt;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curso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71429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0354" y="998806"/>
            <a:ext cx="7778056" cy="382003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42671" y="1847295"/>
            <a:ext cx="3001910" cy="197047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457200" y="4819493"/>
            <a:ext cx="7778056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538286" y="1169885"/>
            <a:ext cx="49164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Orçamento: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a serem considerados:</a:t>
            </a:r>
          </a:p>
          <a:p>
            <a:pPr marL="365125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ser analisado o orçamento do ano anterior para que se possa identificar as tendências, os erros de estimativas e também revisitar as lições aprendidas;</a:t>
            </a:r>
          </a:p>
          <a:p>
            <a:pPr marL="365125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ser analisado 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portfólio de serviços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que possam ser identificadas as informações financeiras de serviços no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funil de serviços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cujos serviços foram aprovados para o próximo ano e também os serviços que ainda estão sendo avaliados, mas que poderão ser aprovados.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Portfólio de serviços: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documento que contém os serviços que serão gerenciados por um provedor de serviços;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Funil de serviços: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documento que contém os serviços ainda sendo considerados e avaliados.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96" y="1951450"/>
            <a:ext cx="2793294" cy="174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90725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824583" y="152949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726614" y="1323495"/>
            <a:ext cx="7442490" cy="25917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446348" y="1662502"/>
            <a:ext cx="3000739" cy="1968106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735876" y="3915269"/>
            <a:ext cx="7442490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981296" y="1689407"/>
            <a:ext cx="42103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Orçamento: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indent="-9525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Aspectos a serem considerados: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ser feita uma análise financeira das propostas de melhorias de serviços;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 ser feita uma análise da contabilização financeira de TI.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67" y="1790810"/>
            <a:ext cx="2718428" cy="169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132250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818436" y="1624104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80784" y="1390578"/>
            <a:ext cx="7382173" cy="27482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270219" y="1757109"/>
            <a:ext cx="3170722" cy="205251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7" name="Retângulo de cantos arredondados 5"/>
          <p:cNvSpPr/>
          <p:nvPr/>
        </p:nvSpPr>
        <p:spPr>
          <a:xfrm flipV="1">
            <a:off x="790046" y="4138819"/>
            <a:ext cx="738217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1097794" y="1867922"/>
            <a:ext cx="40126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</a:p>
          <a:p>
            <a:pPr>
              <a:spcAft>
                <a:spcPts val="0"/>
              </a:spcAft>
            </a:pP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-266700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“(...) identificação e alocação de custos dos serviços de TI.”;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 uma quantificação financeira para cálculo dos valores dos serviços entregues aos clientes.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958" y="1872007"/>
            <a:ext cx="2897837" cy="18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420501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27139" y="176872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585" y="1249259"/>
            <a:ext cx="8024075" cy="32529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upo 7"/>
          <p:cNvGrpSpPr/>
          <p:nvPr/>
        </p:nvGrpSpPr>
        <p:grpSpPr>
          <a:xfrm>
            <a:off x="5578922" y="1901730"/>
            <a:ext cx="3170722" cy="2105256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456847" y="4502215"/>
            <a:ext cx="802407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01484" y="1584430"/>
            <a:ext cx="4793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marL="0" lvl="1" indent="0" algn="just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Seguem alguns tipos de quantificação financeira: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de aquisição de hardware;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de licenciamento de software;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Taxa de manutenção de hardware e software;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Salário dos profissionais de TI alocados para desenvolver e/ou suportar os serviços;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Pagamento de utilidades e serviços básicos como energia, mobiliário etc.;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de projetos de TI;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de conformidades com regulamentações.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43" y="2022875"/>
            <a:ext cx="2915895" cy="18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aixaDeTexto 18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70966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7747309" y="1542621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858129" y="1252224"/>
            <a:ext cx="7233701" cy="29716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7"/>
          <p:cNvGrpSpPr/>
          <p:nvPr/>
        </p:nvGrpSpPr>
        <p:grpSpPr>
          <a:xfrm>
            <a:off x="5199092" y="1675626"/>
            <a:ext cx="3170722" cy="2108584"/>
            <a:chOff x="8959367" y="2243285"/>
            <a:chExt cx="2952014" cy="2729264"/>
          </a:xfrm>
        </p:grpSpPr>
        <p:sp>
          <p:nvSpPr>
            <p:cNvPr id="5" name="Retângulo 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" name="Retângulo de cantos arredondados 5"/>
          <p:cNvSpPr/>
          <p:nvPr/>
        </p:nvSpPr>
        <p:spPr>
          <a:xfrm flipV="1">
            <a:off x="867391" y="4223824"/>
            <a:ext cx="723370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133869" y="1402378"/>
            <a:ext cx="37626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marL="0" lvl="1" indent="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custos são classificados e registrados para que possam ser acompanhados e avaliados de acordo com a utilização dos recursos financeiros do orçamento anual aprovado.</a:t>
            </a:r>
          </a:p>
          <a:p>
            <a:pPr marL="0" lvl="1" indent="0"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2" indent="0"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Classificação dos custos: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de entrega;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Atribuição;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Natureza.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689" y="1813572"/>
            <a:ext cx="2894419" cy="181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237431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36401" y="173822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7" y="1378166"/>
            <a:ext cx="8042595" cy="30454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5"/>
          <p:cNvSpPr/>
          <p:nvPr/>
        </p:nvSpPr>
        <p:spPr>
          <a:xfrm flipV="1">
            <a:off x="447589" y="4423588"/>
            <a:ext cx="80425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31707" y="1587202"/>
            <a:ext cx="4775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Classificação dos custos:</a:t>
            </a:r>
          </a:p>
          <a:p>
            <a:pPr marL="2857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de entrega: 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fixo: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trata-se de um custo estipulado para um determinado serviço e que se mantém fixo durante um período. Exemplos: licença de software com reajuste anual e mensalidade de link de comunicação;</a:t>
            </a:r>
          </a:p>
          <a:p>
            <a:pPr marL="285750" lvl="2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variável: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trata-se de um custo que varia com a demanda, com a utilização e com o tempo de utilização do serviço. Exemplos: projetos; consultoria e manutenções sem contrato de garantia.</a:t>
            </a:r>
          </a:p>
        </p:txBody>
      </p:sp>
      <p:grpSp>
        <p:nvGrpSpPr>
          <p:cNvPr id="14" name="Grupo 7"/>
          <p:cNvGrpSpPr/>
          <p:nvPr/>
        </p:nvGrpSpPr>
        <p:grpSpPr>
          <a:xfrm>
            <a:off x="5588185" y="1871427"/>
            <a:ext cx="3170722" cy="2088339"/>
            <a:chOff x="8959367" y="2243285"/>
            <a:chExt cx="2952014" cy="2729264"/>
          </a:xfrm>
        </p:grpSpPr>
        <p:sp>
          <p:nvSpPr>
            <p:cNvPr id="18" name="Retângulo 17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83" y="2009176"/>
            <a:ext cx="2922817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2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8136401" y="1552648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38327" y="1364564"/>
            <a:ext cx="8042595" cy="27565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5"/>
          <p:cNvSpPr/>
          <p:nvPr/>
        </p:nvSpPr>
        <p:spPr>
          <a:xfrm flipV="1">
            <a:off x="447589" y="4121130"/>
            <a:ext cx="80425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656279" y="1628813"/>
            <a:ext cx="47751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Classificação dos custos:</a:t>
            </a:r>
          </a:p>
          <a:p>
            <a:pPr marL="0" lvl="2" indent="0" algn="just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Atribuição: </a:t>
            </a:r>
          </a:p>
          <a:p>
            <a:pPr marL="285750" lvl="3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direto: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trata-se de um custo atribuído diretamente a um cliente ou serviço. Exemplo: horas alocadas para a realização de um serviço para um determinado cliente.</a:t>
            </a:r>
          </a:p>
          <a:p>
            <a:pPr marL="285750" lvl="3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indireto: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trata-se de um custo que é compartilhado ou rateado entre mais de um cliente.  Exemplos: correio eletrônico; acesso à internet e serviços virtuais na nuvem.</a:t>
            </a:r>
          </a:p>
        </p:txBody>
      </p:sp>
      <p:grpSp>
        <p:nvGrpSpPr>
          <p:cNvPr id="24" name="Grupo 7"/>
          <p:cNvGrpSpPr/>
          <p:nvPr/>
        </p:nvGrpSpPr>
        <p:grpSpPr>
          <a:xfrm>
            <a:off x="5588185" y="1685850"/>
            <a:ext cx="3170722" cy="2088339"/>
            <a:chOff x="8959367" y="2243285"/>
            <a:chExt cx="2952014" cy="2729264"/>
          </a:xfrm>
        </p:grpSpPr>
        <p:sp>
          <p:nvSpPr>
            <p:cNvPr id="25" name="Retângulo 2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383" y="1823599"/>
            <a:ext cx="2922817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71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8157503" y="172146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59429" y="1294231"/>
            <a:ext cx="8042595" cy="29957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5"/>
          <p:cNvSpPr/>
          <p:nvPr/>
        </p:nvSpPr>
        <p:spPr>
          <a:xfrm flipV="1">
            <a:off x="468691" y="4289945"/>
            <a:ext cx="80425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77381" y="1438818"/>
            <a:ext cx="4775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 startAt="2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Classificação dos custos:</a:t>
            </a:r>
          </a:p>
          <a:p>
            <a:pPr marL="0" lvl="2" indent="0"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Natureza: </a:t>
            </a:r>
          </a:p>
          <a:p>
            <a:pPr marL="2857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de capital: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também conhecido como CAPEX (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capital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expenditure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trata-se de um custo de aquisição de ativos fixos para a empresa. Exemplo: compra de servidor e impressora.</a:t>
            </a:r>
          </a:p>
          <a:p>
            <a:pPr marL="285750" lvl="3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 operacional: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também conhecido como OPEX (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operational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expenditure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trata-se de um custo do dia a dia da operação de TI ou de um custo de serviço. Exemplo: manutenção de servidor e de impressora.  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upo 7"/>
          <p:cNvGrpSpPr/>
          <p:nvPr/>
        </p:nvGrpSpPr>
        <p:grpSpPr>
          <a:xfrm>
            <a:off x="5609287" y="1854665"/>
            <a:ext cx="3170722" cy="2088339"/>
            <a:chOff x="8959367" y="2243285"/>
            <a:chExt cx="2952014" cy="2729264"/>
          </a:xfrm>
        </p:grpSpPr>
        <p:sp>
          <p:nvSpPr>
            <p:cNvPr id="27" name="Retângulo 2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485" y="1992414"/>
            <a:ext cx="2922817" cy="183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4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0"/>
          <p:cNvSpPr/>
          <p:nvPr/>
        </p:nvSpPr>
        <p:spPr>
          <a:xfrm rot="275902">
            <a:off x="8157503" y="1721463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59429" y="1188720"/>
            <a:ext cx="8042595" cy="33898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5"/>
          <p:cNvSpPr/>
          <p:nvPr/>
        </p:nvSpPr>
        <p:spPr>
          <a:xfrm flipV="1">
            <a:off x="468691" y="4578586"/>
            <a:ext cx="80425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677381" y="1438818"/>
            <a:ext cx="477511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-266700">
              <a:spcAft>
                <a:spcPts val="0"/>
              </a:spcAft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Cobrança: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“(...) realizada mediante a identificação dos valores dos serviços e estabelecimento de preços pela solicitação ou utilização dos serviços.”.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preços dos serviços devem ser identificados no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catálogo de serviços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caso da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atividade-meio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cobrança costuma recuperar apenas os custos de TI;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Catálogo de serviços: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contém os serviços disponíveis para que possam ser visualizados pelos clientes e usuários.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atividade-meio: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não é o negócio-fim da empresa.</a:t>
            </a:r>
          </a:p>
          <a:p>
            <a:pPr>
              <a:spcAft>
                <a:spcPts val="0"/>
              </a:spcAft>
            </a:pPr>
            <a:endParaRPr lang="pt-BR" sz="1400" dirty="0"/>
          </a:p>
        </p:txBody>
      </p:sp>
      <p:grpSp>
        <p:nvGrpSpPr>
          <p:cNvPr id="28" name="Grupo 7"/>
          <p:cNvGrpSpPr/>
          <p:nvPr/>
        </p:nvGrpSpPr>
        <p:grpSpPr>
          <a:xfrm>
            <a:off x="5609287" y="1854665"/>
            <a:ext cx="3170722" cy="2088339"/>
            <a:chOff x="8959367" y="2243285"/>
            <a:chExt cx="2952014" cy="2729264"/>
          </a:xfrm>
        </p:grpSpPr>
        <p:sp>
          <p:nvSpPr>
            <p:cNvPr id="29" name="Retângulo 28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CaixaDeTexto 30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3" y="2027584"/>
            <a:ext cx="2862922" cy="17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08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157503" y="161777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59429" y="1394101"/>
            <a:ext cx="8042595" cy="27919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5"/>
          <p:cNvSpPr/>
          <p:nvPr/>
        </p:nvSpPr>
        <p:spPr>
          <a:xfrm flipV="1">
            <a:off x="468691" y="4186091"/>
            <a:ext cx="80425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77381" y="2166725"/>
            <a:ext cx="4775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6700" indent="-266700">
              <a:spcAft>
                <a:spcPts val="0"/>
              </a:spcAft>
              <a:buFont typeface="+mj-lt"/>
              <a:buAutoNum type="arabicPeriod" startAt="3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Cobrança: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estratégia de cobrança dos serviços de TI  deve considerar o repasse de custos das operações internas da empresa. Isso pode ser feito de forma teórica (simulando o cálculo da cobrança) ou aplicado em uma cobrança real.   </a:t>
            </a:r>
          </a:p>
        </p:txBody>
      </p:sp>
      <p:grpSp>
        <p:nvGrpSpPr>
          <p:cNvPr id="6" name="Grupo 7"/>
          <p:cNvGrpSpPr/>
          <p:nvPr/>
        </p:nvGrpSpPr>
        <p:grpSpPr>
          <a:xfrm>
            <a:off x="5609287" y="1750977"/>
            <a:ext cx="3170722" cy="2088339"/>
            <a:chOff x="8959367" y="2243285"/>
            <a:chExt cx="2952014" cy="2729264"/>
          </a:xfrm>
        </p:grpSpPr>
        <p:sp>
          <p:nvSpPr>
            <p:cNvPr id="7" name="Retângulo 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53" y="1923896"/>
            <a:ext cx="2862922" cy="176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00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7269" y="2630766"/>
            <a:ext cx="2396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rgbClr val="157D64"/>
                </a:solidFill>
              </a:rPr>
              <a:t>GESTÃO DE INFRAESTRUTURA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7267" y="2868628"/>
            <a:ext cx="5174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Aula 8: Gerenciamento financeiro de TI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9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/>
          <p:cNvSpPr/>
          <p:nvPr/>
        </p:nvSpPr>
        <p:spPr>
          <a:xfrm rot="275902">
            <a:off x="8115299" y="1779270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17225" y="1069143"/>
            <a:ext cx="8042595" cy="338987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5"/>
          <p:cNvSpPr/>
          <p:nvPr/>
        </p:nvSpPr>
        <p:spPr>
          <a:xfrm flipV="1">
            <a:off x="426487" y="4459009"/>
            <a:ext cx="804259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635177" y="1267908"/>
            <a:ext cx="47751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responsável pelo processo do gerenciamento financeiro para os serviços de TI deve: (FREITAS, 2013)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Garantir que a execução das atividades do processo sejam realizadas;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Estar preparado para prestar informações sobre os custos dos serviços de TI, sempre que solicitado;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Montar o orçamento anual de TI e submetê-lo à aprovação;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Fazer o controle dos custos de TI diariamente e promover as correções, sempre que necessárias, buscando alinhar o que se gastou com o que se orçou para a área de TI;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Formular e gerenciar os sistemas de cobrança de TI;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Analisar e preparar relatórios financeiros de valor agregado e retorno do investimento dos serviços de TI.</a:t>
            </a:r>
          </a:p>
        </p:txBody>
      </p:sp>
      <p:grpSp>
        <p:nvGrpSpPr>
          <p:cNvPr id="6" name="Grupo 7"/>
          <p:cNvGrpSpPr/>
          <p:nvPr/>
        </p:nvGrpSpPr>
        <p:grpSpPr>
          <a:xfrm>
            <a:off x="5567083" y="1912473"/>
            <a:ext cx="3170722" cy="1753698"/>
            <a:chOff x="8959367" y="2243285"/>
            <a:chExt cx="2952014" cy="2729264"/>
          </a:xfrm>
        </p:grpSpPr>
        <p:sp>
          <p:nvSpPr>
            <p:cNvPr id="7" name="Retângulo 6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84" y="2041600"/>
            <a:ext cx="2884023" cy="148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95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4772967" y="0"/>
            <a:ext cx="4371033" cy="51435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69788" y="1141237"/>
            <a:ext cx="4511702" cy="34659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89153" y="1360213"/>
            <a:ext cx="418381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que é ITIL v3 Foundation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=B0vF7xaloFU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Estrategia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Servicio</a:t>
            </a: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ITIL v3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=BsS40CvsDZE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Serviços Gestão Financeira Parte 1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Disponível em: &lt;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https://www.youtube.com/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watch?v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=qIHQ5MvpoBg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&gt;. Acesso em: 30 nov. 2016.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69786" y="561729"/>
            <a:ext cx="1135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Saiba mais</a:t>
            </a:r>
          </a:p>
        </p:txBody>
      </p:sp>
    </p:spTree>
    <p:extLst>
      <p:ext uri="{BB962C8B-B14F-4D97-AF65-F5344CB8AC3E}">
        <p14:creationId xmlns:p14="http://schemas.microsoft.com/office/powerpoint/2010/main" val="104178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0"/>
            <a:ext cx="3876675" cy="51435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2" name="Grupo 11"/>
          <p:cNvGrpSpPr/>
          <p:nvPr/>
        </p:nvGrpSpPr>
        <p:grpSpPr>
          <a:xfrm>
            <a:off x="3262604" y="4571998"/>
            <a:ext cx="2195224" cy="461665"/>
            <a:chOff x="3262604" y="4571998"/>
            <a:chExt cx="2195224" cy="461665"/>
          </a:xfrm>
        </p:grpSpPr>
        <p:sp>
          <p:nvSpPr>
            <p:cNvPr id="23" name="CaixaDeTexto 22"/>
            <p:cNvSpPr txBox="1"/>
            <p:nvPr/>
          </p:nvSpPr>
          <p:spPr>
            <a:xfrm>
              <a:off x="3574476" y="4571998"/>
              <a:ext cx="1883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</a:rPr>
                <a:t>AVANCE PARA FINALIZAR A APRESENTAÇÃO.</a:t>
              </a:r>
            </a:p>
          </p:txBody>
        </p:sp>
        <p:pic>
          <p:nvPicPr>
            <p:cNvPr id="24" name="Picture 2" descr="attention, message icon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604" y="4623964"/>
              <a:ext cx="378514" cy="37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1"/>
          <p:cNvGrpSpPr/>
          <p:nvPr/>
        </p:nvGrpSpPr>
        <p:grpSpPr>
          <a:xfrm>
            <a:off x="-28575" y="4982"/>
            <a:ext cx="5114925" cy="5143499"/>
            <a:chOff x="-28575" y="19050"/>
            <a:chExt cx="5114925" cy="5143499"/>
          </a:xfrm>
        </p:grpSpPr>
        <p:grpSp>
          <p:nvGrpSpPr>
            <p:cNvPr id="29" name="Grupo 6"/>
            <p:cNvGrpSpPr/>
            <p:nvPr/>
          </p:nvGrpSpPr>
          <p:grpSpPr>
            <a:xfrm>
              <a:off x="-28575" y="19050"/>
              <a:ext cx="5114925" cy="5143499"/>
              <a:chOff x="0" y="0"/>
              <a:chExt cx="5114925" cy="5143499"/>
            </a:xfrm>
          </p:grpSpPr>
          <p:sp>
            <p:nvSpPr>
              <p:cNvPr id="31" name="Pentágono 2"/>
              <p:cNvSpPr/>
              <p:nvPr/>
            </p:nvSpPr>
            <p:spPr>
              <a:xfrm>
                <a:off x="0" y="0"/>
                <a:ext cx="5114925" cy="5143499"/>
              </a:xfrm>
              <a:custGeom>
                <a:avLst/>
                <a:gdLst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6526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076825"/>
                  <a:gd name="connsiteY0" fmla="*/ 0 h 5143499"/>
                  <a:gd name="connsiteX1" fmla="*/ 2652692 w 5076825"/>
                  <a:gd name="connsiteY1" fmla="*/ 0 h 5143499"/>
                  <a:gd name="connsiteX2" fmla="*/ 5076825 w 5076825"/>
                  <a:gd name="connsiteY2" fmla="*/ 2571750 h 5143499"/>
                  <a:gd name="connsiteX3" fmla="*/ 2538392 w 5076825"/>
                  <a:gd name="connsiteY3" fmla="*/ 5143499 h 5143499"/>
                  <a:gd name="connsiteX4" fmla="*/ 0 w 5076825"/>
                  <a:gd name="connsiteY4" fmla="*/ 5143499 h 5143499"/>
                  <a:gd name="connsiteX5" fmla="*/ 0 w 5076825"/>
                  <a:gd name="connsiteY5" fmla="*/ 0 h 5143499"/>
                  <a:gd name="connsiteX0" fmla="*/ 0 w 5114925"/>
                  <a:gd name="connsiteY0" fmla="*/ 0 h 5143499"/>
                  <a:gd name="connsiteX1" fmla="*/ 265269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8126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33642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  <a:gd name="connsiteX0" fmla="*/ 0 w 5114925"/>
                  <a:gd name="connsiteY0" fmla="*/ 0 h 5143499"/>
                  <a:gd name="connsiteX1" fmla="*/ 2662217 w 5114925"/>
                  <a:gd name="connsiteY1" fmla="*/ 0 h 5143499"/>
                  <a:gd name="connsiteX2" fmla="*/ 5114925 w 5114925"/>
                  <a:gd name="connsiteY2" fmla="*/ 2486025 h 5143499"/>
                  <a:gd name="connsiteX3" fmla="*/ 2538392 w 5114925"/>
                  <a:gd name="connsiteY3" fmla="*/ 5143499 h 5143499"/>
                  <a:gd name="connsiteX4" fmla="*/ 0 w 5114925"/>
                  <a:gd name="connsiteY4" fmla="*/ 5143499 h 5143499"/>
                  <a:gd name="connsiteX5" fmla="*/ 0 w 5114925"/>
                  <a:gd name="connsiteY5" fmla="*/ 0 h 514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4925" h="5143499">
                    <a:moveTo>
                      <a:pt x="0" y="0"/>
                    </a:moveTo>
                    <a:lnTo>
                      <a:pt x="2662217" y="0"/>
                    </a:lnTo>
                    <a:lnTo>
                      <a:pt x="5114925" y="2486025"/>
                    </a:lnTo>
                    <a:lnTo>
                      <a:pt x="2538392" y="5143499"/>
                    </a:lnTo>
                    <a:lnTo>
                      <a:pt x="0" y="51434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668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5"/>
              <p:cNvSpPr/>
              <p:nvPr/>
            </p:nvSpPr>
            <p:spPr>
              <a:xfrm>
                <a:off x="2" y="671316"/>
                <a:ext cx="3824620" cy="508096"/>
              </a:xfrm>
              <a:custGeom>
                <a:avLst/>
                <a:gdLst>
                  <a:gd name="connsiteX0" fmla="*/ 0 w 4381500"/>
                  <a:gd name="connsiteY0" fmla="*/ 0 h 676275"/>
                  <a:gd name="connsiteX1" fmla="*/ 43815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5285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24275 w 4381500"/>
                  <a:gd name="connsiteY1" fmla="*/ 9525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33800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81500"/>
                  <a:gd name="connsiteY0" fmla="*/ 0 h 676275"/>
                  <a:gd name="connsiteX1" fmla="*/ 3705225 w 4381500"/>
                  <a:gd name="connsiteY1" fmla="*/ 0 h 676275"/>
                  <a:gd name="connsiteX2" fmla="*/ 4381500 w 4381500"/>
                  <a:gd name="connsiteY2" fmla="*/ 676275 h 676275"/>
                  <a:gd name="connsiteX3" fmla="*/ 0 w 4381500"/>
                  <a:gd name="connsiteY3" fmla="*/ 676275 h 676275"/>
                  <a:gd name="connsiteX4" fmla="*/ 0 w 4381500"/>
                  <a:gd name="connsiteY4" fmla="*/ 0 h 676275"/>
                  <a:gd name="connsiteX0" fmla="*/ 0 w 4333875"/>
                  <a:gd name="connsiteY0" fmla="*/ 0 h 688953"/>
                  <a:gd name="connsiteX1" fmla="*/ 3705225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67150 w 4333875"/>
                  <a:gd name="connsiteY1" fmla="*/ 50711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48100 w 4333875"/>
                  <a:gd name="connsiteY1" fmla="*/ 25356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0 h 688953"/>
                  <a:gd name="connsiteX1" fmla="*/ 3857625 w 4333875"/>
                  <a:gd name="connsiteY1" fmla="*/ 12678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33875"/>
                  <a:gd name="connsiteY0" fmla="*/ 25356 h 714309"/>
                  <a:gd name="connsiteX1" fmla="*/ 3867150 w 4333875"/>
                  <a:gd name="connsiteY1" fmla="*/ 0 h 714309"/>
                  <a:gd name="connsiteX2" fmla="*/ 4333875 w 4333875"/>
                  <a:gd name="connsiteY2" fmla="*/ 714309 h 714309"/>
                  <a:gd name="connsiteX3" fmla="*/ 0 w 4333875"/>
                  <a:gd name="connsiteY3" fmla="*/ 701631 h 714309"/>
                  <a:gd name="connsiteX4" fmla="*/ 0 w 4333875"/>
                  <a:gd name="connsiteY4" fmla="*/ 25356 h 714309"/>
                  <a:gd name="connsiteX0" fmla="*/ 0 w 4333875"/>
                  <a:gd name="connsiteY0" fmla="*/ 0 h 688953"/>
                  <a:gd name="connsiteX1" fmla="*/ 3867150 w 4333875"/>
                  <a:gd name="connsiteY1" fmla="*/ 0 h 688953"/>
                  <a:gd name="connsiteX2" fmla="*/ 4333875 w 4333875"/>
                  <a:gd name="connsiteY2" fmla="*/ 688953 h 688953"/>
                  <a:gd name="connsiteX3" fmla="*/ 0 w 4333875"/>
                  <a:gd name="connsiteY3" fmla="*/ 676275 h 688953"/>
                  <a:gd name="connsiteX4" fmla="*/ 0 w 4333875"/>
                  <a:gd name="connsiteY4" fmla="*/ 0 h 688953"/>
                  <a:gd name="connsiteX0" fmla="*/ 0 w 4324350"/>
                  <a:gd name="connsiteY0" fmla="*/ 0 h 676275"/>
                  <a:gd name="connsiteX1" fmla="*/ 3867150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12678 h 688953"/>
                  <a:gd name="connsiteX1" fmla="*/ 3848100 w 4324350"/>
                  <a:gd name="connsiteY1" fmla="*/ 0 h 688953"/>
                  <a:gd name="connsiteX2" fmla="*/ 4324350 w 4324350"/>
                  <a:gd name="connsiteY2" fmla="*/ 688953 h 688953"/>
                  <a:gd name="connsiteX3" fmla="*/ 0 w 4324350"/>
                  <a:gd name="connsiteY3" fmla="*/ 688953 h 688953"/>
                  <a:gd name="connsiteX4" fmla="*/ 0 w 4324350"/>
                  <a:gd name="connsiteY4" fmla="*/ 12678 h 688953"/>
                  <a:gd name="connsiteX0" fmla="*/ 0 w 4324350"/>
                  <a:gd name="connsiteY0" fmla="*/ 0 h 676275"/>
                  <a:gd name="connsiteX1" fmla="*/ 383857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0 w 4324350"/>
                  <a:gd name="connsiteY4" fmla="*/ 0 h 676275"/>
                  <a:gd name="connsiteX0" fmla="*/ 499730 w 4324350"/>
                  <a:gd name="connsiteY0" fmla="*/ 0 h 690428"/>
                  <a:gd name="connsiteX1" fmla="*/ 3819525 w 4324350"/>
                  <a:gd name="connsiteY1" fmla="*/ 14153 h 690428"/>
                  <a:gd name="connsiteX2" fmla="*/ 4324350 w 4324350"/>
                  <a:gd name="connsiteY2" fmla="*/ 690428 h 690428"/>
                  <a:gd name="connsiteX3" fmla="*/ 0 w 4324350"/>
                  <a:gd name="connsiteY3" fmla="*/ 690428 h 690428"/>
                  <a:gd name="connsiteX4" fmla="*/ 499730 w 4324350"/>
                  <a:gd name="connsiteY4" fmla="*/ 0 h 690428"/>
                  <a:gd name="connsiteX0" fmla="*/ 499730 w 4324350"/>
                  <a:gd name="connsiteY0" fmla="*/ 0 h 676275"/>
                  <a:gd name="connsiteX1" fmla="*/ 3819525 w 4324350"/>
                  <a:gd name="connsiteY1" fmla="*/ 0 h 676275"/>
                  <a:gd name="connsiteX2" fmla="*/ 4324350 w 4324350"/>
                  <a:gd name="connsiteY2" fmla="*/ 676275 h 676275"/>
                  <a:gd name="connsiteX3" fmla="*/ 0 w 4324350"/>
                  <a:gd name="connsiteY3" fmla="*/ 676275 h 676275"/>
                  <a:gd name="connsiteX4" fmla="*/ 499730 w 4324350"/>
                  <a:gd name="connsiteY4" fmla="*/ 0 h 676275"/>
                  <a:gd name="connsiteX0" fmla="*/ 0 w 3824620"/>
                  <a:gd name="connsiteY0" fmla="*/ 0 h 690428"/>
                  <a:gd name="connsiteX1" fmla="*/ 3319795 w 3824620"/>
                  <a:gd name="connsiteY1" fmla="*/ 0 h 690428"/>
                  <a:gd name="connsiteX2" fmla="*/ 3824620 w 3824620"/>
                  <a:gd name="connsiteY2" fmla="*/ 676275 h 690428"/>
                  <a:gd name="connsiteX3" fmla="*/ 0 w 3824620"/>
                  <a:gd name="connsiteY3" fmla="*/ 690428 h 690428"/>
                  <a:gd name="connsiteX4" fmla="*/ 0 w 3824620"/>
                  <a:gd name="connsiteY4" fmla="*/ 0 h 690428"/>
                  <a:gd name="connsiteX0" fmla="*/ 0 w 3824620"/>
                  <a:gd name="connsiteY0" fmla="*/ 0 h 676277"/>
                  <a:gd name="connsiteX1" fmla="*/ 3319795 w 3824620"/>
                  <a:gd name="connsiteY1" fmla="*/ 0 h 676277"/>
                  <a:gd name="connsiteX2" fmla="*/ 3824620 w 3824620"/>
                  <a:gd name="connsiteY2" fmla="*/ 676275 h 676277"/>
                  <a:gd name="connsiteX3" fmla="*/ 0 w 3824620"/>
                  <a:gd name="connsiteY3" fmla="*/ 676277 h 676277"/>
                  <a:gd name="connsiteX4" fmla="*/ 0 w 3824620"/>
                  <a:gd name="connsiteY4" fmla="*/ 0 h 676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620" h="676277">
                    <a:moveTo>
                      <a:pt x="0" y="0"/>
                    </a:moveTo>
                    <a:lnTo>
                      <a:pt x="3319795" y="0"/>
                    </a:lnTo>
                    <a:lnTo>
                      <a:pt x="3824620" y="676275"/>
                    </a:lnTo>
                    <a:lnTo>
                      <a:pt x="0" y="676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E2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E1E202"/>
                  </a:solidFill>
                </a:endParaRPr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46910" y="788384"/>
                <a:ext cx="3209925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VAMOS AOS </a:t>
                </a:r>
                <a:r>
                  <a:rPr lang="pt-BR" sz="1400" b="1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PRÓXIMOS PASSOS</a:t>
                </a:r>
                <a:r>
                  <a:rPr lang="pt-BR" sz="1400" i="1" kern="0" dirty="0">
                    <a:solidFill>
                      <a:srgbClr val="213F5E"/>
                    </a:solidFill>
                    <a:latin typeface="+mj-lt"/>
                    <a:ea typeface="ＭＳ Ｐゴシック" charset="0"/>
                  </a:rPr>
                  <a:t>?</a:t>
                </a:r>
              </a:p>
              <a:p>
                <a:pPr lvl="1">
                  <a:spcBef>
                    <a:spcPct val="20000"/>
                  </a:spcBef>
                  <a:defRPr/>
                </a:pPr>
                <a:endParaRPr lang="pt-BR" sz="1400" kern="0" dirty="0">
                  <a:solidFill>
                    <a:schemeClr val="bg1">
                      <a:lumMod val="95000"/>
                    </a:schemeClr>
                  </a:solidFill>
                  <a:latin typeface="+mj-lt"/>
                  <a:ea typeface="ＭＳ Ｐゴシック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pt-BR" sz="1600" dirty="0">
                    <a:solidFill>
                      <a:schemeClr val="bg1"/>
                    </a:solidFill>
                  </a:rPr>
                  <a:t>Gerenciamento de demanda no ambiente de TI</a:t>
                </a:r>
              </a:p>
            </p:txBody>
          </p:sp>
        </p:grpSp>
        <p:pic>
          <p:nvPicPr>
            <p:cNvPr id="27" name="Picture 2" descr="accept, check, checkmark, success icon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40" y="1581427"/>
              <a:ext cx="291867" cy="29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38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69785" y="561729"/>
            <a:ext cx="1662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Temas desta aula</a:t>
            </a:r>
          </a:p>
        </p:txBody>
      </p:sp>
      <p:pic>
        <p:nvPicPr>
          <p:cNvPr id="6" name="Picture 2" descr="http://www.marketingmattersinbound.com/wp-content/uploads/2014/03/shutterstock_164801765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0029" y="0"/>
            <a:ext cx="483397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573230331"/>
              </p:ext>
            </p:extLst>
          </p:nvPr>
        </p:nvGraphicFramePr>
        <p:xfrm>
          <a:off x="699459" y="1752307"/>
          <a:ext cx="3610570" cy="1877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075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618294" y="144950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56806" y="1390504"/>
            <a:ext cx="7074669" cy="28915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5"/>
          <p:cNvSpPr/>
          <p:nvPr/>
        </p:nvSpPr>
        <p:spPr>
          <a:xfrm flipV="1">
            <a:off x="856806" y="4275727"/>
            <a:ext cx="707466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148041" y="1643619"/>
            <a:ext cx="42506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costuma ter investimento?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tem custo?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custos da área de TI são permanentes e tendem  sempre a aumentar?   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costuma ter orçamento alto em relação às outras áreas da empresa?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área de TI deve cuidar do seu equilíbrio financeiro (orçado x realizado)? </a:t>
            </a:r>
          </a:p>
        </p:txBody>
      </p:sp>
      <p:grpSp>
        <p:nvGrpSpPr>
          <p:cNvPr id="13" name="Grupo 7"/>
          <p:cNvGrpSpPr/>
          <p:nvPr/>
        </p:nvGrpSpPr>
        <p:grpSpPr>
          <a:xfrm>
            <a:off x="5606256" y="1583657"/>
            <a:ext cx="2638014" cy="2551362"/>
            <a:chOff x="8959367" y="2243285"/>
            <a:chExt cx="2952014" cy="2729264"/>
          </a:xfrm>
        </p:grpSpPr>
        <p:sp>
          <p:nvSpPr>
            <p:cNvPr id="14" name="Retângulo 13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" t="3604" r="3522" b="3405"/>
          <a:stretch/>
        </p:blipFill>
        <p:spPr bwMode="auto">
          <a:xfrm>
            <a:off x="5747012" y="1705383"/>
            <a:ext cx="2392032" cy="231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90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0"/>
          <p:cNvSpPr/>
          <p:nvPr/>
        </p:nvSpPr>
        <p:spPr>
          <a:xfrm rot="275902">
            <a:off x="7618294" y="1449507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56806" y="1390504"/>
            <a:ext cx="7074669" cy="28915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5"/>
          <p:cNvSpPr/>
          <p:nvPr/>
        </p:nvSpPr>
        <p:spPr>
          <a:xfrm flipV="1">
            <a:off x="856806" y="4275727"/>
            <a:ext cx="7074669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148041" y="1643619"/>
            <a:ext cx="42506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Conceitos preliminares: 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atividade-fim: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é o negócio-fim da empresa. Exemplos: IBM; HP; Microsoft; Google; SAP etc.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possui receita própria, cobrando dos clientes conforme o serviço realizado.</a:t>
            </a:r>
          </a:p>
          <a:p>
            <a:pPr>
              <a:spcAft>
                <a:spcPts val="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como atividade-meio: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TI não é o negócio-fim da empresa. Exemplos: Vale; Petrobras; Pão de Açúcar; Submarino; Estácio etc.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 não possui receita própria e os seus gastos são planejados, orçados e aprovados, sendo financiados pela própria empresa. </a:t>
            </a:r>
          </a:p>
        </p:txBody>
      </p:sp>
      <p:grpSp>
        <p:nvGrpSpPr>
          <p:cNvPr id="24" name="Grupo 7"/>
          <p:cNvGrpSpPr/>
          <p:nvPr/>
        </p:nvGrpSpPr>
        <p:grpSpPr>
          <a:xfrm>
            <a:off x="5606256" y="1583657"/>
            <a:ext cx="2638014" cy="2551362"/>
            <a:chOff x="8959367" y="2243285"/>
            <a:chExt cx="2952014" cy="2729264"/>
          </a:xfrm>
        </p:grpSpPr>
        <p:sp>
          <p:nvSpPr>
            <p:cNvPr id="25" name="Retângulo 24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" t="3604" r="3522" b="3405"/>
          <a:stretch/>
        </p:blipFill>
        <p:spPr bwMode="auto">
          <a:xfrm>
            <a:off x="5747012" y="1705383"/>
            <a:ext cx="2392032" cy="231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9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 rot="275902">
            <a:off x="7922075" y="142751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83811" y="1237956"/>
            <a:ext cx="7651445" cy="3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6189785" y="1560520"/>
            <a:ext cx="2354796" cy="2455572"/>
            <a:chOff x="8959367" y="2243285"/>
            <a:chExt cx="2952014" cy="2729264"/>
          </a:xfrm>
        </p:grpSpPr>
        <p:sp>
          <p:nvSpPr>
            <p:cNvPr id="22" name="Retângulo 21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Retângulo de cantos arredondados 5"/>
          <p:cNvSpPr/>
          <p:nvPr/>
        </p:nvSpPr>
        <p:spPr>
          <a:xfrm flipV="1">
            <a:off x="583810" y="4334158"/>
            <a:ext cx="7651445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797018" y="1387142"/>
            <a:ext cx="5181423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Conceitos preliminares: 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auxilia os provedores de serviços de TI a quantificar os valores financeiros dos serviços de TI. (FREITAS, 2013)</a:t>
            </a:r>
          </a:p>
          <a:p>
            <a:pPr>
              <a:spcAft>
                <a:spcPts val="30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Prevê os seguintes benefícios para o negócio:</a:t>
            </a:r>
          </a:p>
          <a:p>
            <a:pPr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Auxilia nos processos para tomada de decisão;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Torna a mudança estratégica mais ágil;</a:t>
            </a:r>
          </a:p>
          <a:p>
            <a:pPr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Ajuda no gerenciamento do portfólio de serviços;</a:t>
            </a:r>
          </a:p>
          <a:p>
            <a:pPr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Melhora o controle financeiro de TI;</a:t>
            </a:r>
          </a:p>
          <a:p>
            <a:pPr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Torna o valor dos serviços de TI mais claros e perceptíveis.</a:t>
            </a:r>
            <a:endParaRPr lang="pt-B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Provedor de serviços: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entrega serviços de TI e não que apenas aloca mão de obra.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78" y="1715594"/>
            <a:ext cx="2060526" cy="213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360947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0"/>
          <p:cNvSpPr/>
          <p:nvPr/>
        </p:nvSpPr>
        <p:spPr>
          <a:xfrm rot="275902">
            <a:off x="8064451" y="1533259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12161" y="1055077"/>
            <a:ext cx="7865471" cy="35457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Grupo 7"/>
          <p:cNvGrpSpPr/>
          <p:nvPr/>
        </p:nvGrpSpPr>
        <p:grpSpPr>
          <a:xfrm>
            <a:off x="6332161" y="1666263"/>
            <a:ext cx="2354796" cy="2455572"/>
            <a:chOff x="8959367" y="2243285"/>
            <a:chExt cx="2952014" cy="2729264"/>
          </a:xfrm>
        </p:grpSpPr>
        <p:sp>
          <p:nvSpPr>
            <p:cNvPr id="16" name="Retângulo 15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Retângulo de cantos arredondados 5"/>
          <p:cNvSpPr/>
          <p:nvPr/>
        </p:nvSpPr>
        <p:spPr>
          <a:xfrm flipV="1">
            <a:off x="512160" y="4601444"/>
            <a:ext cx="786547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88972" y="1158246"/>
            <a:ext cx="540233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pt-BR" sz="1400" b="1" dirty="0">
                <a:solidFill>
                  <a:srgbClr val="219D93"/>
                </a:solidFill>
              </a:rPr>
              <a:t>Conceitos preliminares: 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 fiscal contábil e quartil: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ano fiscal contábil possui doze meses que são divididos por quatro, obtendo-se quatro quartis de três meses.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ano fiscal contábil se inicia no primeiro quartil, no primeiro dia útil do ano e termina no quatro quartil, no último dia útil do ano;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Durante o ano fiscal são registradas contabilmente todas as entradas e saídas de recursos financeiros para que, ao final desse período, seja possível avaliar o resultado da empresa, através de um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balanço patrimonial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de uma 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DRE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Balanço patrimonial: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fotografia da empresa em certo momento. É o saldo de todas as contas em uma referida data;</a:t>
            </a:r>
          </a:p>
          <a:p>
            <a:pPr>
              <a:spcAft>
                <a:spcPts val="300"/>
              </a:spcAft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DRE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(Demonstrativo do Resultado do Exercício)</a:t>
            </a: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verifica se a empresa teve lucro ou prejuízo em um determinado período.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054" y="1821337"/>
            <a:ext cx="2060526" cy="213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344437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0"/>
          <p:cNvSpPr/>
          <p:nvPr/>
        </p:nvSpPr>
        <p:spPr>
          <a:xfrm rot="275902">
            <a:off x="7804362" y="1862606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712282" y="1157067"/>
            <a:ext cx="7405261" cy="32931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Grupo 7"/>
          <p:cNvGrpSpPr/>
          <p:nvPr/>
        </p:nvGrpSpPr>
        <p:grpSpPr>
          <a:xfrm>
            <a:off x="5474192" y="1995610"/>
            <a:ext cx="2952676" cy="1563536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712281" y="4450862"/>
            <a:ext cx="7405261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065226" y="1521081"/>
            <a:ext cx="4155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</a:p>
          <a:p>
            <a:pPr>
              <a:spcAft>
                <a:spcPts val="0"/>
              </a:spcAft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atividades do gerenciamento financeiro para os serviços de TI são: (FREITAS, 2013)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Orçamento: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“(...) estimar e negociar os gastos e recursos necessários de TI para o próximo ano.”;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Contabilidade: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“(...) identificação e alocação de custos dos serviços de TI.”;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Cobrança: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“(...) realizada mediante a identificação dos valores dos serviços e estabelecimento de preços pela solicitação ou utilização dos serviços.”.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41" y="2145448"/>
            <a:ext cx="2641483" cy="125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168125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0"/>
          <p:cNvSpPr/>
          <p:nvPr/>
        </p:nvSpPr>
        <p:spPr>
          <a:xfrm rot="275902">
            <a:off x="7732161" y="1644015"/>
            <a:ext cx="626363" cy="541902"/>
          </a:xfrm>
          <a:custGeom>
            <a:avLst/>
            <a:gdLst>
              <a:gd name="connsiteX0" fmla="*/ 0 w 556537"/>
              <a:gd name="connsiteY0" fmla="*/ 0 h 349397"/>
              <a:gd name="connsiteX1" fmla="*/ 556537 w 556537"/>
              <a:gd name="connsiteY1" fmla="*/ 0 h 349397"/>
              <a:gd name="connsiteX2" fmla="*/ 556537 w 556537"/>
              <a:gd name="connsiteY2" fmla="*/ 349397 h 349397"/>
              <a:gd name="connsiteX3" fmla="*/ 0 w 556537"/>
              <a:gd name="connsiteY3" fmla="*/ 349397 h 349397"/>
              <a:gd name="connsiteX4" fmla="*/ 0 w 556537"/>
              <a:gd name="connsiteY4" fmla="*/ 0 h 349397"/>
              <a:gd name="connsiteX0" fmla="*/ 0 w 568569"/>
              <a:gd name="connsiteY0" fmla="*/ 0 h 541902"/>
              <a:gd name="connsiteX1" fmla="*/ 556537 w 568569"/>
              <a:gd name="connsiteY1" fmla="*/ 0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  <a:gd name="connsiteX0" fmla="*/ 0 w 568569"/>
              <a:gd name="connsiteY0" fmla="*/ 0 h 541902"/>
              <a:gd name="connsiteX1" fmla="*/ 556537 w 568569"/>
              <a:gd name="connsiteY1" fmla="*/ 108284 h 541902"/>
              <a:gd name="connsiteX2" fmla="*/ 568569 w 568569"/>
              <a:gd name="connsiteY2" fmla="*/ 541902 h 541902"/>
              <a:gd name="connsiteX3" fmla="*/ 0 w 568569"/>
              <a:gd name="connsiteY3" fmla="*/ 349397 h 541902"/>
              <a:gd name="connsiteX4" fmla="*/ 0 w 568569"/>
              <a:gd name="connsiteY4" fmla="*/ 0 h 54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69" h="541902">
                <a:moveTo>
                  <a:pt x="0" y="0"/>
                </a:moveTo>
                <a:lnTo>
                  <a:pt x="556537" y="108284"/>
                </a:lnTo>
                <a:lnTo>
                  <a:pt x="568569" y="541902"/>
                </a:lnTo>
                <a:lnTo>
                  <a:pt x="0" y="349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801859" y="1340251"/>
            <a:ext cx="7243483" cy="28071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7"/>
          <p:cNvGrpSpPr/>
          <p:nvPr/>
        </p:nvGrpSpPr>
        <p:grpSpPr>
          <a:xfrm>
            <a:off x="5345723" y="1777019"/>
            <a:ext cx="3008944" cy="1928033"/>
            <a:chOff x="8959367" y="2243285"/>
            <a:chExt cx="2952014" cy="2729264"/>
          </a:xfrm>
        </p:grpSpPr>
        <p:sp>
          <p:nvSpPr>
            <p:cNvPr id="23" name="Retângulo 22"/>
            <p:cNvSpPr/>
            <p:nvPr/>
          </p:nvSpPr>
          <p:spPr>
            <a:xfrm>
              <a:off x="8959368" y="2243286"/>
              <a:ext cx="2952013" cy="27292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959367" y="2243285"/>
              <a:ext cx="2952013" cy="272926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6" name="Retângulo de cantos arredondados 5"/>
          <p:cNvSpPr/>
          <p:nvPr/>
        </p:nvSpPr>
        <p:spPr>
          <a:xfrm flipV="1">
            <a:off x="801858" y="4148061"/>
            <a:ext cx="7243483" cy="45719"/>
          </a:xfrm>
          <a:prstGeom prst="roundRect">
            <a:avLst/>
          </a:prstGeom>
          <a:solidFill>
            <a:srgbClr val="4BB7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126630" y="1619779"/>
            <a:ext cx="4040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pt-BR" sz="1400" b="1" dirty="0">
                <a:solidFill>
                  <a:srgbClr val="219D93"/>
                </a:solidFill>
              </a:rPr>
              <a:t>Atividades do gerenciamento financeiro para os serviços de TI</a:t>
            </a:r>
          </a:p>
          <a:p>
            <a:pPr>
              <a:spcAft>
                <a:spcPts val="0"/>
              </a:spcAft>
            </a:pPr>
            <a:endParaRPr lang="pt-BR" sz="1400" b="1" dirty="0"/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Orçamento: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(FREITAS, 2013)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“(...) estimar e negociar os gastos e recursos necessários de TI para o próximo ano.”;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comum ser planejado entre o final do 3º quartil e o início do quarto quartil;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Durante esse período são feitas as análises, os acordos e o aprovisionamento de recursos.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23" y="1890279"/>
            <a:ext cx="2710867" cy="169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69785" y="561729"/>
            <a:ext cx="5264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Gerenciamento financeiro para os serviços de TI</a:t>
            </a:r>
          </a:p>
        </p:txBody>
      </p:sp>
    </p:spTree>
    <p:extLst>
      <p:ext uri="{BB962C8B-B14F-4D97-AF65-F5344CB8AC3E}">
        <p14:creationId xmlns:p14="http://schemas.microsoft.com/office/powerpoint/2010/main" val="279718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9451</TotalTime>
  <Words>1778</Words>
  <Application>Microsoft Office PowerPoint</Application>
  <PresentationFormat>Apresentação na tela (16:9)</PresentationFormat>
  <Paragraphs>150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Gestão de Infraestrutura de 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Rodrigues</dc:creator>
  <cp:lastModifiedBy>Andre Braga</cp:lastModifiedBy>
  <cp:revision>599</cp:revision>
  <dcterms:created xsi:type="dcterms:W3CDTF">2014-11-17T17:44:06Z</dcterms:created>
  <dcterms:modified xsi:type="dcterms:W3CDTF">2018-12-26T06:44:55Z</dcterms:modified>
</cp:coreProperties>
</file>