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18"/>
  </p:notesMasterIdLst>
  <p:handoutMasterIdLst>
    <p:handoutMasterId r:id="rId19"/>
  </p:handoutMasterIdLst>
  <p:sldIdLst>
    <p:sldId id="256" r:id="rId2"/>
    <p:sldId id="306" r:id="rId3"/>
    <p:sldId id="314" r:id="rId4"/>
    <p:sldId id="321" r:id="rId5"/>
    <p:sldId id="322" r:id="rId6"/>
    <p:sldId id="344" r:id="rId7"/>
    <p:sldId id="323" r:id="rId8"/>
    <p:sldId id="324" r:id="rId9"/>
    <p:sldId id="325" r:id="rId10"/>
    <p:sldId id="326" r:id="rId11"/>
    <p:sldId id="327" r:id="rId12"/>
    <p:sldId id="328" r:id="rId13"/>
    <p:sldId id="329" r:id="rId14"/>
    <p:sldId id="347" r:id="rId15"/>
    <p:sldId id="338" r:id="rId16"/>
    <p:sldId id="305" r:id="rId17"/>
  </p:sldIdLst>
  <p:sldSz cx="9144000" cy="5143500" type="screen16x9"/>
  <p:notesSz cx="6858000" cy="9144000"/>
  <p:defaultTextStyle>
    <a:defPPr>
      <a:defRPr lang="en-US"/>
    </a:defPPr>
    <a:lvl1pPr algn="l" defTabSz="455613" rtl="0" fontAlgn="base">
      <a:spcBef>
        <a:spcPct val="0"/>
      </a:spcBef>
      <a:spcAft>
        <a:spcPct val="0"/>
      </a:spcAft>
      <a:defRPr kern="1200">
        <a:solidFill>
          <a:schemeClr val="tx1"/>
        </a:solidFill>
        <a:latin typeface="Calibri" pitchFamily="34" charset="0"/>
        <a:ea typeface="MS PGothic" pitchFamily="34" charset="-128"/>
        <a:cs typeface="+mn-cs"/>
      </a:defRPr>
    </a:lvl1pPr>
    <a:lvl2pPr marL="4556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2pPr>
    <a:lvl3pPr marL="9128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3pPr>
    <a:lvl4pPr marL="13700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4pPr>
    <a:lvl5pPr marL="18272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59" userDrawn="1">
          <p15:clr>
            <a:srgbClr val="A4A3A4"/>
          </p15:clr>
        </p15:guide>
        <p15:guide id="4" pos="5534" userDrawn="1">
          <p15:clr>
            <a:srgbClr val="A4A3A4"/>
          </p15:clr>
        </p15:guide>
        <p15:guide id="5" orient="horz" pos="2867" userDrawn="1">
          <p15:clr>
            <a:srgbClr val="A4A3A4"/>
          </p15:clr>
        </p15:guide>
        <p15:guide id="7" pos="226" userDrawn="1">
          <p15:clr>
            <a:srgbClr val="A4A3A4"/>
          </p15:clr>
        </p15:guide>
        <p15:guide id="8" userDrawn="1">
          <p15:clr>
            <a:srgbClr val="000000"/>
          </p15:clr>
        </p15:guide>
        <p15:guide id="9" orient="horz" userDrawn="1">
          <p15:clr>
            <a:srgbClr val="000000"/>
          </p15:clr>
        </p15:guide>
        <p15:guide id="10" orient="horz" pos="3240" userDrawn="1">
          <p15:clr>
            <a:srgbClr val="000000"/>
          </p15:clr>
        </p15:guide>
        <p15:guide id="11" pos="5760" userDrawn="1">
          <p15:clr>
            <a:srgbClr val="000000"/>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D93"/>
    <a:srgbClr val="4FAFA8"/>
    <a:srgbClr val="C6D9F1"/>
    <a:srgbClr val="DBEEF4"/>
    <a:srgbClr val="157D64"/>
    <a:srgbClr val="213F5E"/>
    <a:srgbClr val="EBECED"/>
    <a:srgbClr val="F6F7F8"/>
    <a:srgbClr val="4BB7C4"/>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1" autoAdjust="0"/>
    <p:restoredTop sz="93559" autoAdjust="0"/>
  </p:normalViewPr>
  <p:slideViewPr>
    <p:cSldViewPr snapToGrid="0" snapToObjects="1">
      <p:cViewPr varScale="1">
        <p:scale>
          <a:sx n="153" d="100"/>
          <a:sy n="153" d="100"/>
        </p:scale>
        <p:origin x="162" y="1494"/>
      </p:cViewPr>
      <p:guideLst>
        <p:guide orient="horz" pos="259"/>
        <p:guide pos="5534"/>
        <p:guide orient="horz" pos="2867"/>
        <p:guide pos="226"/>
        <p:guide/>
        <p:guide orient="horz"/>
        <p:guide orient="horz" pos="3240"/>
        <p:guide pos="576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C703A-45DD-4E32-8969-E371DF6B53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41938F39-B707-40F8-A1EF-BEA5C1BB490C}">
      <dgm:prSet phldrT="[Texto]" custT="1"/>
      <dgm:spPr>
        <a:solidFill>
          <a:schemeClr val="bg1">
            <a:lumMod val="95000"/>
          </a:schemeClr>
        </a:solidFill>
        <a:ln w="3175">
          <a:solidFill>
            <a:schemeClr val="bg1">
              <a:lumMod val="85000"/>
            </a:schemeClr>
          </a:solidFill>
        </a:ln>
      </dgm:spPr>
      <dgm:t>
        <a:bodyPr/>
        <a:lstStyle/>
        <a:p>
          <a:pPr algn="ctr"/>
          <a:r>
            <a:rPr lang="pt-BR" sz="1400" b="0" dirty="0">
              <a:solidFill>
                <a:schemeClr val="tx1">
                  <a:lumMod val="65000"/>
                  <a:lumOff val="35000"/>
                </a:schemeClr>
              </a:solidFill>
            </a:rPr>
            <a:t>Gerenciamento de demanda no ambiente de TI</a:t>
          </a:r>
          <a:endParaRPr lang="pt-BR" sz="1400" b="0" i="0" dirty="0">
            <a:solidFill>
              <a:schemeClr val="tx1">
                <a:lumMod val="65000"/>
                <a:lumOff val="35000"/>
              </a:schemeClr>
            </a:solidFill>
          </a:endParaRPr>
        </a:p>
      </dgm:t>
    </dgm:pt>
    <dgm:pt modelId="{9650D5A9-D641-4C8A-A38D-6F41A6D10977}" type="parTrans" cxnId="{C5C2D972-A164-497A-BC23-D9E57CB843C9}">
      <dgm:prSet/>
      <dgm:spPr/>
      <dgm:t>
        <a:bodyPr/>
        <a:lstStyle/>
        <a:p>
          <a:pPr algn="ctr"/>
          <a:endParaRPr lang="pt-BR" sz="1400" b="0">
            <a:solidFill>
              <a:schemeClr val="tx1">
                <a:lumMod val="65000"/>
                <a:lumOff val="35000"/>
              </a:schemeClr>
            </a:solidFill>
          </a:endParaRPr>
        </a:p>
      </dgm:t>
    </dgm:pt>
    <dgm:pt modelId="{97F9D200-0971-4830-986E-E7B45CD08CF8}" type="sibTrans" cxnId="{C5C2D972-A164-497A-BC23-D9E57CB843C9}">
      <dgm:prSet/>
      <dgm:spPr/>
      <dgm:t>
        <a:bodyPr/>
        <a:lstStyle/>
        <a:p>
          <a:pPr algn="ctr"/>
          <a:endParaRPr lang="pt-BR" sz="1400" b="0">
            <a:solidFill>
              <a:schemeClr val="tx1">
                <a:lumMod val="65000"/>
                <a:lumOff val="35000"/>
              </a:schemeClr>
            </a:solidFill>
          </a:endParaRPr>
        </a:p>
      </dgm:t>
    </dgm:pt>
    <dgm:pt modelId="{26ACA677-B687-4104-BA10-A16CA72876CE}" type="pres">
      <dgm:prSet presAssocID="{68EC703A-45DD-4E32-8969-E371DF6B530E}" presName="linear" presStyleCnt="0">
        <dgm:presLayoutVars>
          <dgm:animLvl val="lvl"/>
          <dgm:resizeHandles val="exact"/>
        </dgm:presLayoutVars>
      </dgm:prSet>
      <dgm:spPr/>
    </dgm:pt>
    <dgm:pt modelId="{95CBA580-B471-4069-AD9E-7A5C629A3488}" type="pres">
      <dgm:prSet presAssocID="{41938F39-B707-40F8-A1EF-BEA5C1BB490C}" presName="parentText" presStyleLbl="node1" presStyleIdx="0" presStyleCnt="1" custScaleY="62093">
        <dgm:presLayoutVars>
          <dgm:chMax val="0"/>
          <dgm:bulletEnabled val="1"/>
        </dgm:presLayoutVars>
      </dgm:prSet>
      <dgm:spPr>
        <a:prstGeom prst="rect">
          <a:avLst/>
        </a:prstGeom>
      </dgm:spPr>
    </dgm:pt>
  </dgm:ptLst>
  <dgm:cxnLst>
    <dgm:cxn modelId="{C5C2D972-A164-497A-BC23-D9E57CB843C9}" srcId="{68EC703A-45DD-4E32-8969-E371DF6B530E}" destId="{41938F39-B707-40F8-A1EF-BEA5C1BB490C}" srcOrd="0" destOrd="0" parTransId="{9650D5A9-D641-4C8A-A38D-6F41A6D10977}" sibTransId="{97F9D200-0971-4830-986E-E7B45CD08CF8}"/>
    <dgm:cxn modelId="{634F27B6-F874-40EF-9D73-A93C835B0F8D}" type="presOf" srcId="{68EC703A-45DD-4E32-8969-E371DF6B530E}" destId="{26ACA677-B687-4104-BA10-A16CA72876CE}" srcOrd="0" destOrd="0" presId="urn:microsoft.com/office/officeart/2005/8/layout/vList2"/>
    <dgm:cxn modelId="{84F130E9-6D90-47A8-9174-E912B45FD663}" type="presOf" srcId="{41938F39-B707-40F8-A1EF-BEA5C1BB490C}" destId="{95CBA580-B471-4069-AD9E-7A5C629A3488}" srcOrd="0" destOrd="0" presId="urn:microsoft.com/office/officeart/2005/8/layout/vList2"/>
    <dgm:cxn modelId="{EFA8EAD9-A7B4-46CA-807E-7F5BBE355756}" type="presParOf" srcId="{26ACA677-B687-4104-BA10-A16CA72876CE}" destId="{95CBA580-B471-4069-AD9E-7A5C629A3488}" srcOrd="0" destOrd="0" presId="urn:microsoft.com/office/officeart/2005/8/layout/vList2"/>
  </dgm:cxnLst>
  <dgm:bg/>
  <dgm:whole>
    <a:ln w="3175"/>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BA580-B471-4069-AD9E-7A5C629A3488}">
      <dsp:nvSpPr>
        <dsp:cNvPr id="0" name=""/>
        <dsp:cNvSpPr/>
      </dsp:nvSpPr>
      <dsp:spPr>
        <a:xfrm>
          <a:off x="0" y="560804"/>
          <a:ext cx="4217199" cy="755547"/>
        </a:xfrm>
        <a:prstGeom prst="rect">
          <a:avLst/>
        </a:prstGeom>
        <a:solidFill>
          <a:schemeClr val="bg1">
            <a:lumMod val="95000"/>
          </a:schemeClr>
        </a:solidFill>
        <a:ln w="31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b="0" kern="1200" dirty="0">
              <a:solidFill>
                <a:schemeClr val="tx1">
                  <a:lumMod val="65000"/>
                  <a:lumOff val="35000"/>
                </a:schemeClr>
              </a:solidFill>
            </a:rPr>
            <a:t>Gerenciamento de demanda no ambiente de TI</a:t>
          </a:r>
          <a:endParaRPr lang="pt-BR" sz="1400" b="0" i="0" kern="1200" dirty="0">
            <a:solidFill>
              <a:schemeClr val="tx1">
                <a:lumMod val="65000"/>
                <a:lumOff val="35000"/>
              </a:schemeClr>
            </a:solidFill>
          </a:endParaRPr>
        </a:p>
      </dsp:txBody>
      <dsp:txXfrm>
        <a:off x="0" y="560804"/>
        <a:ext cx="4217199" cy="7555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2B43C5-6F52-AD40-A97F-6E8DC5AF1C1A}" type="datetimeFigureOut">
              <a:rPr lang="en-US" smtClean="0"/>
              <a:pPr/>
              <a:t>12/26/2018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6A60AB-6121-1D4C-9565-E7EB4E0D1A5B}" type="slidenum">
              <a:rPr lang="en-US" smtClean="0"/>
              <a:pPr/>
              <a:t>‹nº›</a:t>
            </a:fld>
            <a:endParaRPr lang="en-US"/>
          </a:p>
        </p:txBody>
      </p:sp>
    </p:spTree>
    <p:extLst>
      <p:ext uri="{BB962C8B-B14F-4D97-AF65-F5344CB8AC3E}">
        <p14:creationId xmlns:p14="http://schemas.microsoft.com/office/powerpoint/2010/main" val="595298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56977">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F3EF2BD-F832-4131-93A4-A20917D2CFF3}" type="datetimeFigureOut">
              <a:rPr lang="en-US"/>
              <a:pPr>
                <a:defRPr/>
              </a:pPr>
              <a:t>12/26/2018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noProof="0"/>
              <a:t>Click to edit Master text styles</a:t>
            </a:r>
          </a:p>
          <a:p>
            <a:pPr lvl="1"/>
            <a:r>
              <a:rPr lang="x-none" noProof="0"/>
              <a:t>Second level</a:t>
            </a:r>
          </a:p>
          <a:p>
            <a:pPr lvl="2"/>
            <a:r>
              <a:rPr lang="x-none" noProof="0"/>
              <a:t>Third level</a:t>
            </a:r>
          </a:p>
          <a:p>
            <a:pPr lvl="3"/>
            <a:r>
              <a:rPr lang="x-none" noProof="0"/>
              <a:t>Fourth level</a:t>
            </a:r>
          </a:p>
          <a:p>
            <a:pPr lvl="4"/>
            <a:r>
              <a:rPr lang="x-none"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56977">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F7747FA5-7DBF-4787-98CD-3C5843D2809D}" type="slidenum">
              <a:rPr lang="en-US"/>
              <a:pPr>
                <a:defRPr/>
              </a:pPr>
              <a:t>‹nº›</a:t>
            </a:fld>
            <a:endParaRPr lang="en-US"/>
          </a:p>
        </p:txBody>
      </p:sp>
    </p:spTree>
    <p:extLst>
      <p:ext uri="{BB962C8B-B14F-4D97-AF65-F5344CB8AC3E}">
        <p14:creationId xmlns:p14="http://schemas.microsoft.com/office/powerpoint/2010/main" val="1965177058"/>
      </p:ext>
    </p:extLst>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56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28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00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72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4896" algn="l" defTabSz="456977" rtl="0" eaLnBrk="1" latinLnBrk="0" hangingPunct="1">
      <a:defRPr sz="1200" kern="1200">
        <a:solidFill>
          <a:schemeClr val="tx1"/>
        </a:solidFill>
        <a:latin typeface="+mn-lt"/>
        <a:ea typeface="+mn-ea"/>
        <a:cs typeface="+mn-cs"/>
      </a:defRPr>
    </a:lvl6pPr>
    <a:lvl7pPr marL="2741876" algn="l" defTabSz="456977" rtl="0" eaLnBrk="1" latinLnBrk="0" hangingPunct="1">
      <a:defRPr sz="1200" kern="1200">
        <a:solidFill>
          <a:schemeClr val="tx1"/>
        </a:solidFill>
        <a:latin typeface="+mn-lt"/>
        <a:ea typeface="+mn-ea"/>
        <a:cs typeface="+mn-cs"/>
      </a:defRPr>
    </a:lvl7pPr>
    <a:lvl8pPr marL="3198856" algn="l" defTabSz="456977" rtl="0" eaLnBrk="1" latinLnBrk="0" hangingPunct="1">
      <a:defRPr sz="1200" kern="1200">
        <a:solidFill>
          <a:schemeClr val="tx1"/>
        </a:solidFill>
        <a:latin typeface="+mn-lt"/>
        <a:ea typeface="+mn-ea"/>
        <a:cs typeface="+mn-cs"/>
      </a:defRPr>
    </a:lvl8pPr>
    <a:lvl9pPr marL="3655835" algn="l" defTabSz="4569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8</a:t>
            </a:fld>
            <a:endParaRPr lang="en-US"/>
          </a:p>
        </p:txBody>
      </p:sp>
    </p:spTree>
    <p:extLst>
      <p:ext uri="{BB962C8B-B14F-4D97-AF65-F5344CB8AC3E}">
        <p14:creationId xmlns:p14="http://schemas.microsoft.com/office/powerpoint/2010/main" val="246635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CaixaDeTexto 4"/>
          <p:cNvSpPr txBox="1"/>
          <p:nvPr userDrawn="1"/>
        </p:nvSpPr>
        <p:spPr>
          <a:xfrm>
            <a:off x="297366" y="4873833"/>
            <a:ext cx="3174780" cy="276999"/>
          </a:xfrm>
          <a:prstGeom prst="rect">
            <a:avLst/>
          </a:prstGeom>
          <a:noFill/>
        </p:spPr>
        <p:txBody>
          <a:bodyPr wrap="none" rtlCol="0">
            <a:spAutoFit/>
          </a:bodyPr>
          <a:lstStyle/>
          <a:p>
            <a:pPr marL="342900" indent="-342900">
              <a:defRPr/>
            </a:pPr>
            <a:r>
              <a:rPr lang="pt-BR" sz="1200" b="1" dirty="0">
                <a:solidFill>
                  <a:srgbClr val="219D93"/>
                </a:solidFill>
              </a:rPr>
              <a:t>AULA 9: GERENCIAMENTO DA DEMANDA DE TI</a:t>
            </a:r>
            <a:endParaRPr lang="pt-BR" sz="1200" dirty="0">
              <a:solidFill>
                <a:srgbClr val="219D93"/>
              </a:solidFill>
            </a:endParaRPr>
          </a:p>
        </p:txBody>
      </p:sp>
      <p:sp>
        <p:nvSpPr>
          <p:cNvPr id="6" name="CaixaDeTexto 5"/>
          <p:cNvSpPr txBox="1"/>
          <p:nvPr userDrawn="1"/>
        </p:nvSpPr>
        <p:spPr>
          <a:xfrm>
            <a:off x="375047" y="340208"/>
            <a:ext cx="2007088" cy="307777"/>
          </a:xfrm>
          <a:prstGeom prst="rect">
            <a:avLst/>
          </a:prstGeom>
          <a:noFill/>
        </p:spPr>
        <p:txBody>
          <a:bodyPr wrap="none" rtlCol="0">
            <a:spAutoFit/>
          </a:bodyPr>
          <a:lstStyle/>
          <a:p>
            <a:r>
              <a:rPr lang="pt-BR" sz="1400" b="1" i="0" dirty="0">
                <a:solidFill>
                  <a:srgbClr val="219D93"/>
                </a:solidFill>
              </a:rPr>
              <a:t>Gestão de infraestrutura</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CaixaDeTexto 6"/>
          <p:cNvSpPr txBox="1"/>
          <p:nvPr userDrawn="1"/>
        </p:nvSpPr>
        <p:spPr>
          <a:xfrm>
            <a:off x="297366" y="4873833"/>
            <a:ext cx="1826910" cy="276999"/>
          </a:xfrm>
          <a:prstGeom prst="rect">
            <a:avLst/>
          </a:prstGeom>
          <a:noFill/>
        </p:spPr>
        <p:txBody>
          <a:bodyPr wrap="none" rtlCol="0">
            <a:spAutoFit/>
          </a:bodyPr>
          <a:lstStyle/>
          <a:p>
            <a:r>
              <a:rPr lang="pt-BR" sz="1200" b="1" dirty="0">
                <a:solidFill>
                  <a:srgbClr val="219D93"/>
                </a:solidFill>
              </a:rPr>
              <a:t>AULA 01: NOME DA AULA</a:t>
            </a:r>
          </a:p>
        </p:txBody>
      </p:sp>
      <p:sp>
        <p:nvSpPr>
          <p:cNvPr id="8" name="CaixaDeTexto 7"/>
          <p:cNvSpPr txBox="1"/>
          <p:nvPr userDrawn="1"/>
        </p:nvSpPr>
        <p:spPr>
          <a:xfrm>
            <a:off x="375047" y="340208"/>
            <a:ext cx="906017" cy="307777"/>
          </a:xfrm>
          <a:prstGeom prst="rect">
            <a:avLst/>
          </a:prstGeom>
          <a:noFill/>
        </p:spPr>
        <p:txBody>
          <a:bodyPr wrap="none" rtlCol="0">
            <a:spAutoFit/>
          </a:bodyPr>
          <a:lstStyle/>
          <a:p>
            <a:r>
              <a:rPr lang="pt-BR" sz="1400" b="1" dirty="0">
                <a:solidFill>
                  <a:srgbClr val="219D93"/>
                </a:solidFill>
              </a:rPr>
              <a:t>Disciplina</a:t>
            </a:r>
          </a:p>
        </p:txBody>
      </p:sp>
    </p:spTree>
    <p:extLst>
      <p:ext uri="{BB962C8B-B14F-4D97-AF65-F5344CB8AC3E}">
        <p14:creationId xmlns:p14="http://schemas.microsoft.com/office/powerpoint/2010/main" val="784983286"/>
      </p:ext>
    </p:extLst>
  </p:cSld>
  <p:clrMap bg1="lt1" tx1="dk1" bg2="lt2" tx2="dk2" accent1="accent1" accent2="accent2" accent3="accent3" accent4="accent4" accent5="accent5" accent6="accent6" hlink="hlink" folHlink="folHlink"/>
  <p:sldLayoutIdLst>
    <p:sldLayoutId id="214748383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drelb2000/CURSOS" TargetMode="External"/><Relationship Id="rId2" Type="http://schemas.openxmlformats.org/officeDocument/2006/relationships/hyperlink" Target="mailto:andre.luiz.braga200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bHhV2s5Otxo" TargetMode="External"/><Relationship Id="rId2" Type="http://schemas.openxmlformats.org/officeDocument/2006/relationships/image" Target="../media/image13.jpeg"/><Relationship Id="rId1" Type="http://schemas.openxmlformats.org/officeDocument/2006/relationships/slideLayout" Target="../slideLayouts/slideLayout1.xml"/><Relationship Id="rId5" Type="http://schemas.openxmlformats.org/officeDocument/2006/relationships/hyperlink" Target="https://www.youtube.com/watch?v=NKiy3baobIE" TargetMode="External"/><Relationship Id="rId4" Type="http://schemas.openxmlformats.org/officeDocument/2006/relationships/hyperlink" Target="https://www.youtube.com/watch?v=whYobBM1E8U"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324195" y="532997"/>
            <a:ext cx="7714211" cy="1790700"/>
          </a:xfrm>
        </p:spPr>
        <p:txBody>
          <a:bodyPr>
            <a:normAutofit/>
          </a:bodyPr>
          <a:lstStyle/>
          <a:p>
            <a:r>
              <a:rPr lang="en-US" dirty="0" err="1"/>
              <a:t>Gestão</a:t>
            </a:r>
            <a:r>
              <a:rPr lang="en-US" dirty="0"/>
              <a:t> de </a:t>
            </a:r>
            <a:r>
              <a:rPr lang="en-US" dirty="0" err="1"/>
              <a:t>Infraestrutura</a:t>
            </a:r>
            <a:r>
              <a:rPr lang="en-US" dirty="0"/>
              <a:t> de TI</a:t>
            </a:r>
            <a:endParaRPr lang="pt-BR" dirty="0"/>
          </a:p>
        </p:txBody>
      </p:sp>
      <p:sp>
        <p:nvSpPr>
          <p:cNvPr id="3" name="Subtítulo 2"/>
          <p:cNvSpPr>
            <a:spLocks noGrp="1"/>
          </p:cNvSpPr>
          <p:nvPr>
            <p:ph type="subTitle" idx="4294967295"/>
          </p:nvPr>
        </p:nvSpPr>
        <p:spPr>
          <a:xfrm>
            <a:off x="1105594" y="1377376"/>
            <a:ext cx="7211293" cy="1707227"/>
          </a:xfrm>
        </p:spPr>
        <p:txBody>
          <a:bodyPr>
            <a:normAutofit fontScale="47500" lnSpcReduction="20000"/>
          </a:bodyPr>
          <a:lstStyle/>
          <a:p>
            <a:r>
              <a:rPr lang="en-US" sz="5000" dirty="0"/>
              <a:t>Prof. André Luiz Braga</a:t>
            </a:r>
          </a:p>
          <a:p>
            <a:r>
              <a:rPr lang="en-US" sz="5000" dirty="0" err="1"/>
              <a:t>M.Sc</a:t>
            </a:r>
            <a:r>
              <a:rPr lang="en-US" sz="5000" dirty="0"/>
              <a:t> - COPPE/UFRJ</a:t>
            </a:r>
          </a:p>
          <a:p>
            <a:r>
              <a:rPr lang="en-US" sz="5000" dirty="0" err="1"/>
              <a:t>D.Sc</a:t>
            </a:r>
            <a:r>
              <a:rPr lang="en-US" sz="5000" dirty="0"/>
              <a:t> – IBM Silicon Valley Lab / COPPE / UFRJ</a:t>
            </a:r>
          </a:p>
          <a:p>
            <a:r>
              <a:rPr lang="en-US" sz="5000" dirty="0"/>
              <a:t>IBM Certified Sr. IT Architect / Open Group</a:t>
            </a:r>
          </a:p>
          <a:p>
            <a:endParaRPr lang="en-US" dirty="0"/>
          </a:p>
          <a:p>
            <a:endParaRPr lang="pt-BR" dirty="0"/>
          </a:p>
        </p:txBody>
      </p:sp>
      <p:sp>
        <p:nvSpPr>
          <p:cNvPr id="4" name="Retângulo 3">
            <a:extLst>
              <a:ext uri="{FF2B5EF4-FFF2-40B4-BE49-F238E27FC236}">
                <a16:creationId xmlns:a16="http://schemas.microsoft.com/office/drawing/2014/main" id="{547B8BA2-04CC-44BA-B617-276873BF2870}"/>
              </a:ext>
            </a:extLst>
          </p:cNvPr>
          <p:cNvSpPr/>
          <p:nvPr/>
        </p:nvSpPr>
        <p:spPr>
          <a:xfrm>
            <a:off x="252895" y="3100542"/>
            <a:ext cx="8736122"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latin typeface="Courier New" panose="02070309020205020404" pitchFamily="49" charset="0"/>
                <a:cs typeface="Courier New" panose="02070309020205020404" pitchFamily="49" charset="0"/>
              </a:rPr>
              <a:t>Email:  </a:t>
            </a:r>
            <a:r>
              <a:rPr lang="en-US" b="1" dirty="0">
                <a:latin typeface="Courier New" panose="02070309020205020404" pitchFamily="49" charset="0"/>
                <a:cs typeface="Courier New" panose="02070309020205020404" pitchFamily="49" charset="0"/>
                <a:hlinkClick r:id="rId2"/>
              </a:rPr>
              <a:t>andre.luiz.braga2000@gmail.com</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Eviar</a:t>
            </a:r>
            <a:r>
              <a:rPr lang="en-US" b="1" dirty="0">
                <a:latin typeface="Courier New" panose="02070309020205020404" pitchFamily="49" charset="0"/>
                <a:cs typeface="Courier New" panose="02070309020205020404" pitchFamily="49" charset="0"/>
              </a:rPr>
              <a:t> um email com o assunto: “CCT0347-&lt;</a:t>
            </a:r>
            <a:r>
              <a:rPr lang="en-US" b="1" dirty="0" err="1">
                <a:latin typeface="Courier New" panose="02070309020205020404" pitchFamily="49" charset="0"/>
                <a:cs typeface="Courier New" panose="02070309020205020404" pitchFamily="49" charset="0"/>
              </a:rPr>
              <a:t>Turma</a:t>
            </a:r>
            <a:r>
              <a:rPr lang="en-US" b="1" dirty="0">
                <a:latin typeface="Courier New" panose="02070309020205020404" pitchFamily="49" charset="0"/>
                <a:cs typeface="Courier New" panose="02070309020205020404" pitchFamily="49" charset="0"/>
              </a:rPr>
              <a:t>&gt;” para ser </a:t>
            </a:r>
            <a:r>
              <a:rPr lang="en-US" b="1" dirty="0" err="1">
                <a:latin typeface="Courier New" panose="02070309020205020404" pitchFamily="49" charset="0"/>
                <a:cs typeface="Courier New" panose="02070309020205020404" pitchFamily="49" charset="0"/>
              </a:rPr>
              <a:t>incluído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na</a:t>
            </a:r>
            <a:r>
              <a:rPr lang="en-US" b="1" dirty="0">
                <a:latin typeface="Courier New" panose="02070309020205020404" pitchFamily="49" charset="0"/>
                <a:cs typeface="Courier New" panose="02070309020205020404" pitchFamily="49" charset="0"/>
              </a:rPr>
              <a:t> lista de </a:t>
            </a:r>
            <a:r>
              <a:rPr lang="en-US" b="1" dirty="0" err="1">
                <a:latin typeface="Courier New" panose="02070309020205020404" pitchFamily="49" charset="0"/>
                <a:cs typeface="Courier New" panose="02070309020205020404" pitchFamily="49" charset="0"/>
              </a:rPr>
              <a:t>distribuição</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Material do curso </a:t>
            </a:r>
            <a:r>
              <a:rPr lang="en-US" b="1" dirty="0" err="1">
                <a:latin typeface="Courier New" panose="02070309020205020404" pitchFamily="49" charset="0"/>
                <a:cs typeface="Courier New" panose="02070309020205020404" pitchFamily="49" charset="0"/>
              </a:rPr>
              <a:t>disponível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em</a:t>
            </a:r>
            <a:r>
              <a:rPr lang="en-US" b="1" dirty="0">
                <a:latin typeface="Courier New" panose="02070309020205020404" pitchFamily="49" charset="0"/>
                <a:cs typeface="Courier New" panose="02070309020205020404" pitchFamily="49" charset="0"/>
              </a:rPr>
              <a:t>: </a:t>
            </a:r>
            <a:r>
              <a:rPr lang="en-US" dirty="0">
                <a:sym typeface="Wingdings" panose="05000000000000000000" pitchFamily="2" charset="2"/>
                <a:hlinkClick r:id="rId3"/>
              </a:rPr>
              <a:t>https://github.com/andrelb2000/CURSOS</a:t>
            </a:r>
            <a:endParaRPr lang="en-US" dirty="0">
              <a:sym typeface="Wingdings" panose="05000000000000000000" pitchFamily="2" charset="2"/>
            </a:endParaRPr>
          </a:p>
        </p:txBody>
      </p:sp>
    </p:spTree>
    <p:extLst>
      <p:ext uri="{BB962C8B-B14F-4D97-AF65-F5344CB8AC3E}">
        <p14:creationId xmlns:p14="http://schemas.microsoft.com/office/powerpoint/2010/main" val="108913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rot="275902">
            <a:off x="8150469" y="157361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p:cNvSpPr/>
          <p:nvPr/>
        </p:nvSpPr>
        <p:spPr>
          <a:xfrm>
            <a:off x="638861" y="1287194"/>
            <a:ext cx="7778056" cy="2800126"/>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3" name="Grupo 7"/>
          <p:cNvGrpSpPr/>
          <p:nvPr/>
        </p:nvGrpSpPr>
        <p:grpSpPr>
          <a:xfrm>
            <a:off x="5771065" y="1706617"/>
            <a:ext cx="3001910" cy="1970472"/>
            <a:chOff x="8959367" y="2243285"/>
            <a:chExt cx="2952014" cy="2729264"/>
          </a:xfrm>
        </p:grpSpPr>
        <p:sp>
          <p:nvSpPr>
            <p:cNvPr id="14" name="Retângulo 13"/>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8" name="Retângulo de cantos arredondados 5"/>
          <p:cNvSpPr/>
          <p:nvPr/>
        </p:nvSpPr>
        <p:spPr>
          <a:xfrm flipV="1">
            <a:off x="638861" y="4087973"/>
            <a:ext cx="7778056"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CaixaDeTexto 18"/>
          <p:cNvSpPr txBox="1"/>
          <p:nvPr/>
        </p:nvSpPr>
        <p:spPr>
          <a:xfrm>
            <a:off x="975188" y="1598615"/>
            <a:ext cx="4668214" cy="2215991"/>
          </a:xfrm>
          <a:prstGeom prst="rect">
            <a:avLst/>
          </a:prstGeom>
          <a:noFill/>
        </p:spPr>
        <p:txBody>
          <a:bodyPr wrap="square" rtlCol="0">
            <a:spAutoFit/>
          </a:bodyPr>
          <a:lstStyle/>
          <a:p>
            <a:pPr>
              <a:spcAft>
                <a:spcPts val="1200"/>
              </a:spcAft>
            </a:pPr>
            <a:r>
              <a:rPr lang="pt-BR" sz="1400" b="1" dirty="0">
                <a:solidFill>
                  <a:srgbClr val="219D93"/>
                </a:solidFill>
              </a:rPr>
              <a:t>Pacotes de Serviço:</a:t>
            </a:r>
            <a:r>
              <a:rPr lang="pt-BR" sz="1400" dirty="0">
                <a:solidFill>
                  <a:srgbClr val="219D93"/>
                </a:solidFill>
              </a:rPr>
              <a:t> </a:t>
            </a:r>
          </a:p>
          <a:p>
            <a:pPr>
              <a:spcAft>
                <a:spcPts val="1200"/>
              </a:spcAft>
            </a:pPr>
            <a:r>
              <a:rPr lang="pt-BR" sz="1400" dirty="0">
                <a:solidFill>
                  <a:schemeClr val="tx1">
                    <a:lumMod val="65000"/>
                    <a:lumOff val="35000"/>
                  </a:schemeClr>
                </a:solidFill>
              </a:rPr>
              <a:t>“Dois ou mais serviços que foram combinados para oferecer uma solução a um tipo específico de necessidade do cliente ou para apoiar resultados de negócio específicos.” (ITIL, 2011) </a:t>
            </a:r>
          </a:p>
          <a:p>
            <a:pPr>
              <a:spcAft>
                <a:spcPts val="1200"/>
              </a:spcAft>
            </a:pPr>
            <a:r>
              <a:rPr lang="pt-BR" sz="1400" dirty="0">
                <a:solidFill>
                  <a:schemeClr val="tx1">
                    <a:lumMod val="65000"/>
                    <a:lumOff val="35000"/>
                  </a:schemeClr>
                </a:solidFill>
              </a:rPr>
              <a:t>Os pacotes podem ser: (FREITAS, 2013)</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Pacotes de Serviço Principal (PSP);</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Pacotes de Serviço de Apoio (PSA).</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070" y="1850994"/>
            <a:ext cx="2748241" cy="169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CaixaDeTexto 19"/>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spTree>
    <p:extLst>
      <p:ext uri="{BB962C8B-B14F-4D97-AF65-F5344CB8AC3E}">
        <p14:creationId xmlns:p14="http://schemas.microsoft.com/office/powerpoint/2010/main" val="90725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rot="275902">
            <a:off x="8150469" y="157361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638861" y="1287194"/>
            <a:ext cx="7778056" cy="2800126"/>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5" name="Grupo 7"/>
          <p:cNvGrpSpPr/>
          <p:nvPr/>
        </p:nvGrpSpPr>
        <p:grpSpPr>
          <a:xfrm>
            <a:off x="5771065" y="1706617"/>
            <a:ext cx="3001910" cy="1970472"/>
            <a:chOff x="8959367" y="2243285"/>
            <a:chExt cx="2952014" cy="2729264"/>
          </a:xfrm>
        </p:grpSpPr>
        <p:sp>
          <p:nvSpPr>
            <p:cNvPr id="16" name="Retângulo 15"/>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8" name="Retângulo de cantos arredondados 5"/>
          <p:cNvSpPr/>
          <p:nvPr/>
        </p:nvSpPr>
        <p:spPr>
          <a:xfrm flipV="1">
            <a:off x="638861" y="4087973"/>
            <a:ext cx="7778056"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CaixaDeTexto 18"/>
          <p:cNvSpPr txBox="1"/>
          <p:nvPr/>
        </p:nvSpPr>
        <p:spPr>
          <a:xfrm>
            <a:off x="936760" y="1844564"/>
            <a:ext cx="4706641" cy="1754326"/>
          </a:xfrm>
          <a:prstGeom prst="rect">
            <a:avLst/>
          </a:prstGeom>
          <a:noFill/>
        </p:spPr>
        <p:txBody>
          <a:bodyPr wrap="square" rtlCol="0">
            <a:spAutoFit/>
          </a:bodyPr>
          <a:lstStyle/>
          <a:p>
            <a:pPr>
              <a:spcAft>
                <a:spcPts val="1200"/>
              </a:spcAft>
            </a:pPr>
            <a:r>
              <a:rPr lang="pt-BR" sz="1400" b="1" dirty="0">
                <a:solidFill>
                  <a:srgbClr val="219D93"/>
                </a:solidFill>
              </a:rPr>
              <a:t>Pacotes de Serviço:</a:t>
            </a:r>
            <a:r>
              <a:rPr lang="pt-BR" sz="1400" dirty="0">
                <a:solidFill>
                  <a:srgbClr val="219D93"/>
                </a:solidFill>
              </a:rPr>
              <a:t> </a:t>
            </a:r>
          </a:p>
          <a:p>
            <a:pPr marL="0" lvl="1" indent="0">
              <a:spcAft>
                <a:spcPts val="0"/>
              </a:spcAft>
            </a:pPr>
            <a:r>
              <a:rPr lang="pt-BR" sz="1400" b="1" dirty="0">
                <a:solidFill>
                  <a:schemeClr val="tx1">
                    <a:lumMod val="65000"/>
                    <a:lumOff val="35000"/>
                  </a:schemeClr>
                </a:solidFill>
              </a:rPr>
              <a:t>Pacotes de Serviço Principal (PSP): </a:t>
            </a:r>
            <a:r>
              <a:rPr lang="pt-BR" sz="1400" dirty="0">
                <a:solidFill>
                  <a:schemeClr val="tx1">
                    <a:lumMod val="65000"/>
                    <a:lumOff val="35000"/>
                  </a:schemeClr>
                </a:solidFill>
              </a:rPr>
              <a:t>(FREITAS, 2013)</a:t>
            </a:r>
          </a:p>
          <a:p>
            <a:pPr marL="0" lvl="1" indent="0">
              <a:spcAft>
                <a:spcPts val="0"/>
              </a:spcAft>
            </a:pPr>
            <a:r>
              <a:rPr lang="pt-BR" sz="1400" dirty="0">
                <a:solidFill>
                  <a:schemeClr val="tx1">
                    <a:lumMod val="65000"/>
                    <a:lumOff val="35000"/>
                  </a:schemeClr>
                </a:solidFill>
              </a:rPr>
              <a:t>Serviços que os clientes desejam receber e pelos quais estão dispostos a pagar. </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São os serviços que geram valor diretamente aos clientes;</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São os serviços descritos no catálogo de serviços de negócio.</a:t>
            </a:r>
          </a:p>
        </p:txBody>
      </p:sp>
      <p:sp>
        <p:nvSpPr>
          <p:cNvPr id="28" name="CaixaDeTexto 27"/>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pic>
        <p:nvPicPr>
          <p:cNvPr id="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069" y="1889417"/>
            <a:ext cx="2748241" cy="1617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50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0"/>
          <p:cNvSpPr/>
          <p:nvPr/>
        </p:nvSpPr>
        <p:spPr>
          <a:xfrm rot="275902">
            <a:off x="7903882" y="157361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p:cNvSpPr/>
          <p:nvPr/>
        </p:nvSpPr>
        <p:spPr>
          <a:xfrm>
            <a:off x="688914" y="1287194"/>
            <a:ext cx="7481415" cy="2800126"/>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21" name="Grupo 7"/>
          <p:cNvGrpSpPr/>
          <p:nvPr/>
        </p:nvGrpSpPr>
        <p:grpSpPr>
          <a:xfrm>
            <a:off x="5524478" y="1706617"/>
            <a:ext cx="3001910" cy="1970472"/>
            <a:chOff x="8959367" y="2243285"/>
            <a:chExt cx="2952014" cy="2729264"/>
          </a:xfrm>
        </p:grpSpPr>
        <p:sp>
          <p:nvSpPr>
            <p:cNvPr id="22" name="Retângulo 21"/>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3" name="Retângulo 22"/>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24" name="Retângulo de cantos arredondados 5"/>
          <p:cNvSpPr/>
          <p:nvPr/>
        </p:nvSpPr>
        <p:spPr>
          <a:xfrm flipV="1">
            <a:off x="688914" y="4087972"/>
            <a:ext cx="7481415"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5" name="CaixaDeTexto 24"/>
          <p:cNvSpPr txBox="1"/>
          <p:nvPr/>
        </p:nvSpPr>
        <p:spPr>
          <a:xfrm>
            <a:off x="1065877" y="1999309"/>
            <a:ext cx="4212015" cy="1384995"/>
          </a:xfrm>
          <a:prstGeom prst="rect">
            <a:avLst/>
          </a:prstGeom>
          <a:noFill/>
        </p:spPr>
        <p:txBody>
          <a:bodyPr wrap="square" rtlCol="0">
            <a:spAutoFit/>
          </a:bodyPr>
          <a:lstStyle/>
          <a:p>
            <a:pPr>
              <a:spcAft>
                <a:spcPts val="0"/>
              </a:spcAft>
            </a:pPr>
            <a:r>
              <a:rPr lang="pt-BR" sz="1400" b="1" dirty="0">
                <a:solidFill>
                  <a:srgbClr val="219D93"/>
                </a:solidFill>
              </a:rPr>
              <a:t>Pacotes de Serviço:</a:t>
            </a:r>
            <a:r>
              <a:rPr lang="pt-BR" sz="1400" dirty="0">
                <a:solidFill>
                  <a:srgbClr val="219D93"/>
                </a:solidFill>
              </a:rPr>
              <a:t> </a:t>
            </a:r>
          </a:p>
          <a:p>
            <a:pPr>
              <a:spcAft>
                <a:spcPts val="0"/>
              </a:spcAft>
            </a:pPr>
            <a:endParaRPr lang="pt-BR" sz="1400" dirty="0">
              <a:solidFill>
                <a:srgbClr val="219D93"/>
              </a:solidFill>
            </a:endParaRPr>
          </a:p>
          <a:p>
            <a:pPr indent="-363538">
              <a:spcAft>
                <a:spcPts val="0"/>
              </a:spcAft>
            </a:pPr>
            <a:r>
              <a:rPr lang="pt-BR" sz="1400" b="1" dirty="0">
                <a:solidFill>
                  <a:schemeClr val="tx1">
                    <a:lumMod val="65000"/>
                    <a:lumOff val="35000"/>
                  </a:schemeClr>
                </a:solidFill>
              </a:rPr>
              <a:t>Pacotes de Serviço de Apoio (PSA): </a:t>
            </a:r>
            <a:r>
              <a:rPr lang="pt-BR" sz="1400" dirty="0">
                <a:solidFill>
                  <a:schemeClr val="tx1">
                    <a:lumMod val="65000"/>
                    <a:lumOff val="35000"/>
                  </a:schemeClr>
                </a:solidFill>
              </a:rPr>
              <a:t>(FREITAS, 2013)</a:t>
            </a:r>
          </a:p>
          <a:p>
            <a:pPr marL="279400" lvl="1" indent="-279400">
              <a:spcAft>
                <a:spcPts val="0"/>
              </a:spcAft>
              <a:buFont typeface="Arial" panose="020B0604020202020204" pitchFamily="34" charset="0"/>
              <a:buChar char="•"/>
            </a:pPr>
            <a:r>
              <a:rPr lang="pt-BR" sz="1400" dirty="0">
                <a:solidFill>
                  <a:schemeClr val="tx1">
                    <a:lumMod val="65000"/>
                    <a:lumOff val="35000"/>
                  </a:schemeClr>
                </a:solidFill>
              </a:rPr>
              <a:t>Serviços que apoiam, contribuem ou permitem que os serviços principais sejam entregues aos clientes.</a:t>
            </a:r>
          </a:p>
          <a:p>
            <a:pPr marL="279400" lvl="1" indent="-279400">
              <a:spcAft>
                <a:spcPts val="0"/>
              </a:spcAft>
              <a:buFont typeface="Arial" panose="020B0604020202020204" pitchFamily="34" charset="0"/>
              <a:buChar char="•"/>
            </a:pPr>
            <a:r>
              <a:rPr lang="pt-BR" sz="1400" dirty="0">
                <a:solidFill>
                  <a:schemeClr val="tx1">
                    <a:lumMod val="65000"/>
                    <a:lumOff val="35000"/>
                  </a:schemeClr>
                </a:solidFill>
              </a:rPr>
              <a:t>São os serviços descritos no catálogo técnico.</a:t>
            </a:r>
          </a:p>
        </p:txBody>
      </p:sp>
      <p:sp>
        <p:nvSpPr>
          <p:cNvPr id="27" name="CaixaDeTexto 26"/>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249" y="1878856"/>
            <a:ext cx="2765667" cy="1631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01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rot="275902">
            <a:off x="7962240" y="1636802"/>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p:cNvSpPr/>
          <p:nvPr/>
        </p:nvSpPr>
        <p:spPr>
          <a:xfrm>
            <a:off x="489249" y="1111349"/>
            <a:ext cx="7817512" cy="3419008"/>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3" name="Grupo 7"/>
          <p:cNvGrpSpPr/>
          <p:nvPr/>
        </p:nvGrpSpPr>
        <p:grpSpPr>
          <a:xfrm>
            <a:off x="5414023" y="1769807"/>
            <a:ext cx="3170722" cy="2360356"/>
            <a:chOff x="8959367" y="2243285"/>
            <a:chExt cx="2952014" cy="2729264"/>
          </a:xfrm>
        </p:grpSpPr>
        <p:sp>
          <p:nvSpPr>
            <p:cNvPr id="14" name="Retângulo 13"/>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25" name="Retângulo de cantos arredondados 5"/>
          <p:cNvSpPr/>
          <p:nvPr/>
        </p:nvSpPr>
        <p:spPr>
          <a:xfrm flipV="1">
            <a:off x="498511" y="4530350"/>
            <a:ext cx="7817512"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6" name="CaixaDeTexto 25"/>
          <p:cNvSpPr txBox="1"/>
          <p:nvPr/>
        </p:nvSpPr>
        <p:spPr>
          <a:xfrm>
            <a:off x="740161" y="1266581"/>
            <a:ext cx="4565861" cy="3108543"/>
          </a:xfrm>
          <a:prstGeom prst="rect">
            <a:avLst/>
          </a:prstGeom>
          <a:noFill/>
        </p:spPr>
        <p:txBody>
          <a:bodyPr wrap="square" rtlCol="0">
            <a:spAutoFit/>
          </a:bodyPr>
          <a:lstStyle/>
          <a:p>
            <a:pPr>
              <a:spcAft>
                <a:spcPts val="0"/>
              </a:spcAft>
            </a:pPr>
            <a:r>
              <a:rPr lang="pt-BR" sz="1400" b="1" dirty="0">
                <a:solidFill>
                  <a:srgbClr val="219D93"/>
                </a:solidFill>
              </a:rPr>
              <a:t>Pacotes de Nível de Serviço (PNS):</a:t>
            </a:r>
            <a:r>
              <a:rPr lang="pt-BR" sz="1400" dirty="0">
                <a:solidFill>
                  <a:srgbClr val="219D93"/>
                </a:solidFill>
              </a:rPr>
              <a:t> </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“Um meio para fornecer valor a clientes, facilitando a obtenção de resultados que eles desejam, sem que tenham que arcar com a propriedade de determinados custos e riscos.” (ITIL, 2011)</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“São níveis definidos de ativos de um serviço (utilidade e garantia) para um pacote de serviço específico.” (FREITAS, 2013)</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“São conjuntos de requerimentos de um serviço em relação aos ativos de serviço utilizados, solicitados ou acessados por um perfil de usuário de acordo com um padrão de atividade de serviço, contento as expectativas dos clientes em relação à utilidade e às garantias requeridas para o negócio.” (FREITAS, 2013)</a:t>
            </a: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006" y="1901511"/>
            <a:ext cx="2861746" cy="2078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CaixaDeTexto 16"/>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spTree>
    <p:extLst>
      <p:ext uri="{BB962C8B-B14F-4D97-AF65-F5344CB8AC3E}">
        <p14:creationId xmlns:p14="http://schemas.microsoft.com/office/powerpoint/2010/main" val="70966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0"/>
          <p:cNvSpPr/>
          <p:nvPr/>
        </p:nvSpPr>
        <p:spPr>
          <a:xfrm rot="275902">
            <a:off x="7886302" y="161999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Retângulo 2"/>
          <p:cNvSpPr/>
          <p:nvPr/>
        </p:nvSpPr>
        <p:spPr>
          <a:xfrm>
            <a:off x="765006" y="1132450"/>
            <a:ext cx="7465818" cy="3168754"/>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4" name="Grupo 7"/>
          <p:cNvGrpSpPr/>
          <p:nvPr/>
        </p:nvGrpSpPr>
        <p:grpSpPr>
          <a:xfrm>
            <a:off x="5991153" y="1752998"/>
            <a:ext cx="2517654" cy="2108584"/>
            <a:chOff x="8959367" y="2243285"/>
            <a:chExt cx="2952014" cy="2729264"/>
          </a:xfrm>
        </p:grpSpPr>
        <p:sp>
          <p:nvSpPr>
            <p:cNvPr id="5" name="Retângulo 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tângulo 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7" name="Retângulo de cantos arredondados 5"/>
          <p:cNvSpPr/>
          <p:nvPr/>
        </p:nvSpPr>
        <p:spPr>
          <a:xfrm flipV="1">
            <a:off x="774268" y="4301195"/>
            <a:ext cx="7465818"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1031450" y="1342584"/>
            <a:ext cx="4693259" cy="2970044"/>
          </a:xfrm>
          <a:prstGeom prst="rect">
            <a:avLst/>
          </a:prstGeom>
          <a:noFill/>
        </p:spPr>
        <p:txBody>
          <a:bodyPr wrap="square" rtlCol="0">
            <a:spAutoFit/>
          </a:bodyPr>
          <a:lstStyle/>
          <a:p>
            <a:pPr>
              <a:spcAft>
                <a:spcPts val="0"/>
              </a:spcAft>
            </a:pPr>
            <a:r>
              <a:rPr lang="pt-BR" sz="1400" dirty="0">
                <a:solidFill>
                  <a:schemeClr val="tx1">
                    <a:lumMod val="65000"/>
                    <a:lumOff val="35000"/>
                  </a:schemeClr>
                </a:solidFill>
              </a:rPr>
              <a:t>O responsável pelo processo do gerenciamento das demandas de TI deve: (FREITAS, 2013)</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Garantir que a execução das atividades do processo seja realizada;</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Identificar os requisitos de demanda dos serviços de TI;</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Identificar o Padrão de Atividade de Negócio;</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Monitorar o Padrão de Atividade do Negócio e o Perfil do Usuário;</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Participar da criação do Acordo de Nível de Serviço;</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Garantir os recursos adequados disponíveis e com capacidade para atender à demanda dos serviços;</a:t>
            </a:r>
          </a:p>
          <a:p>
            <a:pPr marL="285750" lvl="1" indent="-285750">
              <a:spcAft>
                <a:spcPts val="0"/>
              </a:spcAft>
              <a:buFont typeface="Arial" panose="020B0604020202020204" pitchFamily="34" charset="0"/>
              <a:buChar char="•"/>
            </a:pPr>
            <a:r>
              <a:rPr lang="pt-BR" sz="1400" dirty="0">
                <a:solidFill>
                  <a:schemeClr val="tx1">
                    <a:lumMod val="65000"/>
                    <a:lumOff val="35000"/>
                  </a:schemeClr>
                </a:solidFill>
              </a:rPr>
              <a:t>Ser proativo para prevenir as situações de negócio onde a demanda excede a capacidade de TI disponível.</a:t>
            </a:r>
          </a:p>
        </p:txBody>
      </p:sp>
      <p:sp>
        <p:nvSpPr>
          <p:cNvPr id="13" name="CaixaDeTexto 12"/>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pic>
        <p:nvPicPr>
          <p:cNvPr id="1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765"/>
          <a:stretch/>
        </p:blipFill>
        <p:spPr bwMode="auto">
          <a:xfrm>
            <a:off x="6170729" y="1941341"/>
            <a:ext cx="2199085" cy="17725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31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a:grayscl/>
            <a:extLst>
              <a:ext uri="{28A0092B-C50C-407E-A947-70E740481C1C}">
                <a14:useLocalDpi xmlns:a14="http://schemas.microsoft.com/office/drawing/2010/main" val="0"/>
              </a:ext>
            </a:extLst>
          </a:blip>
          <a:srcRect r="-2"/>
          <a:stretch/>
        </p:blipFill>
        <p:spPr>
          <a:xfrm>
            <a:off x="4772967" y="0"/>
            <a:ext cx="4371033" cy="5143500"/>
          </a:xfrm>
          <a:prstGeom prst="rect">
            <a:avLst/>
          </a:prstGeom>
        </p:spPr>
      </p:pic>
      <p:sp>
        <p:nvSpPr>
          <p:cNvPr id="2" name="Retângulo 1"/>
          <p:cNvSpPr/>
          <p:nvPr/>
        </p:nvSpPr>
        <p:spPr>
          <a:xfrm>
            <a:off x="689317" y="1054215"/>
            <a:ext cx="4579035" cy="346593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solidFill>
                <a:schemeClr val="tx1">
                  <a:lumMod val="65000"/>
                  <a:lumOff val="35000"/>
                </a:schemeClr>
              </a:solidFill>
            </a:endParaRPr>
          </a:p>
        </p:txBody>
      </p:sp>
      <p:sp>
        <p:nvSpPr>
          <p:cNvPr id="3" name="Retângulo 2"/>
          <p:cNvSpPr/>
          <p:nvPr/>
        </p:nvSpPr>
        <p:spPr>
          <a:xfrm>
            <a:off x="935797" y="1155305"/>
            <a:ext cx="4183815" cy="3277820"/>
          </a:xfrm>
          <a:prstGeom prst="rect">
            <a:avLst/>
          </a:prstGeom>
        </p:spPr>
        <p:txBody>
          <a:bodyPr wrap="square">
            <a:spAutoFit/>
          </a:bodyPr>
          <a:lstStyle/>
          <a:p>
            <a:pPr>
              <a:spcBef>
                <a:spcPts val="0"/>
              </a:spcBef>
              <a:spcAft>
                <a:spcPts val="0"/>
              </a:spcAft>
            </a:pPr>
            <a:r>
              <a:rPr lang="pt-BR" sz="1400" b="1" dirty="0">
                <a:solidFill>
                  <a:schemeClr val="tx1">
                    <a:lumMod val="65000"/>
                    <a:lumOff val="35000"/>
                  </a:schemeClr>
                </a:solidFill>
              </a:rPr>
              <a:t>Gerenciamento de demanda no ambiente de TI</a:t>
            </a:r>
          </a:p>
          <a:p>
            <a:pPr>
              <a:spcBef>
                <a:spcPts val="0"/>
              </a:spcBef>
              <a:spcAft>
                <a:spcPts val="0"/>
              </a:spcAft>
              <a:defRPr/>
            </a:pPr>
            <a:r>
              <a:rPr lang="pt-BR" sz="1400" dirty="0">
                <a:solidFill>
                  <a:schemeClr val="tx1">
                    <a:lumMod val="65000"/>
                    <a:lumOff val="35000"/>
                  </a:schemeClr>
                </a:solidFill>
              </a:rPr>
              <a:t>Assista aos vídeos:</a:t>
            </a:r>
          </a:p>
          <a:p>
            <a:pPr>
              <a:spcBef>
                <a:spcPts val="600"/>
              </a:spcBef>
              <a:spcAft>
                <a:spcPts val="600"/>
              </a:spcAft>
              <a:defRPr/>
            </a:pPr>
            <a:r>
              <a:rPr lang="pt-BR" sz="1400" i="1" dirty="0">
                <a:solidFill>
                  <a:schemeClr val="tx1">
                    <a:lumMod val="65000"/>
                    <a:lumOff val="35000"/>
                  </a:schemeClr>
                </a:solidFill>
              </a:rPr>
              <a:t>Previsão de Demanda e Planejamento</a:t>
            </a:r>
            <a:r>
              <a:rPr lang="pt-BR" sz="1400" dirty="0">
                <a:solidFill>
                  <a:schemeClr val="tx1">
                    <a:lumMod val="65000"/>
                    <a:lumOff val="35000"/>
                  </a:schemeClr>
                </a:solidFill>
              </a:rPr>
              <a:t>. Disponível em: &lt;</a:t>
            </a:r>
            <a:r>
              <a:rPr lang="pt-BR" sz="1400" dirty="0">
                <a:solidFill>
                  <a:schemeClr val="tx1">
                    <a:lumMod val="65000"/>
                    <a:lumOff val="35000"/>
                  </a:schemeClr>
                </a:solidFill>
                <a:hlinkClick r:id="rId3"/>
              </a:rPr>
              <a:t>https://www.youtube.com/</a:t>
            </a:r>
            <a:r>
              <a:rPr lang="pt-BR" sz="1400" dirty="0" err="1">
                <a:solidFill>
                  <a:schemeClr val="tx1">
                    <a:lumMod val="65000"/>
                    <a:lumOff val="35000"/>
                  </a:schemeClr>
                </a:solidFill>
                <a:hlinkClick r:id="rId3"/>
              </a:rPr>
              <a:t>watch?v</a:t>
            </a:r>
            <a:r>
              <a:rPr lang="pt-BR" sz="1400" dirty="0">
                <a:solidFill>
                  <a:schemeClr val="tx1">
                    <a:lumMod val="65000"/>
                    <a:lumOff val="35000"/>
                  </a:schemeClr>
                </a:solidFill>
                <a:hlinkClick r:id="rId3"/>
              </a:rPr>
              <a:t>=bHhV2s5Otxo</a:t>
            </a:r>
            <a:r>
              <a:rPr lang="pt-BR" sz="1400" dirty="0">
                <a:solidFill>
                  <a:schemeClr val="tx1">
                    <a:lumMod val="65000"/>
                    <a:lumOff val="35000"/>
                  </a:schemeClr>
                </a:solidFill>
              </a:rPr>
              <a:t>.&gt;. Acesso em: 30 nov. 2016. </a:t>
            </a:r>
          </a:p>
          <a:p>
            <a:pPr>
              <a:spcBef>
                <a:spcPts val="600"/>
              </a:spcBef>
              <a:spcAft>
                <a:spcPts val="600"/>
              </a:spcAft>
              <a:defRPr/>
            </a:pPr>
            <a:r>
              <a:rPr lang="es-ES" sz="1400" i="1" dirty="0" err="1">
                <a:solidFill>
                  <a:schemeClr val="tx1">
                    <a:lumMod val="65000"/>
                    <a:lumOff val="35000"/>
                  </a:schemeClr>
                </a:solidFill>
              </a:rPr>
              <a:t>Silverstorm</a:t>
            </a:r>
            <a:r>
              <a:rPr lang="es-ES" sz="1400" i="1" dirty="0">
                <a:solidFill>
                  <a:schemeClr val="tx1">
                    <a:lumMod val="65000"/>
                    <a:lumOff val="35000"/>
                  </a:schemeClr>
                </a:solidFill>
              </a:rPr>
              <a:t> - </a:t>
            </a:r>
            <a:r>
              <a:rPr lang="es-ES" sz="1400" i="1" dirty="0" err="1">
                <a:solidFill>
                  <a:schemeClr val="tx1">
                    <a:lumMod val="65000"/>
                    <a:lumOff val="35000"/>
                  </a:schemeClr>
                </a:solidFill>
              </a:rPr>
              <a:t>Overview</a:t>
            </a:r>
            <a:r>
              <a:rPr lang="es-ES" sz="1400" i="1" dirty="0">
                <a:solidFill>
                  <a:schemeClr val="tx1">
                    <a:lumMod val="65000"/>
                    <a:lumOff val="35000"/>
                  </a:schemeClr>
                </a:solidFill>
              </a:rPr>
              <a:t> - Gestión de la Demanda y Catalogo de Servicios</a:t>
            </a:r>
            <a:r>
              <a:rPr lang="pt-BR" sz="1400" i="1" dirty="0">
                <a:solidFill>
                  <a:schemeClr val="tx1">
                    <a:lumMod val="65000"/>
                    <a:lumOff val="35000"/>
                  </a:schemeClr>
                </a:solidFill>
              </a:rPr>
              <a:t>.</a:t>
            </a:r>
            <a:r>
              <a:rPr lang="pt-BR" sz="1400" dirty="0">
                <a:solidFill>
                  <a:schemeClr val="tx1">
                    <a:lumMod val="65000"/>
                    <a:lumOff val="35000"/>
                  </a:schemeClr>
                </a:solidFill>
              </a:rPr>
              <a:t> Disponível em: &lt;</a:t>
            </a:r>
            <a:r>
              <a:rPr lang="pt-BR" sz="1400" dirty="0">
                <a:solidFill>
                  <a:schemeClr val="tx1">
                    <a:lumMod val="65000"/>
                    <a:lumOff val="35000"/>
                  </a:schemeClr>
                </a:solidFill>
                <a:hlinkClick r:id="rId4"/>
              </a:rPr>
              <a:t>https://www.youtube.com/</a:t>
            </a:r>
            <a:r>
              <a:rPr lang="pt-BR" sz="1400" dirty="0" err="1">
                <a:solidFill>
                  <a:schemeClr val="tx1">
                    <a:lumMod val="65000"/>
                    <a:lumOff val="35000"/>
                  </a:schemeClr>
                </a:solidFill>
                <a:hlinkClick r:id="rId4"/>
              </a:rPr>
              <a:t>watch?v</a:t>
            </a:r>
            <a:r>
              <a:rPr lang="pt-BR" sz="1400" dirty="0">
                <a:solidFill>
                  <a:schemeClr val="tx1">
                    <a:lumMod val="65000"/>
                    <a:lumOff val="35000"/>
                  </a:schemeClr>
                </a:solidFill>
                <a:hlinkClick r:id="rId4"/>
              </a:rPr>
              <a:t>=whYobBM1E8U</a:t>
            </a:r>
            <a:r>
              <a:rPr lang="pt-BR" sz="1400" dirty="0">
                <a:solidFill>
                  <a:schemeClr val="tx1">
                    <a:lumMod val="65000"/>
                    <a:lumOff val="35000"/>
                  </a:schemeClr>
                </a:solidFill>
              </a:rPr>
              <a:t>&gt;. Acesso em: 30 nov. 2016. </a:t>
            </a:r>
          </a:p>
          <a:p>
            <a:pPr>
              <a:spcBef>
                <a:spcPts val="600"/>
              </a:spcBef>
              <a:spcAft>
                <a:spcPts val="600"/>
              </a:spcAft>
              <a:defRPr/>
            </a:pPr>
            <a:r>
              <a:rPr lang="pt-BR" sz="1400" i="1" dirty="0">
                <a:solidFill>
                  <a:schemeClr val="tx1">
                    <a:lumMod val="65000"/>
                    <a:lumOff val="35000"/>
                  </a:schemeClr>
                </a:solidFill>
              </a:rPr>
              <a:t>As soluções da VMware para pequenas e médias empresas simplificam a TI</a:t>
            </a:r>
            <a:r>
              <a:rPr lang="pt-BR" sz="1400" dirty="0">
                <a:solidFill>
                  <a:schemeClr val="tx1">
                    <a:lumMod val="65000"/>
                    <a:lumOff val="35000"/>
                  </a:schemeClr>
                </a:solidFill>
              </a:rPr>
              <a:t>. Disponível em: &lt;</a:t>
            </a:r>
            <a:r>
              <a:rPr lang="pt-BR" sz="1400" dirty="0">
                <a:solidFill>
                  <a:schemeClr val="tx1">
                    <a:lumMod val="65000"/>
                    <a:lumOff val="35000"/>
                  </a:schemeClr>
                </a:solidFill>
                <a:hlinkClick r:id="rId5"/>
              </a:rPr>
              <a:t>https://www.youtube.com/</a:t>
            </a:r>
            <a:r>
              <a:rPr lang="pt-BR" sz="1400" dirty="0" err="1">
                <a:solidFill>
                  <a:schemeClr val="tx1">
                    <a:lumMod val="65000"/>
                    <a:lumOff val="35000"/>
                  </a:schemeClr>
                </a:solidFill>
                <a:hlinkClick r:id="rId5"/>
              </a:rPr>
              <a:t>watch?v</a:t>
            </a:r>
            <a:r>
              <a:rPr lang="pt-BR" sz="1400" dirty="0">
                <a:solidFill>
                  <a:schemeClr val="tx1">
                    <a:lumMod val="65000"/>
                    <a:lumOff val="35000"/>
                  </a:schemeClr>
                </a:solidFill>
                <a:hlinkClick r:id="rId5"/>
              </a:rPr>
              <a:t>=NKiy3baobIE</a:t>
            </a:r>
            <a:r>
              <a:rPr lang="pt-BR" sz="1400" dirty="0">
                <a:solidFill>
                  <a:schemeClr val="tx1">
                    <a:lumMod val="65000"/>
                    <a:lumOff val="35000"/>
                  </a:schemeClr>
                </a:solidFill>
              </a:rPr>
              <a:t>&gt;. Acesso em: 30 nov. 2016. </a:t>
            </a:r>
          </a:p>
        </p:txBody>
      </p:sp>
      <p:sp>
        <p:nvSpPr>
          <p:cNvPr id="4" name="CaixaDeTexto 3"/>
          <p:cNvSpPr txBox="1"/>
          <p:nvPr/>
        </p:nvSpPr>
        <p:spPr>
          <a:xfrm>
            <a:off x="369786" y="561729"/>
            <a:ext cx="1135458" cy="338554"/>
          </a:xfrm>
          <a:prstGeom prst="rect">
            <a:avLst/>
          </a:prstGeom>
          <a:noFill/>
        </p:spPr>
        <p:txBody>
          <a:bodyPr wrap="square" rtlCol="0">
            <a:spAutoFit/>
          </a:bodyPr>
          <a:lstStyle/>
          <a:p>
            <a:pPr marL="0" indent="0">
              <a:buFontTx/>
              <a:buNone/>
              <a:defRPr/>
            </a:pPr>
            <a:r>
              <a:rPr lang="pt-BR" sz="1600" b="1" dirty="0">
                <a:solidFill>
                  <a:schemeClr val="tx1">
                    <a:lumMod val="65000"/>
                    <a:lumOff val="35000"/>
                  </a:schemeClr>
                </a:solidFill>
              </a:rPr>
              <a:t>Saiba mais</a:t>
            </a:r>
          </a:p>
        </p:txBody>
      </p:sp>
    </p:spTree>
    <p:extLst>
      <p:ext uri="{BB962C8B-B14F-4D97-AF65-F5344CB8AC3E}">
        <p14:creationId xmlns:p14="http://schemas.microsoft.com/office/powerpoint/2010/main" val="1041780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p:cNvPicPr>
            <a:picLocks noChangeAspect="1"/>
          </p:cNvPicPr>
          <p:nvPr/>
        </p:nvPicPr>
        <p:blipFill>
          <a:blip r:embed="rId2"/>
          <a:stretch>
            <a:fillRect/>
          </a:stretch>
        </p:blipFill>
        <p:spPr>
          <a:xfrm>
            <a:off x="5267325" y="0"/>
            <a:ext cx="3876675" cy="5143500"/>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22" name="Grupo 11"/>
          <p:cNvGrpSpPr/>
          <p:nvPr/>
        </p:nvGrpSpPr>
        <p:grpSpPr>
          <a:xfrm>
            <a:off x="3262604" y="4571998"/>
            <a:ext cx="2195224" cy="461665"/>
            <a:chOff x="3262604" y="4571998"/>
            <a:chExt cx="2195224" cy="461665"/>
          </a:xfrm>
        </p:grpSpPr>
        <p:sp>
          <p:nvSpPr>
            <p:cNvPr id="23" name="CaixaDeTexto 22"/>
            <p:cNvSpPr txBox="1"/>
            <p:nvPr/>
          </p:nvSpPr>
          <p:spPr>
            <a:xfrm>
              <a:off x="3574476" y="4571998"/>
              <a:ext cx="1883352" cy="461665"/>
            </a:xfrm>
            <a:prstGeom prst="rect">
              <a:avLst/>
            </a:prstGeom>
            <a:noFill/>
          </p:spPr>
          <p:txBody>
            <a:bodyPr wrap="square" rtlCol="0">
              <a:spAutoFit/>
            </a:bodyPr>
            <a:lstStyle/>
            <a:p>
              <a:r>
                <a:rPr lang="pt-BR" sz="1200" b="1" dirty="0">
                  <a:solidFill>
                    <a:schemeClr val="bg1"/>
                  </a:solidFill>
                </a:rPr>
                <a:t>AVANCE PARA FINALIZAR A APRESENTAÇÃO.</a:t>
              </a:r>
            </a:p>
          </p:txBody>
        </p:sp>
        <p:pic>
          <p:nvPicPr>
            <p:cNvPr id="24" name="Picture 2" descr="attention, message icon"/>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262604" y="4623964"/>
              <a:ext cx="378514" cy="378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upo 1"/>
          <p:cNvGrpSpPr/>
          <p:nvPr/>
        </p:nvGrpSpPr>
        <p:grpSpPr>
          <a:xfrm>
            <a:off x="-28575" y="4982"/>
            <a:ext cx="5114925" cy="5143499"/>
            <a:chOff x="-28575" y="19050"/>
            <a:chExt cx="5114925" cy="5143499"/>
          </a:xfrm>
        </p:grpSpPr>
        <p:grpSp>
          <p:nvGrpSpPr>
            <p:cNvPr id="29" name="Grupo 6"/>
            <p:cNvGrpSpPr/>
            <p:nvPr/>
          </p:nvGrpSpPr>
          <p:grpSpPr>
            <a:xfrm>
              <a:off x="-28575" y="19050"/>
              <a:ext cx="5114925" cy="5143499"/>
              <a:chOff x="0" y="0"/>
              <a:chExt cx="5114925" cy="5143499"/>
            </a:xfrm>
          </p:grpSpPr>
          <p:sp>
            <p:nvSpPr>
              <p:cNvPr id="31" name="Pentágono 2"/>
              <p:cNvSpPr/>
              <p:nvPr/>
            </p:nvSpPr>
            <p:spPr>
              <a:xfrm>
                <a:off x="0" y="0"/>
                <a:ext cx="5114925" cy="5143499"/>
              </a:xfrm>
              <a:custGeom>
                <a:avLst/>
                <a:gdLst>
                  <a:gd name="connsiteX0" fmla="*/ 0 w 5076825"/>
                  <a:gd name="connsiteY0" fmla="*/ 0 h 5143499"/>
                  <a:gd name="connsiteX1" fmla="*/ 2652692 w 5076825"/>
                  <a:gd name="connsiteY1" fmla="*/ 0 h 5143499"/>
                  <a:gd name="connsiteX2" fmla="*/ 5076825 w 5076825"/>
                  <a:gd name="connsiteY2" fmla="*/ 2571750 h 5143499"/>
                  <a:gd name="connsiteX3" fmla="*/ 2652692 w 5076825"/>
                  <a:gd name="connsiteY3" fmla="*/ 5143499 h 5143499"/>
                  <a:gd name="connsiteX4" fmla="*/ 0 w 5076825"/>
                  <a:gd name="connsiteY4" fmla="*/ 5143499 h 5143499"/>
                  <a:gd name="connsiteX5" fmla="*/ 0 w 5076825"/>
                  <a:gd name="connsiteY5" fmla="*/ 0 h 5143499"/>
                  <a:gd name="connsiteX0" fmla="*/ 0 w 5076825"/>
                  <a:gd name="connsiteY0" fmla="*/ 0 h 5143499"/>
                  <a:gd name="connsiteX1" fmla="*/ 2652692 w 5076825"/>
                  <a:gd name="connsiteY1" fmla="*/ 0 h 5143499"/>
                  <a:gd name="connsiteX2" fmla="*/ 5076825 w 5076825"/>
                  <a:gd name="connsiteY2" fmla="*/ 2571750 h 5143499"/>
                  <a:gd name="connsiteX3" fmla="*/ 2538392 w 5076825"/>
                  <a:gd name="connsiteY3" fmla="*/ 5143499 h 5143499"/>
                  <a:gd name="connsiteX4" fmla="*/ 0 w 5076825"/>
                  <a:gd name="connsiteY4" fmla="*/ 5143499 h 5143499"/>
                  <a:gd name="connsiteX5" fmla="*/ 0 w 5076825"/>
                  <a:gd name="connsiteY5" fmla="*/ 0 h 5143499"/>
                  <a:gd name="connsiteX0" fmla="*/ 0 w 5114925"/>
                  <a:gd name="connsiteY0" fmla="*/ 0 h 5143499"/>
                  <a:gd name="connsiteX1" fmla="*/ 2652692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81267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33642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62217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4925" h="5143499">
                    <a:moveTo>
                      <a:pt x="0" y="0"/>
                    </a:moveTo>
                    <a:lnTo>
                      <a:pt x="2662217" y="0"/>
                    </a:lnTo>
                    <a:lnTo>
                      <a:pt x="5114925" y="2486025"/>
                    </a:lnTo>
                    <a:lnTo>
                      <a:pt x="2538392" y="5143499"/>
                    </a:lnTo>
                    <a:lnTo>
                      <a:pt x="0" y="5143499"/>
                    </a:lnTo>
                    <a:lnTo>
                      <a:pt x="0" y="0"/>
                    </a:lnTo>
                    <a:close/>
                  </a:path>
                </a:pathLst>
              </a:custGeom>
              <a:solidFill>
                <a:srgbClr val="1366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2" name="Retângulo 5"/>
              <p:cNvSpPr/>
              <p:nvPr/>
            </p:nvSpPr>
            <p:spPr>
              <a:xfrm>
                <a:off x="2" y="671316"/>
                <a:ext cx="3824620" cy="508096"/>
              </a:xfrm>
              <a:custGeom>
                <a:avLst/>
                <a:gdLst>
                  <a:gd name="connsiteX0" fmla="*/ 0 w 4381500"/>
                  <a:gd name="connsiteY0" fmla="*/ 0 h 676275"/>
                  <a:gd name="connsiteX1" fmla="*/ 438150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5285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24275 w 4381500"/>
                  <a:gd name="connsiteY1" fmla="*/ 9525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3380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05225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33875"/>
                  <a:gd name="connsiteY0" fmla="*/ 0 h 688953"/>
                  <a:gd name="connsiteX1" fmla="*/ 3705225 w 4333875"/>
                  <a:gd name="connsiteY1" fmla="*/ 0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67150 w 4333875"/>
                  <a:gd name="connsiteY1" fmla="*/ 50711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48100 w 4333875"/>
                  <a:gd name="connsiteY1" fmla="*/ 25356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57625 w 4333875"/>
                  <a:gd name="connsiteY1" fmla="*/ 12678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57625 w 4333875"/>
                  <a:gd name="connsiteY1" fmla="*/ 12678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25356 h 714309"/>
                  <a:gd name="connsiteX1" fmla="*/ 3867150 w 4333875"/>
                  <a:gd name="connsiteY1" fmla="*/ 0 h 714309"/>
                  <a:gd name="connsiteX2" fmla="*/ 4333875 w 4333875"/>
                  <a:gd name="connsiteY2" fmla="*/ 714309 h 714309"/>
                  <a:gd name="connsiteX3" fmla="*/ 0 w 4333875"/>
                  <a:gd name="connsiteY3" fmla="*/ 701631 h 714309"/>
                  <a:gd name="connsiteX4" fmla="*/ 0 w 4333875"/>
                  <a:gd name="connsiteY4" fmla="*/ 25356 h 714309"/>
                  <a:gd name="connsiteX0" fmla="*/ 0 w 4333875"/>
                  <a:gd name="connsiteY0" fmla="*/ 0 h 688953"/>
                  <a:gd name="connsiteX1" fmla="*/ 3867150 w 4333875"/>
                  <a:gd name="connsiteY1" fmla="*/ 0 h 688953"/>
                  <a:gd name="connsiteX2" fmla="*/ 4333875 w 4333875"/>
                  <a:gd name="connsiteY2" fmla="*/ 688953 h 688953"/>
                  <a:gd name="connsiteX3" fmla="*/ 0 w 4333875"/>
                  <a:gd name="connsiteY3" fmla="*/ 676275 h 688953"/>
                  <a:gd name="connsiteX4" fmla="*/ 0 w 4333875"/>
                  <a:gd name="connsiteY4" fmla="*/ 0 h 688953"/>
                  <a:gd name="connsiteX0" fmla="*/ 0 w 4324350"/>
                  <a:gd name="connsiteY0" fmla="*/ 0 h 676275"/>
                  <a:gd name="connsiteX1" fmla="*/ 3867150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0 w 4324350"/>
                  <a:gd name="connsiteY0" fmla="*/ 12678 h 688953"/>
                  <a:gd name="connsiteX1" fmla="*/ 3848100 w 4324350"/>
                  <a:gd name="connsiteY1" fmla="*/ 0 h 688953"/>
                  <a:gd name="connsiteX2" fmla="*/ 4324350 w 4324350"/>
                  <a:gd name="connsiteY2" fmla="*/ 688953 h 688953"/>
                  <a:gd name="connsiteX3" fmla="*/ 0 w 4324350"/>
                  <a:gd name="connsiteY3" fmla="*/ 688953 h 688953"/>
                  <a:gd name="connsiteX4" fmla="*/ 0 w 4324350"/>
                  <a:gd name="connsiteY4" fmla="*/ 12678 h 688953"/>
                  <a:gd name="connsiteX0" fmla="*/ 0 w 4324350"/>
                  <a:gd name="connsiteY0" fmla="*/ 0 h 676275"/>
                  <a:gd name="connsiteX1" fmla="*/ 3838575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0 w 4324350"/>
                  <a:gd name="connsiteY0" fmla="*/ 0 h 676275"/>
                  <a:gd name="connsiteX1" fmla="*/ 3819525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499730 w 4324350"/>
                  <a:gd name="connsiteY0" fmla="*/ 0 h 690428"/>
                  <a:gd name="connsiteX1" fmla="*/ 3819525 w 4324350"/>
                  <a:gd name="connsiteY1" fmla="*/ 14153 h 690428"/>
                  <a:gd name="connsiteX2" fmla="*/ 4324350 w 4324350"/>
                  <a:gd name="connsiteY2" fmla="*/ 690428 h 690428"/>
                  <a:gd name="connsiteX3" fmla="*/ 0 w 4324350"/>
                  <a:gd name="connsiteY3" fmla="*/ 690428 h 690428"/>
                  <a:gd name="connsiteX4" fmla="*/ 499730 w 4324350"/>
                  <a:gd name="connsiteY4" fmla="*/ 0 h 690428"/>
                  <a:gd name="connsiteX0" fmla="*/ 499730 w 4324350"/>
                  <a:gd name="connsiteY0" fmla="*/ 0 h 676275"/>
                  <a:gd name="connsiteX1" fmla="*/ 3819525 w 4324350"/>
                  <a:gd name="connsiteY1" fmla="*/ 0 h 676275"/>
                  <a:gd name="connsiteX2" fmla="*/ 4324350 w 4324350"/>
                  <a:gd name="connsiteY2" fmla="*/ 676275 h 676275"/>
                  <a:gd name="connsiteX3" fmla="*/ 0 w 4324350"/>
                  <a:gd name="connsiteY3" fmla="*/ 676275 h 676275"/>
                  <a:gd name="connsiteX4" fmla="*/ 499730 w 4324350"/>
                  <a:gd name="connsiteY4" fmla="*/ 0 h 676275"/>
                  <a:gd name="connsiteX0" fmla="*/ 0 w 3824620"/>
                  <a:gd name="connsiteY0" fmla="*/ 0 h 690428"/>
                  <a:gd name="connsiteX1" fmla="*/ 3319795 w 3824620"/>
                  <a:gd name="connsiteY1" fmla="*/ 0 h 690428"/>
                  <a:gd name="connsiteX2" fmla="*/ 3824620 w 3824620"/>
                  <a:gd name="connsiteY2" fmla="*/ 676275 h 690428"/>
                  <a:gd name="connsiteX3" fmla="*/ 0 w 3824620"/>
                  <a:gd name="connsiteY3" fmla="*/ 690428 h 690428"/>
                  <a:gd name="connsiteX4" fmla="*/ 0 w 3824620"/>
                  <a:gd name="connsiteY4" fmla="*/ 0 h 690428"/>
                  <a:gd name="connsiteX0" fmla="*/ 0 w 3824620"/>
                  <a:gd name="connsiteY0" fmla="*/ 0 h 676277"/>
                  <a:gd name="connsiteX1" fmla="*/ 3319795 w 3824620"/>
                  <a:gd name="connsiteY1" fmla="*/ 0 h 676277"/>
                  <a:gd name="connsiteX2" fmla="*/ 3824620 w 3824620"/>
                  <a:gd name="connsiteY2" fmla="*/ 676275 h 676277"/>
                  <a:gd name="connsiteX3" fmla="*/ 0 w 3824620"/>
                  <a:gd name="connsiteY3" fmla="*/ 676277 h 676277"/>
                  <a:gd name="connsiteX4" fmla="*/ 0 w 3824620"/>
                  <a:gd name="connsiteY4" fmla="*/ 0 h 676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4620" h="676277">
                    <a:moveTo>
                      <a:pt x="0" y="0"/>
                    </a:moveTo>
                    <a:lnTo>
                      <a:pt x="3319795" y="0"/>
                    </a:lnTo>
                    <a:lnTo>
                      <a:pt x="3824620" y="676275"/>
                    </a:lnTo>
                    <a:lnTo>
                      <a:pt x="0" y="676277"/>
                    </a:lnTo>
                    <a:lnTo>
                      <a:pt x="0" y="0"/>
                    </a:lnTo>
                    <a:close/>
                  </a:path>
                </a:pathLst>
              </a:custGeom>
              <a:solidFill>
                <a:srgbClr val="E1E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solidFill>
                    <a:srgbClr val="E1E202"/>
                  </a:solidFill>
                </a:endParaRPr>
              </a:p>
            </p:txBody>
          </p:sp>
          <p:sp>
            <p:nvSpPr>
              <p:cNvPr id="33" name="Retângulo 32"/>
              <p:cNvSpPr/>
              <p:nvPr/>
            </p:nvSpPr>
            <p:spPr>
              <a:xfrm>
                <a:off x="546910" y="788384"/>
                <a:ext cx="3209925" cy="1212640"/>
              </a:xfrm>
              <a:prstGeom prst="rect">
                <a:avLst/>
              </a:prstGeom>
            </p:spPr>
            <p:txBody>
              <a:bodyPr wrap="square">
                <a:spAutoFit/>
              </a:bodyPr>
              <a:lstStyle/>
              <a:p>
                <a:pPr>
                  <a:spcBef>
                    <a:spcPct val="20000"/>
                  </a:spcBef>
                  <a:defRPr/>
                </a:pPr>
                <a:r>
                  <a:rPr lang="pt-BR" sz="1400" i="1" kern="0" dirty="0">
                    <a:solidFill>
                      <a:srgbClr val="213F5E"/>
                    </a:solidFill>
                    <a:latin typeface="+mj-lt"/>
                    <a:ea typeface="ＭＳ Ｐゴシック" charset="0"/>
                  </a:rPr>
                  <a:t>VAMOS AOS </a:t>
                </a:r>
                <a:r>
                  <a:rPr lang="pt-BR" sz="1400" b="1" i="1" kern="0" dirty="0">
                    <a:solidFill>
                      <a:srgbClr val="213F5E"/>
                    </a:solidFill>
                    <a:latin typeface="+mj-lt"/>
                    <a:ea typeface="ＭＳ Ｐゴシック" charset="0"/>
                  </a:rPr>
                  <a:t>PRÓXIMOS PASSOS</a:t>
                </a:r>
                <a:r>
                  <a:rPr lang="pt-BR" sz="1400" i="1" kern="0" dirty="0">
                    <a:solidFill>
                      <a:srgbClr val="213F5E"/>
                    </a:solidFill>
                    <a:latin typeface="+mj-lt"/>
                    <a:ea typeface="ＭＳ Ｐゴシック" charset="0"/>
                  </a:rPr>
                  <a:t>?</a:t>
                </a:r>
              </a:p>
              <a:p>
                <a:pPr lvl="1">
                  <a:spcBef>
                    <a:spcPct val="20000"/>
                  </a:spcBef>
                  <a:defRPr/>
                </a:pPr>
                <a:endParaRPr lang="pt-BR" sz="1400" kern="0" dirty="0">
                  <a:solidFill>
                    <a:schemeClr val="bg1">
                      <a:lumMod val="95000"/>
                    </a:schemeClr>
                  </a:solidFill>
                  <a:latin typeface="+mj-lt"/>
                  <a:ea typeface="ＭＳ Ｐゴシック" charset="0"/>
                </a:endParaRPr>
              </a:p>
              <a:p>
                <a:pPr lvl="1">
                  <a:spcBef>
                    <a:spcPts val="1200"/>
                  </a:spcBef>
                  <a:spcAft>
                    <a:spcPts val="1200"/>
                  </a:spcAft>
                </a:pPr>
                <a:r>
                  <a:rPr lang="pt-BR" sz="1600" dirty="0">
                    <a:solidFill>
                      <a:schemeClr val="bg1"/>
                    </a:solidFill>
                  </a:rPr>
                  <a:t>Gerenciamento de capacidade no ambiente de TI</a:t>
                </a:r>
              </a:p>
            </p:txBody>
          </p:sp>
        </p:grpSp>
        <p:pic>
          <p:nvPicPr>
            <p:cNvPr id="27" name="Picture 2" descr="accept, check, checkmark, success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0540" y="1581427"/>
              <a:ext cx="291867" cy="2918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8384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5267325" y="0"/>
            <a:ext cx="3876675" cy="5143500"/>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7" name="CaixaDeTexto 16"/>
          <p:cNvSpPr txBox="1"/>
          <p:nvPr/>
        </p:nvSpPr>
        <p:spPr>
          <a:xfrm>
            <a:off x="227269" y="2630766"/>
            <a:ext cx="2396233" cy="307777"/>
          </a:xfrm>
          <a:prstGeom prst="rect">
            <a:avLst/>
          </a:prstGeom>
          <a:noFill/>
        </p:spPr>
        <p:txBody>
          <a:bodyPr wrap="none" rtlCol="0">
            <a:spAutoFit/>
          </a:bodyPr>
          <a:lstStyle/>
          <a:p>
            <a:r>
              <a:rPr lang="pt-BR" sz="1400" b="1" i="1" dirty="0">
                <a:solidFill>
                  <a:srgbClr val="157D64"/>
                </a:solidFill>
              </a:rPr>
              <a:t>GESTÃO DE INFRAESTRUTURA</a:t>
            </a:r>
          </a:p>
        </p:txBody>
      </p:sp>
      <p:sp>
        <p:nvSpPr>
          <p:cNvPr id="18" name="CaixaDeTexto 17"/>
          <p:cNvSpPr txBox="1"/>
          <p:nvPr/>
        </p:nvSpPr>
        <p:spPr>
          <a:xfrm>
            <a:off x="227267" y="2868628"/>
            <a:ext cx="5174727" cy="400110"/>
          </a:xfrm>
          <a:prstGeom prst="rect">
            <a:avLst/>
          </a:prstGeom>
          <a:noFill/>
        </p:spPr>
        <p:txBody>
          <a:bodyPr wrap="square" rtlCol="0">
            <a:spAutoFit/>
          </a:bodyPr>
          <a:lstStyle/>
          <a:p>
            <a:r>
              <a:rPr lang="pt-BR" sz="2000" b="1" dirty="0"/>
              <a:t>Aula 9: Gerenciamento da demanda de TI</a:t>
            </a:r>
            <a:endParaRPr lang="pt-BR" sz="2000" dirty="0"/>
          </a:p>
        </p:txBody>
      </p:sp>
    </p:spTree>
    <p:extLst>
      <p:ext uri="{BB962C8B-B14F-4D97-AF65-F5344CB8AC3E}">
        <p14:creationId xmlns:p14="http://schemas.microsoft.com/office/powerpoint/2010/main" val="27792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369785" y="561729"/>
            <a:ext cx="1662997" cy="338554"/>
          </a:xfrm>
          <a:prstGeom prst="rect">
            <a:avLst/>
          </a:prstGeom>
          <a:noFill/>
        </p:spPr>
        <p:txBody>
          <a:bodyPr wrap="square" rtlCol="0">
            <a:spAutoFit/>
          </a:bodyPr>
          <a:lstStyle/>
          <a:p>
            <a:r>
              <a:rPr lang="pt-BR" sz="1600" b="1" dirty="0">
                <a:solidFill>
                  <a:schemeClr val="tx1">
                    <a:lumMod val="65000"/>
                    <a:lumOff val="35000"/>
                  </a:schemeClr>
                </a:solidFill>
              </a:rPr>
              <a:t>Temas desta aula</a:t>
            </a:r>
          </a:p>
        </p:txBody>
      </p:sp>
      <p:pic>
        <p:nvPicPr>
          <p:cNvPr id="6" name="Picture 2" descr="http://www.marketingmattersinbound.com/wp-content/uploads/2014/03/shutterstock_164801765.jpg"/>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a:stretch/>
        </p:blipFill>
        <p:spPr bwMode="auto">
          <a:xfrm>
            <a:off x="4310029" y="0"/>
            <a:ext cx="4833971" cy="5143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a 8"/>
          <p:cNvGraphicFramePr/>
          <p:nvPr>
            <p:extLst>
              <p:ext uri="{D42A27DB-BD31-4B8C-83A1-F6EECF244321}">
                <p14:modId xmlns:p14="http://schemas.microsoft.com/office/powerpoint/2010/main" val="2950150314"/>
              </p:ext>
            </p:extLst>
          </p:nvPr>
        </p:nvGraphicFramePr>
        <p:xfrm>
          <a:off x="699458" y="1752307"/>
          <a:ext cx="4217199" cy="1877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075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rot="275902">
            <a:off x="7618294" y="1449507"/>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p:cNvSpPr/>
          <p:nvPr/>
        </p:nvSpPr>
        <p:spPr>
          <a:xfrm>
            <a:off x="856806" y="1390504"/>
            <a:ext cx="7074669" cy="2891567"/>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Retângulo de cantos arredondados 5"/>
          <p:cNvSpPr/>
          <p:nvPr/>
        </p:nvSpPr>
        <p:spPr>
          <a:xfrm flipV="1">
            <a:off x="856806" y="4275727"/>
            <a:ext cx="7074669"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1" name="CaixaDeTexto 20"/>
          <p:cNvSpPr txBox="1"/>
          <p:nvPr/>
        </p:nvSpPr>
        <p:spPr>
          <a:xfrm>
            <a:off x="1632093" y="2597726"/>
            <a:ext cx="3198876" cy="523220"/>
          </a:xfrm>
          <a:prstGeom prst="rect">
            <a:avLst/>
          </a:prstGeom>
          <a:noFill/>
        </p:spPr>
        <p:txBody>
          <a:bodyPr wrap="square" rtlCol="0">
            <a:spAutoFit/>
          </a:bodyPr>
          <a:lstStyle/>
          <a:p>
            <a:pPr>
              <a:spcAft>
                <a:spcPts val="1200"/>
              </a:spcAft>
            </a:pPr>
            <a:r>
              <a:rPr lang="pt-BR" sz="1400" dirty="0">
                <a:solidFill>
                  <a:schemeClr val="tx1">
                    <a:lumMod val="65000"/>
                    <a:lumOff val="35000"/>
                  </a:schemeClr>
                </a:solidFill>
              </a:rPr>
              <a:t>Por que existem áreas de TI que possuem demanda reprimida?</a:t>
            </a:r>
          </a:p>
        </p:txBody>
      </p:sp>
      <p:grpSp>
        <p:nvGrpSpPr>
          <p:cNvPr id="13" name="Grupo 7"/>
          <p:cNvGrpSpPr/>
          <p:nvPr/>
        </p:nvGrpSpPr>
        <p:grpSpPr>
          <a:xfrm>
            <a:off x="5606256" y="1583657"/>
            <a:ext cx="2638014" cy="2551362"/>
            <a:chOff x="8959367" y="2243285"/>
            <a:chExt cx="2952014" cy="2729264"/>
          </a:xfrm>
        </p:grpSpPr>
        <p:sp>
          <p:nvSpPr>
            <p:cNvPr id="14" name="Retângulo 13"/>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0" name="Retângulo 19"/>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23" name="CaixaDeTexto 22"/>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pic>
        <p:nvPicPr>
          <p:cNvPr id="1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3352" b="2774"/>
          <a:stretch/>
        </p:blipFill>
        <p:spPr bwMode="auto">
          <a:xfrm>
            <a:off x="5774040" y="1873181"/>
            <a:ext cx="2302444" cy="19723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290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rot="275902">
            <a:off x="7618294" y="1449507"/>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856806" y="1390504"/>
            <a:ext cx="7074669" cy="2891567"/>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de cantos arredondados 5"/>
          <p:cNvSpPr/>
          <p:nvPr/>
        </p:nvSpPr>
        <p:spPr>
          <a:xfrm flipV="1">
            <a:off x="856806" y="4275727"/>
            <a:ext cx="7074669"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CaixaDeTexto 14"/>
          <p:cNvSpPr txBox="1"/>
          <p:nvPr/>
        </p:nvSpPr>
        <p:spPr>
          <a:xfrm>
            <a:off x="1182432" y="1905228"/>
            <a:ext cx="4098197" cy="1908215"/>
          </a:xfrm>
          <a:prstGeom prst="rect">
            <a:avLst/>
          </a:prstGeom>
          <a:noFill/>
        </p:spPr>
        <p:txBody>
          <a:bodyPr wrap="square" rtlCol="0">
            <a:spAutoFit/>
          </a:bodyPr>
          <a:lstStyle/>
          <a:p>
            <a:pPr>
              <a:spcAft>
                <a:spcPts val="1200"/>
              </a:spcAft>
            </a:pPr>
            <a:r>
              <a:rPr lang="pt-BR" sz="1400" dirty="0">
                <a:solidFill>
                  <a:schemeClr val="tx1">
                    <a:lumMod val="65000"/>
                    <a:lumOff val="35000"/>
                  </a:schemeClr>
                </a:solidFill>
              </a:rPr>
              <a:t>Por que existem áreas de TI que possuem demanda reprimida?</a:t>
            </a:r>
          </a:p>
          <a:p>
            <a:pPr>
              <a:spcAft>
                <a:spcPts val="1200"/>
              </a:spcAft>
            </a:pPr>
            <a:r>
              <a:rPr lang="pt-BR" sz="1400" b="1" dirty="0">
                <a:solidFill>
                  <a:srgbClr val="4FAFA8"/>
                </a:solidFill>
              </a:rPr>
              <a:t>Resposta: </a:t>
            </a:r>
            <a:r>
              <a:rPr lang="pt-BR" sz="1400" dirty="0">
                <a:solidFill>
                  <a:schemeClr val="tx1">
                    <a:lumMod val="65000"/>
                    <a:lumOff val="35000"/>
                  </a:schemeClr>
                </a:solidFill>
              </a:rPr>
              <a:t>Por falta de capacidade do provedor de serviços de TI.</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A capacidade, neste caso, refere-se à falta de recursos disponíveis para poder atender a todas as demandas em tempo hábil.</a:t>
            </a:r>
          </a:p>
        </p:txBody>
      </p:sp>
      <p:grpSp>
        <p:nvGrpSpPr>
          <p:cNvPr id="16" name="Grupo 7"/>
          <p:cNvGrpSpPr/>
          <p:nvPr/>
        </p:nvGrpSpPr>
        <p:grpSpPr>
          <a:xfrm>
            <a:off x="5606256" y="1583657"/>
            <a:ext cx="2638014" cy="2551362"/>
            <a:chOff x="8959367" y="2243285"/>
            <a:chExt cx="2952014" cy="2729264"/>
          </a:xfrm>
        </p:grpSpPr>
        <p:sp>
          <p:nvSpPr>
            <p:cNvPr id="17" name="Retângulo 16"/>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9" name="CaixaDeTexto 18"/>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pic>
        <p:nvPicPr>
          <p:cNvPr id="2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3352" b="2774"/>
          <a:stretch/>
        </p:blipFill>
        <p:spPr bwMode="auto">
          <a:xfrm>
            <a:off x="5774040" y="1873181"/>
            <a:ext cx="2302444" cy="19723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409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0"/>
          <p:cNvSpPr/>
          <p:nvPr/>
        </p:nvSpPr>
        <p:spPr>
          <a:xfrm rot="275902">
            <a:off x="7723804" y="132858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682286" y="1119310"/>
            <a:ext cx="7354700" cy="3247170"/>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de cantos arredondados 5"/>
          <p:cNvSpPr/>
          <p:nvPr/>
        </p:nvSpPr>
        <p:spPr>
          <a:xfrm flipV="1">
            <a:off x="682286" y="4360134"/>
            <a:ext cx="735470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CaixaDeTexto 16"/>
          <p:cNvSpPr txBox="1"/>
          <p:nvPr/>
        </p:nvSpPr>
        <p:spPr>
          <a:xfrm>
            <a:off x="954124" y="1304347"/>
            <a:ext cx="4485804" cy="2985433"/>
          </a:xfrm>
          <a:prstGeom prst="rect">
            <a:avLst/>
          </a:prstGeom>
          <a:noFill/>
        </p:spPr>
        <p:txBody>
          <a:bodyPr wrap="square" rtlCol="0">
            <a:spAutoFit/>
          </a:bodyPr>
          <a:lstStyle/>
          <a:p>
            <a:pPr>
              <a:spcAft>
                <a:spcPts val="1200"/>
              </a:spcAft>
            </a:pPr>
            <a:r>
              <a:rPr lang="pt-BR" sz="1400" dirty="0">
                <a:solidFill>
                  <a:schemeClr val="tx1">
                    <a:lumMod val="65000"/>
                    <a:lumOff val="35000"/>
                  </a:schemeClr>
                </a:solidFill>
              </a:rPr>
              <a:t>Conceitos preliminares: (FREITAS, 2013)</a:t>
            </a:r>
          </a:p>
          <a:p>
            <a:pPr>
              <a:spcAft>
                <a:spcPts val="1200"/>
              </a:spcAft>
            </a:pPr>
            <a:r>
              <a:rPr lang="pt-BR" sz="1400" dirty="0">
                <a:solidFill>
                  <a:schemeClr val="tx1">
                    <a:lumMod val="65000"/>
                    <a:lumOff val="35000"/>
                  </a:schemeClr>
                </a:solidFill>
              </a:rPr>
              <a:t>“O gerenciamento de demanda busca entender, antecipar e influenciar a demanda dos clientes para os serviços de TI, e trabalhar com o gerenciamento de capacidade para garantir que o provedor de serviços possua a capacidade para atender a essa demanda.”;</a:t>
            </a:r>
          </a:p>
          <a:p>
            <a:pPr>
              <a:spcAft>
                <a:spcPts val="1200"/>
              </a:spcAft>
            </a:pPr>
            <a:r>
              <a:rPr lang="pt-BR" sz="1400" dirty="0">
                <a:solidFill>
                  <a:schemeClr val="tx1">
                    <a:lumMod val="65000"/>
                    <a:lumOff val="35000"/>
                  </a:schemeClr>
                </a:solidFill>
              </a:rPr>
              <a:t>O gerenciamento de demanda influencia diretamente no gerenciamento de serviços de TI. Um serviço sem planejamento de demanda irá gerar um risco potencial para o provedor de serviços de TI. Caso o provedor não possua disponibilidade para assumir esse novo serviço,  a confiança do cliente será afetada.   </a:t>
            </a:r>
          </a:p>
        </p:txBody>
      </p:sp>
      <p:grpSp>
        <p:nvGrpSpPr>
          <p:cNvPr id="18" name="Grupo 7"/>
          <p:cNvGrpSpPr/>
          <p:nvPr/>
        </p:nvGrpSpPr>
        <p:grpSpPr>
          <a:xfrm>
            <a:off x="5711766" y="1462733"/>
            <a:ext cx="2638014" cy="2551362"/>
            <a:chOff x="8959367" y="2243285"/>
            <a:chExt cx="2952014" cy="2729264"/>
          </a:xfrm>
        </p:grpSpPr>
        <p:sp>
          <p:nvSpPr>
            <p:cNvPr id="19" name="Retângulo 18"/>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4" name="Retângulo 23"/>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27" name="CaixaDeTexto 26"/>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pic>
        <p:nvPicPr>
          <p:cNvPr id="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3352" b="2774"/>
          <a:stretch/>
        </p:blipFill>
        <p:spPr bwMode="auto">
          <a:xfrm>
            <a:off x="5879550" y="1752257"/>
            <a:ext cx="2302444" cy="19723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947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0"/>
          <p:cNvSpPr/>
          <p:nvPr/>
        </p:nvSpPr>
        <p:spPr>
          <a:xfrm rot="275902">
            <a:off x="7950665" y="1433301"/>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624767" y="1201304"/>
            <a:ext cx="7639078" cy="3165886"/>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5" name="Grupo 7"/>
          <p:cNvGrpSpPr/>
          <p:nvPr/>
        </p:nvGrpSpPr>
        <p:grpSpPr>
          <a:xfrm>
            <a:off x="6218375" y="1566305"/>
            <a:ext cx="2354796" cy="2455572"/>
            <a:chOff x="8959367" y="2243285"/>
            <a:chExt cx="2952014" cy="2729264"/>
          </a:xfrm>
        </p:grpSpPr>
        <p:sp>
          <p:nvSpPr>
            <p:cNvPr id="16" name="Retângulo 15"/>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8" name="Retângulo de cantos arredondados 5"/>
          <p:cNvSpPr/>
          <p:nvPr/>
        </p:nvSpPr>
        <p:spPr>
          <a:xfrm flipV="1">
            <a:off x="624766" y="4367842"/>
            <a:ext cx="7639078"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CaixaDeTexto 18"/>
          <p:cNvSpPr txBox="1"/>
          <p:nvPr/>
        </p:nvSpPr>
        <p:spPr>
          <a:xfrm>
            <a:off x="949844" y="1470651"/>
            <a:ext cx="4945135" cy="2646878"/>
          </a:xfrm>
          <a:prstGeom prst="rect">
            <a:avLst/>
          </a:prstGeom>
          <a:noFill/>
        </p:spPr>
        <p:txBody>
          <a:bodyPr wrap="square" rtlCol="0">
            <a:spAutoFit/>
          </a:bodyPr>
          <a:lstStyle/>
          <a:p>
            <a:pPr>
              <a:spcAft>
                <a:spcPts val="1200"/>
              </a:spcAft>
            </a:pPr>
            <a:r>
              <a:rPr lang="pt-BR" sz="1400" b="1" dirty="0">
                <a:solidFill>
                  <a:srgbClr val="219D93"/>
                </a:solidFill>
              </a:rPr>
              <a:t>Padrão de Atividade de Negócio (PAN):</a:t>
            </a:r>
            <a:r>
              <a:rPr lang="pt-BR" sz="1400" dirty="0">
                <a:solidFill>
                  <a:srgbClr val="219D93"/>
                </a:solidFill>
              </a:rPr>
              <a:t> (FREITAS, 2013)</a:t>
            </a:r>
          </a:p>
          <a:p>
            <a:pPr>
              <a:spcAft>
                <a:spcPts val="1200"/>
              </a:spcAft>
            </a:pPr>
            <a:r>
              <a:rPr lang="pt-BR" sz="1400" dirty="0">
                <a:solidFill>
                  <a:schemeClr val="tx1">
                    <a:lumMod val="65000"/>
                    <a:lumOff val="35000"/>
                  </a:schemeClr>
                </a:solidFill>
              </a:rPr>
              <a:t>O provedor de serviços de TI deve entender o cenário do negócio do cliente para ter condições de identificar, analisar e planejar a capacidade requerida, em função das possíveis demandas a serem submetidas para execução.</a:t>
            </a:r>
          </a:p>
          <a:p>
            <a:pPr>
              <a:spcAft>
                <a:spcPts val="1200"/>
              </a:spcAft>
            </a:pPr>
            <a:r>
              <a:rPr lang="pt-BR" sz="1400" dirty="0">
                <a:solidFill>
                  <a:schemeClr val="tx1">
                    <a:lumMod val="65000"/>
                    <a:lumOff val="35000"/>
                  </a:schemeClr>
                </a:solidFill>
              </a:rPr>
              <a:t>Alguns requisitos de negócio que geram demandas e que tendem a influenciar a capacidade do provedor de serviços de TI são:</a:t>
            </a:r>
          </a:p>
          <a:p>
            <a:pPr marL="285750" lvl="1" indent="-285750">
              <a:spcAft>
                <a:spcPts val="1200"/>
              </a:spcAft>
              <a:buFont typeface="Arial" panose="020B0604020202020204" pitchFamily="34" charset="0"/>
              <a:buChar char="•"/>
            </a:pPr>
            <a:r>
              <a:rPr lang="pt-BR" sz="1400" dirty="0">
                <a:solidFill>
                  <a:schemeClr val="tx1">
                    <a:lumMod val="65000"/>
                    <a:lumOff val="35000"/>
                  </a:schemeClr>
                </a:solidFill>
              </a:rPr>
              <a:t>Número de usuários aumentado;</a:t>
            </a:r>
          </a:p>
          <a:p>
            <a:pPr marL="285750" lvl="1" indent="-285750">
              <a:spcAft>
                <a:spcPts val="1200"/>
              </a:spcAft>
              <a:buFont typeface="Arial" panose="020B0604020202020204" pitchFamily="34" charset="0"/>
              <a:buChar char="•"/>
            </a:pPr>
            <a:r>
              <a:rPr lang="pt-BR" sz="1400" dirty="0">
                <a:solidFill>
                  <a:schemeClr val="tx1">
                    <a:lumMod val="65000"/>
                    <a:lumOff val="35000"/>
                  </a:schemeClr>
                </a:solidFill>
              </a:rPr>
              <a:t> Crescimento no volume de transações de serviço;</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429" y="1704252"/>
            <a:ext cx="2071340" cy="2183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aixaDeTexto 11"/>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spTree>
    <p:extLst>
      <p:ext uri="{BB962C8B-B14F-4D97-AF65-F5344CB8AC3E}">
        <p14:creationId xmlns:p14="http://schemas.microsoft.com/office/powerpoint/2010/main" val="344437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rot="275902">
            <a:off x="7950665" y="1433301"/>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p:cNvSpPr/>
          <p:nvPr/>
        </p:nvSpPr>
        <p:spPr>
          <a:xfrm>
            <a:off x="624767" y="1201304"/>
            <a:ext cx="7639078" cy="3165886"/>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5" name="Grupo 7"/>
          <p:cNvGrpSpPr/>
          <p:nvPr/>
        </p:nvGrpSpPr>
        <p:grpSpPr>
          <a:xfrm>
            <a:off x="6218375" y="1566305"/>
            <a:ext cx="2354796" cy="2455572"/>
            <a:chOff x="8959367" y="2243285"/>
            <a:chExt cx="2952014" cy="2729264"/>
          </a:xfrm>
        </p:grpSpPr>
        <p:sp>
          <p:nvSpPr>
            <p:cNvPr id="16" name="Retângulo 15"/>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20" name="Retângulo de cantos arredondados 5"/>
          <p:cNvSpPr/>
          <p:nvPr/>
        </p:nvSpPr>
        <p:spPr>
          <a:xfrm flipV="1">
            <a:off x="624766" y="4367842"/>
            <a:ext cx="7639078"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CaixaDeTexto 21"/>
          <p:cNvSpPr txBox="1"/>
          <p:nvPr/>
        </p:nvSpPr>
        <p:spPr>
          <a:xfrm>
            <a:off x="854313" y="1470651"/>
            <a:ext cx="5242661" cy="2646878"/>
          </a:xfrm>
          <a:prstGeom prst="rect">
            <a:avLst/>
          </a:prstGeom>
          <a:noFill/>
        </p:spPr>
        <p:txBody>
          <a:bodyPr wrap="square" rtlCol="0">
            <a:spAutoFit/>
          </a:bodyPr>
          <a:lstStyle/>
          <a:p>
            <a:pPr>
              <a:spcAft>
                <a:spcPts val="1200"/>
              </a:spcAft>
            </a:pPr>
            <a:r>
              <a:rPr lang="pt-BR" sz="1400" b="1" dirty="0">
                <a:solidFill>
                  <a:srgbClr val="219D93"/>
                </a:solidFill>
              </a:rPr>
              <a:t>Padrão de Atividade de Negócio (PAN):</a:t>
            </a:r>
            <a:r>
              <a:rPr lang="pt-BR" sz="1400" dirty="0">
                <a:solidFill>
                  <a:srgbClr val="219D93"/>
                </a:solidFill>
              </a:rPr>
              <a:t> (FREITAS, 2013)</a:t>
            </a:r>
          </a:p>
          <a:p>
            <a:pPr marL="285750" lvl="1" indent="-285750">
              <a:spcAft>
                <a:spcPts val="1200"/>
              </a:spcAft>
              <a:buFont typeface="Arial" panose="020B0604020202020204" pitchFamily="34" charset="0"/>
              <a:buChar char="•"/>
            </a:pPr>
            <a:r>
              <a:rPr lang="pt-BR" sz="1400" dirty="0">
                <a:solidFill>
                  <a:schemeClr val="tx1">
                    <a:lumMod val="65000"/>
                    <a:lumOff val="35000"/>
                  </a:schemeClr>
                </a:solidFill>
              </a:rPr>
              <a:t>Sazonalidade dos serviços (Natal, Carnaval, Páscoa,  fechamento contábil etc.).</a:t>
            </a:r>
          </a:p>
          <a:p>
            <a:pPr>
              <a:spcAft>
                <a:spcPts val="1200"/>
              </a:spcAft>
            </a:pPr>
            <a:r>
              <a:rPr lang="pt-BR" sz="1400" dirty="0">
                <a:solidFill>
                  <a:schemeClr val="tx1">
                    <a:lumMod val="65000"/>
                    <a:lumOff val="35000"/>
                  </a:schemeClr>
                </a:solidFill>
              </a:rPr>
              <a:t>Durante a análise do PAN, devem ser identificados e avaliados:</a:t>
            </a:r>
          </a:p>
          <a:p>
            <a:pPr marL="285750" lvl="1" indent="-285750">
              <a:spcAft>
                <a:spcPts val="1200"/>
              </a:spcAft>
              <a:buFont typeface="Arial" panose="020B0604020202020204" pitchFamily="34" charset="0"/>
              <a:buChar char="•"/>
            </a:pPr>
            <a:r>
              <a:rPr lang="pt-BR" sz="1400" dirty="0">
                <a:solidFill>
                  <a:schemeClr val="tx1">
                    <a:lumMod val="65000"/>
                    <a:lumOff val="35000"/>
                  </a:schemeClr>
                </a:solidFill>
              </a:rPr>
              <a:t>Tanto as atividades dos processos de negócio quanto a capacidade disponível atualmente para os serviços;</a:t>
            </a:r>
          </a:p>
          <a:p>
            <a:pPr marL="285750" lvl="1" indent="-285750">
              <a:spcAft>
                <a:spcPts val="1200"/>
              </a:spcAft>
              <a:buFont typeface="Arial" panose="020B0604020202020204" pitchFamily="34" charset="0"/>
              <a:buChar char="•"/>
            </a:pPr>
            <a:r>
              <a:rPr lang="pt-BR" sz="1400" dirty="0">
                <a:solidFill>
                  <a:schemeClr val="tx1">
                    <a:lumMod val="65000"/>
                    <a:lumOff val="35000"/>
                  </a:schemeClr>
                </a:solidFill>
              </a:rPr>
              <a:t>Como consequência do resultado da avaliação, deve ser feita uma simulação da necessidade de capacidade futura, considerando a demanda de serviços, os históricos e a tendência.</a:t>
            </a:r>
          </a:p>
        </p:txBody>
      </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429" y="1704252"/>
            <a:ext cx="2071340" cy="2183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CaixaDeTexto 27"/>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spTree>
    <p:extLst>
      <p:ext uri="{BB962C8B-B14F-4D97-AF65-F5344CB8AC3E}">
        <p14:creationId xmlns:p14="http://schemas.microsoft.com/office/powerpoint/2010/main" val="16812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0"/>
          <p:cNvSpPr/>
          <p:nvPr/>
        </p:nvSpPr>
        <p:spPr>
          <a:xfrm rot="275902">
            <a:off x="7732161" y="1232941"/>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1" name="Retângulo 20"/>
          <p:cNvSpPr/>
          <p:nvPr/>
        </p:nvSpPr>
        <p:spPr>
          <a:xfrm>
            <a:off x="801859" y="1042203"/>
            <a:ext cx="7243483" cy="3526797"/>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22" name="Grupo 7"/>
          <p:cNvGrpSpPr/>
          <p:nvPr/>
        </p:nvGrpSpPr>
        <p:grpSpPr>
          <a:xfrm>
            <a:off x="5908431" y="1365945"/>
            <a:ext cx="2446235" cy="2928624"/>
            <a:chOff x="8959367" y="2243285"/>
            <a:chExt cx="2952014" cy="2729264"/>
          </a:xfrm>
        </p:grpSpPr>
        <p:sp>
          <p:nvSpPr>
            <p:cNvPr id="23" name="Retângulo 22"/>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4" name="Retângulo 23"/>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26" name="Retângulo de cantos arredondados 5"/>
          <p:cNvSpPr/>
          <p:nvPr/>
        </p:nvSpPr>
        <p:spPr>
          <a:xfrm flipV="1">
            <a:off x="801858" y="4569652"/>
            <a:ext cx="7243483"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7" name="CaixaDeTexto 26"/>
          <p:cNvSpPr txBox="1"/>
          <p:nvPr/>
        </p:nvSpPr>
        <p:spPr>
          <a:xfrm>
            <a:off x="1052085" y="1275984"/>
            <a:ext cx="4606120" cy="3108543"/>
          </a:xfrm>
          <a:prstGeom prst="rect">
            <a:avLst/>
          </a:prstGeom>
          <a:noFill/>
        </p:spPr>
        <p:txBody>
          <a:bodyPr wrap="square" rtlCol="0">
            <a:spAutoFit/>
          </a:bodyPr>
          <a:lstStyle/>
          <a:p>
            <a:pPr>
              <a:spcAft>
                <a:spcPts val="0"/>
              </a:spcAft>
            </a:pPr>
            <a:r>
              <a:rPr lang="pt-BR" sz="1400" b="1" dirty="0">
                <a:solidFill>
                  <a:srgbClr val="219D93"/>
                </a:solidFill>
              </a:rPr>
              <a:t>Perfil de Usuário (PU):</a:t>
            </a:r>
            <a:r>
              <a:rPr lang="pt-BR" sz="1400" dirty="0">
                <a:solidFill>
                  <a:srgbClr val="219D93"/>
                </a:solidFill>
              </a:rPr>
              <a:t> (FREITAS, 2013)</a:t>
            </a:r>
          </a:p>
          <a:p>
            <a:pPr algn="just">
              <a:spcAft>
                <a:spcPts val="0"/>
              </a:spcAft>
            </a:pPr>
            <a:r>
              <a:rPr lang="pt-BR" sz="1400" dirty="0">
                <a:solidFill>
                  <a:schemeClr val="tx1">
                    <a:lumMod val="65000"/>
                    <a:lumOff val="35000"/>
                  </a:schemeClr>
                </a:solidFill>
              </a:rPr>
              <a:t>É um padrão de demanda do usuário por um serviço de TI. </a:t>
            </a:r>
          </a:p>
          <a:p>
            <a:pPr algn="just">
              <a:spcAft>
                <a:spcPts val="0"/>
              </a:spcAft>
            </a:pPr>
            <a:endParaRPr lang="pt-BR" sz="1400" dirty="0">
              <a:solidFill>
                <a:schemeClr val="tx1">
                  <a:lumMod val="65000"/>
                  <a:lumOff val="35000"/>
                </a:schemeClr>
              </a:solidFill>
            </a:endParaRPr>
          </a:p>
          <a:p>
            <a:pPr algn="just">
              <a:spcAft>
                <a:spcPts val="0"/>
              </a:spcAft>
            </a:pPr>
            <a:r>
              <a:rPr lang="pt-BR" sz="1400" dirty="0">
                <a:solidFill>
                  <a:schemeClr val="tx1">
                    <a:lumMod val="65000"/>
                    <a:lumOff val="35000"/>
                  </a:schemeClr>
                </a:solidFill>
              </a:rPr>
              <a:t>São os elementos que consomem serviços de TI, tais como: pessoas; atividades de processos de negócio e aplicações.</a:t>
            </a:r>
          </a:p>
          <a:p>
            <a:pPr algn="just">
              <a:spcAft>
                <a:spcPts val="0"/>
              </a:spcAft>
            </a:pPr>
            <a:endParaRPr lang="pt-BR" sz="1400" dirty="0">
              <a:solidFill>
                <a:schemeClr val="tx1">
                  <a:lumMod val="65000"/>
                  <a:lumOff val="35000"/>
                </a:schemeClr>
              </a:solidFill>
            </a:endParaRPr>
          </a:p>
          <a:p>
            <a:pPr marL="285750" indent="-285750" algn="just">
              <a:spcAft>
                <a:spcPts val="0"/>
              </a:spcAft>
              <a:buFont typeface="Arial" panose="020B0604020202020204" pitchFamily="34" charset="0"/>
              <a:buChar char="•"/>
            </a:pPr>
            <a:r>
              <a:rPr lang="pt-BR" sz="1400" dirty="0">
                <a:solidFill>
                  <a:schemeClr val="tx1">
                    <a:lumMod val="65000"/>
                    <a:lumOff val="35000"/>
                  </a:schemeClr>
                </a:solidFill>
              </a:rPr>
              <a:t>Cada perfil de usuário de serviço está associado a um ou mais Padrões de Atividades de Negócio (</a:t>
            </a:r>
            <a:r>
              <a:rPr lang="pt-BR" sz="1400" dirty="0" err="1">
                <a:solidFill>
                  <a:schemeClr val="tx1">
                    <a:lumMod val="65000"/>
                    <a:lumOff val="35000"/>
                  </a:schemeClr>
                </a:solidFill>
              </a:rPr>
              <a:t>PANs</a:t>
            </a:r>
            <a:r>
              <a:rPr lang="pt-BR" sz="1400" dirty="0">
                <a:solidFill>
                  <a:schemeClr val="tx1">
                    <a:lumMod val="65000"/>
                    <a:lumOff val="35000"/>
                  </a:schemeClr>
                </a:solidFill>
              </a:rPr>
              <a:t>);</a:t>
            </a:r>
          </a:p>
          <a:p>
            <a:pPr marL="285750" indent="-285750" algn="just">
              <a:spcAft>
                <a:spcPts val="0"/>
              </a:spcAft>
              <a:buFont typeface="Arial" panose="020B0604020202020204" pitchFamily="34" charset="0"/>
              <a:buChar char="•"/>
            </a:pPr>
            <a:r>
              <a:rPr lang="pt-BR" sz="1400" dirty="0">
                <a:solidFill>
                  <a:schemeClr val="tx1">
                    <a:lumMod val="65000"/>
                    <a:lumOff val="35000"/>
                  </a:schemeClr>
                </a:solidFill>
              </a:rPr>
              <a:t>Na análise do PAN, deve ser considerado o contexto operacional de cada PU, identificando as variações de capacidade e demanda;</a:t>
            </a:r>
          </a:p>
          <a:p>
            <a:pPr marL="285750" indent="-285750" algn="just">
              <a:spcAft>
                <a:spcPts val="0"/>
              </a:spcAft>
              <a:buFont typeface="Arial" panose="020B0604020202020204" pitchFamily="34" charset="0"/>
              <a:buChar char="•"/>
            </a:pPr>
            <a:r>
              <a:rPr lang="pt-BR" sz="1400" dirty="0">
                <a:solidFill>
                  <a:schemeClr val="tx1">
                    <a:lumMod val="65000"/>
                    <a:lumOff val="35000"/>
                  </a:schemeClr>
                </a:solidFill>
              </a:rPr>
              <a:t>Os </a:t>
            </a:r>
            <a:r>
              <a:rPr lang="pt-BR" sz="1400" dirty="0" err="1">
                <a:solidFill>
                  <a:schemeClr val="tx1">
                    <a:lumMod val="65000"/>
                    <a:lumOff val="35000"/>
                  </a:schemeClr>
                </a:solidFill>
              </a:rPr>
              <a:t>PUs</a:t>
            </a:r>
            <a:r>
              <a:rPr lang="pt-BR" sz="1400" dirty="0">
                <a:solidFill>
                  <a:schemeClr val="tx1">
                    <a:lumMod val="65000"/>
                    <a:lumOff val="35000"/>
                  </a:schemeClr>
                </a:solidFill>
              </a:rPr>
              <a:t> podem desvendar características particulares do uso do serviço, tais como: forma de acesso; localização; horários e perfis de acesso.</a:t>
            </a:r>
          </a:p>
        </p:txBody>
      </p:sp>
      <p:sp>
        <p:nvSpPr>
          <p:cNvPr id="11" name="CaixaDeTexto 10"/>
          <p:cNvSpPr txBox="1"/>
          <p:nvPr/>
        </p:nvSpPr>
        <p:spPr>
          <a:xfrm>
            <a:off x="369785" y="561729"/>
            <a:ext cx="5264322" cy="338554"/>
          </a:xfrm>
          <a:prstGeom prst="rect">
            <a:avLst/>
          </a:prstGeom>
          <a:noFill/>
        </p:spPr>
        <p:txBody>
          <a:bodyPr wrap="square" rtlCol="0">
            <a:spAutoFit/>
          </a:bodyPr>
          <a:lstStyle/>
          <a:p>
            <a:pPr>
              <a:spcBef>
                <a:spcPts val="1200"/>
              </a:spcBef>
              <a:spcAft>
                <a:spcPts val="1200"/>
              </a:spcAft>
            </a:pPr>
            <a:r>
              <a:rPr lang="pt-BR" sz="1600" b="1" dirty="0">
                <a:solidFill>
                  <a:schemeClr val="tx1">
                    <a:lumMod val="65000"/>
                    <a:lumOff val="35000"/>
                  </a:schemeClr>
                </a:solidFill>
              </a:rPr>
              <a:t>Gerenciamento de demanda no ambiente de TI</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074" y="1503893"/>
            <a:ext cx="2195532" cy="2687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7183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9519</TotalTime>
  <Words>1156</Words>
  <Application>Microsoft Office PowerPoint</Application>
  <PresentationFormat>Apresentação na tela (16:9)</PresentationFormat>
  <Paragraphs>88</Paragraphs>
  <Slides>16</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Arial</vt:lpstr>
      <vt:lpstr>Calibri</vt:lpstr>
      <vt:lpstr>Courier New</vt:lpstr>
      <vt:lpstr>Office Theme</vt:lpstr>
      <vt:lpstr>Gestão de Infraestrutura de TI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Estácio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Luís Rodrigues</dc:creator>
  <cp:lastModifiedBy>Andre Braga</cp:lastModifiedBy>
  <cp:revision>605</cp:revision>
  <dcterms:created xsi:type="dcterms:W3CDTF">2014-11-17T17:44:06Z</dcterms:created>
  <dcterms:modified xsi:type="dcterms:W3CDTF">2018-12-26T06:45:21Z</dcterms:modified>
</cp:coreProperties>
</file>