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6" r:id="rId3"/>
    <p:sldId id="314" r:id="rId4"/>
    <p:sldId id="321" r:id="rId5"/>
    <p:sldId id="322" r:id="rId6"/>
    <p:sldId id="344" r:id="rId7"/>
    <p:sldId id="323" r:id="rId8"/>
    <p:sldId id="324" r:id="rId9"/>
    <p:sldId id="325" r:id="rId10"/>
    <p:sldId id="353" r:id="rId11"/>
    <p:sldId id="350" r:id="rId12"/>
    <p:sldId id="326" r:id="rId13"/>
    <p:sldId id="351" r:id="rId14"/>
    <p:sldId id="327" r:id="rId15"/>
    <p:sldId id="352" r:id="rId16"/>
    <p:sldId id="328" r:id="rId17"/>
    <p:sldId id="329" r:id="rId18"/>
    <p:sldId id="347" r:id="rId19"/>
    <p:sldId id="354" r:id="rId20"/>
    <p:sldId id="348" r:id="rId21"/>
    <p:sldId id="355" r:id="rId22"/>
    <p:sldId id="349" r:id="rId23"/>
    <p:sldId id="338" r:id="rId24"/>
    <p:sldId id="305" r:id="rId25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userDrawn="1">
          <p15:clr>
            <a:srgbClr val="000000"/>
          </p15:clr>
        </p15:guide>
        <p15:guide id="9" orient="horz" userDrawn="1">
          <p15:clr>
            <a:srgbClr val="000000"/>
          </p15:clr>
        </p15:guide>
        <p15:guide id="10" orient="horz" pos="3240" userDrawn="1">
          <p15:clr>
            <a:srgbClr val="000000"/>
          </p15:clr>
        </p15:guide>
        <p15:guide id="11" pos="57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7EEE"/>
    <a:srgbClr val="219D93"/>
    <a:srgbClr val="4FAFA8"/>
    <a:srgbClr val="C6D9F1"/>
    <a:srgbClr val="DBEEF4"/>
    <a:srgbClr val="157D64"/>
    <a:srgbClr val="213F5E"/>
    <a:srgbClr val="EBECED"/>
    <a:srgbClr val="F6F7F8"/>
    <a:srgbClr val="4B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3559" autoAdjust="0"/>
  </p:normalViewPr>
  <p:slideViewPr>
    <p:cSldViewPr snapToGrid="0" snapToObjects="1">
      <p:cViewPr varScale="1">
        <p:scale>
          <a:sx n="227" d="100"/>
          <a:sy n="227" d="100"/>
        </p:scale>
        <p:origin x="210" y="1164"/>
      </p:cViewPr>
      <p:guideLst>
        <p:guide orient="horz" pos="259"/>
        <p:guide pos="5534"/>
        <p:guide orient="horz" pos="2867"/>
        <p:guide pos="226"/>
        <p:guide/>
        <p:guide orient="horz"/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703A-45DD-4E32-8969-E371DF6B5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938F39-B707-40F8-A1EF-BEA5C1BB490C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ctr"/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Gerenciamento de capacidade no ambiente de TI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50D5A9-D641-4C8A-A38D-6F41A6D10977}" type="parTrans" cxnId="{C5C2D972-A164-497A-BC23-D9E57CB843C9}">
      <dgm:prSet/>
      <dgm:spPr/>
      <dgm:t>
        <a:bodyPr/>
        <a:lstStyle/>
        <a:p>
          <a:pPr algn="ctr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7F9D200-0971-4830-986E-E7B45CD08CF8}" type="sibTrans" cxnId="{C5C2D972-A164-497A-BC23-D9E57CB843C9}">
      <dgm:prSet/>
      <dgm:spPr/>
      <dgm:t>
        <a:bodyPr/>
        <a:lstStyle/>
        <a:p>
          <a:pPr algn="ctr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ACA677-B687-4104-BA10-A16CA72876CE}" type="pres">
      <dgm:prSet presAssocID="{68EC703A-45DD-4E32-8969-E371DF6B530E}" presName="linear" presStyleCnt="0">
        <dgm:presLayoutVars>
          <dgm:animLvl val="lvl"/>
          <dgm:resizeHandles val="exact"/>
        </dgm:presLayoutVars>
      </dgm:prSet>
      <dgm:spPr/>
    </dgm:pt>
    <dgm:pt modelId="{95CBA580-B471-4069-AD9E-7A5C629A3488}" type="pres">
      <dgm:prSet presAssocID="{41938F39-B707-40F8-A1EF-BEA5C1BB490C}" presName="parentText" presStyleLbl="node1" presStyleIdx="0" presStyleCnt="1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C5C2D972-A164-497A-BC23-D9E57CB843C9}" srcId="{68EC703A-45DD-4E32-8969-E371DF6B530E}" destId="{41938F39-B707-40F8-A1EF-BEA5C1BB490C}" srcOrd="0" destOrd="0" parTransId="{9650D5A9-D641-4C8A-A38D-6F41A6D10977}" sibTransId="{97F9D200-0971-4830-986E-E7B45CD08CF8}"/>
    <dgm:cxn modelId="{634F27B6-F874-40EF-9D73-A93C835B0F8D}" type="presOf" srcId="{68EC703A-45DD-4E32-8969-E371DF6B530E}" destId="{26ACA677-B687-4104-BA10-A16CA72876CE}" srcOrd="0" destOrd="0" presId="urn:microsoft.com/office/officeart/2005/8/layout/vList2"/>
    <dgm:cxn modelId="{84F130E9-6D90-47A8-9174-E912B45FD663}" type="presOf" srcId="{41938F39-B707-40F8-A1EF-BEA5C1BB490C}" destId="{95CBA580-B471-4069-AD9E-7A5C629A3488}" srcOrd="0" destOrd="0" presId="urn:microsoft.com/office/officeart/2005/8/layout/vList2"/>
    <dgm:cxn modelId="{EFA8EAD9-A7B4-46CA-807E-7F5BBE355756}" type="presParOf" srcId="{26ACA677-B687-4104-BA10-A16CA72876CE}" destId="{95CBA580-B471-4069-AD9E-7A5C629A3488}" srcOrd="0" destOrd="0" presId="urn:microsoft.com/office/officeart/2005/8/layout/vList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A580-B471-4069-AD9E-7A5C629A3488}">
      <dsp:nvSpPr>
        <dsp:cNvPr id="0" name=""/>
        <dsp:cNvSpPr/>
      </dsp:nvSpPr>
      <dsp:spPr>
        <a:xfrm>
          <a:off x="0" y="560804"/>
          <a:ext cx="4217199" cy="755547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Gerenciamento de capacidade no ambiente de TI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560804"/>
        <a:ext cx="4217199" cy="755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12/27/2018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 userDrawn="1"/>
        </p:nvSpPr>
        <p:spPr>
          <a:xfrm>
            <a:off x="297366" y="4873833"/>
            <a:ext cx="30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10: GERENCIAMENTO DA CAPACIDADE</a:t>
            </a:r>
            <a:endParaRPr lang="pt-BR" sz="1200" dirty="0">
              <a:solidFill>
                <a:srgbClr val="219D93"/>
              </a:solidFill>
            </a:endParaRP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375047" y="340208"/>
            <a:ext cx="2007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solidFill>
                  <a:srgbClr val="219D93"/>
                </a:solidFill>
              </a:rPr>
              <a:t>Gestão de infraestrutura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297366" y="4873833"/>
            <a:ext cx="182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19D93"/>
                </a:solidFill>
              </a:rPr>
              <a:t>AULA 01: NOME DA AULA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75047" y="34020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isco/web/support/BR/104/1046/1046784_performwp.html#topic1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FYjdFFc1ozo" TargetMode="External"/><Relationship Id="rId4" Type="http://schemas.openxmlformats.org/officeDocument/2006/relationships/hyperlink" Target="https://www.portalgsti.com.br/2012/08/10-passos-para-elaborar-um-plano-da-capacidade-de-ti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24195" y="532997"/>
            <a:ext cx="7714211" cy="1790700"/>
          </a:xfrm>
        </p:spPr>
        <p:txBody>
          <a:bodyPr>
            <a:normAutofit/>
          </a:bodyPr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05594" y="1377376"/>
            <a:ext cx="7211293" cy="1707227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Prof. André Luiz Braga</a:t>
            </a:r>
          </a:p>
          <a:p>
            <a:r>
              <a:rPr lang="en-US" sz="5000" dirty="0" err="1"/>
              <a:t>M.Sc</a:t>
            </a:r>
            <a:r>
              <a:rPr lang="en-US" sz="5000" dirty="0"/>
              <a:t> - COPPE/UFRJ</a:t>
            </a:r>
          </a:p>
          <a:p>
            <a:r>
              <a:rPr lang="en-US" sz="5000" dirty="0" err="1"/>
              <a:t>D.Sc</a:t>
            </a:r>
            <a:r>
              <a:rPr lang="en-US" sz="5000" dirty="0"/>
              <a:t> – IBM Silicon Valley Lab / COPPE / UFRJ</a:t>
            </a:r>
          </a:p>
          <a:p>
            <a:r>
              <a:rPr lang="en-US" sz="5000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7B8BA2-04CC-44BA-B617-276873BF2870}"/>
              </a:ext>
            </a:extLst>
          </p:cNvPr>
          <p:cNvSpPr/>
          <p:nvPr/>
        </p:nvSpPr>
        <p:spPr>
          <a:xfrm>
            <a:off x="252895" y="3100542"/>
            <a:ext cx="87361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assunto: “CCT0347-&lt;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" t="6611" r="2737" b="13906"/>
          <a:stretch/>
        </p:blipFill>
        <p:spPr bwMode="auto">
          <a:xfrm>
            <a:off x="118128" y="457716"/>
            <a:ext cx="7905225" cy="4381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2828603" y="80466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</p:spTree>
    <p:extLst>
      <p:ext uri="{BB962C8B-B14F-4D97-AF65-F5344CB8AC3E}">
        <p14:creationId xmlns:p14="http://schemas.microsoft.com/office/powerpoint/2010/main" val="398253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" t="6611" r="2737" b="13906"/>
          <a:stretch/>
        </p:blipFill>
        <p:spPr bwMode="auto">
          <a:xfrm>
            <a:off x="118128" y="457716"/>
            <a:ext cx="7905225" cy="4381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2828603" y="80466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69071F1-76B3-4108-BFB7-37E67253B2B7}"/>
              </a:ext>
            </a:extLst>
          </p:cNvPr>
          <p:cNvSpPr/>
          <p:nvPr/>
        </p:nvSpPr>
        <p:spPr>
          <a:xfrm>
            <a:off x="1640670" y="343729"/>
            <a:ext cx="2068815" cy="20313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61938" lvl="1" indent="-2619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Atividades atuais e futuras do negócio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b="1" dirty="0">
                <a:solidFill>
                  <a:srgbClr val="BB7EEE"/>
                </a:solidFill>
              </a:rPr>
              <a:t>Operações TI</a:t>
            </a:r>
          </a:p>
          <a:p>
            <a:pPr marL="261938" lvl="1" indent="-261938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938" lvl="1" indent="-2619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requerimentos do negócio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pt-BR" sz="1400" b="1" dirty="0">
                <a:solidFill>
                  <a:srgbClr val="BB7EEE"/>
                </a:solidFill>
                <a:sym typeface="Wingdings" panose="05000000000000000000" pitchFamily="2" charset="2"/>
              </a:rPr>
              <a:t>R</a:t>
            </a:r>
            <a:r>
              <a:rPr lang="pt-BR" sz="1400" b="1" dirty="0">
                <a:solidFill>
                  <a:srgbClr val="BB7EEE"/>
                </a:solidFill>
              </a:rPr>
              <a:t>equerimentos de serviços e de capacidade de TI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4675E8F0-EA19-4993-A691-6C484B663520}"/>
              </a:ext>
            </a:extLst>
          </p:cNvPr>
          <p:cNvSpPr/>
          <p:nvPr/>
        </p:nvSpPr>
        <p:spPr>
          <a:xfrm>
            <a:off x="175620" y="43751"/>
            <a:ext cx="1613804" cy="1776300"/>
          </a:xfrm>
          <a:prstGeom prst="rightArrow">
            <a:avLst>
              <a:gd name="adj1" fmla="val 50000"/>
              <a:gd name="adj2" fmla="val 1318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27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0"/>
          <p:cNvSpPr/>
          <p:nvPr/>
        </p:nvSpPr>
        <p:spPr>
          <a:xfrm rot="275902">
            <a:off x="7833333" y="141582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0223" y="1166501"/>
            <a:ext cx="7246290" cy="3075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333626" y="1548832"/>
            <a:ext cx="3122213" cy="2349726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900222" y="4242743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1209914" y="1365469"/>
            <a:ext cx="4123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Subprocessos do gerenciamento de capacidade: (FREITAS, 2013)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552450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atividades do gerenciamento de capacidade demandam três subprocessos:</a:t>
            </a:r>
          </a:p>
          <a:p>
            <a:pPr marL="261938" lvl="2" indent="-261938"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da Capacidade de Negócio:</a:t>
            </a:r>
          </a:p>
          <a:p>
            <a:pPr marL="261938" lvl="1" indent="-2619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processo deve fazer com que as atividades atuais e futuras do negócio sejam consideradas nas operações de TI;</a:t>
            </a:r>
          </a:p>
          <a:p>
            <a:pPr marL="261938" lvl="1" indent="-2619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requerimentos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negócio são analisados, entendidos e traduzidos em requerimentos de serviços e de capacidade de TI.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78" y="1713543"/>
            <a:ext cx="2892567" cy="202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25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" t="6611" r="2737" b="13906"/>
          <a:stretch/>
        </p:blipFill>
        <p:spPr bwMode="auto">
          <a:xfrm>
            <a:off x="118128" y="457716"/>
            <a:ext cx="7905225" cy="4381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2828603" y="80466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805899-39EF-4B78-A263-058676540E50}"/>
              </a:ext>
            </a:extLst>
          </p:cNvPr>
          <p:cNvSpPr/>
          <p:nvPr/>
        </p:nvSpPr>
        <p:spPr>
          <a:xfrm>
            <a:off x="1513176" y="1946967"/>
            <a:ext cx="2068815" cy="16004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61938" lvl="1" indent="-2619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Garantir desempenho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pt-BR" sz="1400" b="1" dirty="0">
                <a:solidFill>
                  <a:srgbClr val="BB7EEE"/>
                </a:solidFill>
                <a:sym typeface="Wingdings" panose="05000000000000000000" pitchFamily="2" charset="2"/>
              </a:rPr>
              <a:t>N</a:t>
            </a:r>
            <a:r>
              <a:rPr lang="pt-BR" sz="1400" b="1" dirty="0">
                <a:solidFill>
                  <a:srgbClr val="BB7EEE"/>
                </a:solidFill>
              </a:rPr>
              <a:t>íveis de serviço (</a:t>
            </a:r>
            <a:r>
              <a:rPr lang="pt-BR" sz="1400" b="1" dirty="0" err="1">
                <a:solidFill>
                  <a:srgbClr val="BB7EEE"/>
                </a:solidFill>
              </a:rPr>
              <a:t>SLAs</a:t>
            </a:r>
            <a:r>
              <a:rPr lang="pt-BR" sz="1400" b="1" dirty="0">
                <a:solidFill>
                  <a:srgbClr val="BB7EEE"/>
                </a:solidFill>
              </a:rPr>
              <a:t> – Service </a:t>
            </a:r>
            <a:r>
              <a:rPr lang="pt-BR" sz="1400" b="1" dirty="0" err="1">
                <a:solidFill>
                  <a:srgbClr val="BB7EEE"/>
                </a:solidFill>
              </a:rPr>
              <a:t>Level</a:t>
            </a:r>
            <a:r>
              <a:rPr lang="pt-BR" sz="1400" b="1" dirty="0">
                <a:solidFill>
                  <a:srgbClr val="BB7EEE"/>
                </a:solidFill>
              </a:rPr>
              <a:t> </a:t>
            </a:r>
            <a:r>
              <a:rPr lang="pt-BR" sz="1400" b="1" dirty="0" err="1">
                <a:solidFill>
                  <a:srgbClr val="BB7EEE"/>
                </a:solidFill>
              </a:rPr>
              <a:t>Agreement</a:t>
            </a:r>
            <a:r>
              <a:rPr lang="pt-BR" sz="1400" b="1" dirty="0">
                <a:solidFill>
                  <a:srgbClr val="BB7EEE"/>
                </a:solidFill>
              </a:rPr>
              <a:t>) </a:t>
            </a:r>
          </a:p>
          <a:p>
            <a:pPr marL="261938" lvl="1" indent="-2619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Desempenho dos serviços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pt-BR" sz="1400" b="1" dirty="0">
                <a:solidFill>
                  <a:srgbClr val="BB7EEE"/>
                </a:solidFill>
                <a:sym typeface="Wingdings" panose="05000000000000000000" pitchFamily="2" charset="2"/>
              </a:rPr>
              <a:t> A</a:t>
            </a:r>
            <a:r>
              <a:rPr lang="pt-BR" sz="1400" b="1" dirty="0">
                <a:solidFill>
                  <a:srgbClr val="BB7EEE"/>
                </a:solidFill>
              </a:rPr>
              <a:t>mbiente de produção.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6A673658-A126-4D08-B1D6-B494ED38B841}"/>
              </a:ext>
            </a:extLst>
          </p:cNvPr>
          <p:cNvSpPr/>
          <p:nvPr/>
        </p:nvSpPr>
        <p:spPr>
          <a:xfrm>
            <a:off x="79368" y="1683600"/>
            <a:ext cx="1613804" cy="1776300"/>
          </a:xfrm>
          <a:prstGeom prst="rightArrow">
            <a:avLst>
              <a:gd name="adj1" fmla="val 50000"/>
              <a:gd name="adj2" fmla="val 1318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12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7734098" y="1472533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00988" y="1223206"/>
            <a:ext cx="7246290" cy="3075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7"/>
          <p:cNvGrpSpPr/>
          <p:nvPr/>
        </p:nvGrpSpPr>
        <p:grpSpPr>
          <a:xfrm>
            <a:off x="5234391" y="1605537"/>
            <a:ext cx="3122213" cy="2349726"/>
            <a:chOff x="8959367" y="2243285"/>
            <a:chExt cx="2952014" cy="2729264"/>
          </a:xfrm>
        </p:grpSpPr>
        <p:sp>
          <p:nvSpPr>
            <p:cNvPr id="21" name="Retângulo 2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3" name="Retângulo de cantos arredondados 5"/>
          <p:cNvSpPr/>
          <p:nvPr/>
        </p:nvSpPr>
        <p:spPr>
          <a:xfrm flipV="1">
            <a:off x="800987" y="4299448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995767" y="1422174"/>
            <a:ext cx="4123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Subprocessos do gerenciamento de capacidade: (FREITAS, 2013)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552450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atividades do gerenciamento de capacidade demandam três subprocessos:</a:t>
            </a:r>
          </a:p>
          <a:p>
            <a:pPr marL="269875" lvl="1" indent="-269875" algn="just">
              <a:spcAft>
                <a:spcPts val="0"/>
              </a:spcAft>
              <a:buFont typeface="+mj-lt"/>
              <a:buAutoNum type="arabicPeriod" startAt="2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da Capacidade de Serviço:</a:t>
            </a:r>
          </a:p>
          <a:p>
            <a:pPr marL="269875" lvl="1" indent="-269875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processo busca garantir que o desempenho dos serviços de TI atenda aos níveis de serviço 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SLAs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Level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Agreement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acordados; </a:t>
            </a:r>
          </a:p>
          <a:p>
            <a:pPr marL="269875" lvl="1" indent="-269875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Está voltado para planejar, gerenciar e controlar o desempenho da capacidade dos serviços de TI utilizados no ambiente de produção.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69785" y="561729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31" y="1763778"/>
            <a:ext cx="2899446" cy="203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50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" t="6611" r="2737" b="13906"/>
          <a:stretch/>
        </p:blipFill>
        <p:spPr bwMode="auto">
          <a:xfrm>
            <a:off x="118128" y="457716"/>
            <a:ext cx="7905225" cy="4381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2828603" y="80466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ABA5F0-E410-4F32-8665-92286A497D33}"/>
              </a:ext>
            </a:extLst>
          </p:cNvPr>
          <p:cNvSpPr/>
          <p:nvPr/>
        </p:nvSpPr>
        <p:spPr>
          <a:xfrm>
            <a:off x="1351913" y="2180893"/>
            <a:ext cx="2603197" cy="18158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61938" lvl="1" indent="-2619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Recursos individuais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pt-BR" sz="1400" b="1" dirty="0">
                <a:solidFill>
                  <a:srgbClr val="BB7EEE"/>
                </a:solidFill>
              </a:rPr>
              <a:t>hardware, software e pessoas</a:t>
            </a:r>
          </a:p>
          <a:p>
            <a:pPr marL="261938" lvl="1" indent="-2619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Utilização e o desempenho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pt-BR" sz="1400" b="1" dirty="0">
                <a:solidFill>
                  <a:srgbClr val="BB7EEE"/>
                </a:solidFill>
                <a:sym typeface="Wingdings" panose="05000000000000000000" pitchFamily="2" charset="2"/>
              </a:rPr>
              <a:t>C</a:t>
            </a:r>
            <a:r>
              <a:rPr lang="pt-BR" sz="1400" b="1" dirty="0">
                <a:solidFill>
                  <a:srgbClr val="BB7EEE"/>
                </a:solidFill>
              </a:rPr>
              <a:t>omponente individual</a:t>
            </a:r>
          </a:p>
          <a:p>
            <a:pPr marL="261938" lvl="1" indent="-261938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 - capacidade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pt-BR" sz="1400" b="1" dirty="0">
                <a:solidFill>
                  <a:srgbClr val="BB7EEE"/>
                </a:solidFill>
              </a:rPr>
              <a:t>monitorada e medida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DC531A9D-68C9-48E4-A636-D7AA6BAA73A9}"/>
              </a:ext>
            </a:extLst>
          </p:cNvPr>
          <p:cNvSpPr/>
          <p:nvPr/>
        </p:nvSpPr>
        <p:spPr>
          <a:xfrm>
            <a:off x="56876" y="3202587"/>
            <a:ext cx="1478791" cy="2178811"/>
          </a:xfrm>
          <a:prstGeom prst="rightArrow">
            <a:avLst>
              <a:gd name="adj1" fmla="val 50000"/>
              <a:gd name="adj2" fmla="val 1318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53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734099" y="150802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00989" y="1148316"/>
            <a:ext cx="7246290" cy="334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234392" y="1641024"/>
            <a:ext cx="3122213" cy="2349726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800988" y="4490834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95768" y="1262745"/>
            <a:ext cx="41237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Subprocessos do gerenciamento de capacidade: (FREITAS, 2013)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552450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atividades do gerenciamento de capacidade demandam três subprocessos: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 startAt="3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da Capacidade de Componente: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processo está associado com o gerenciamento dos recursos individuais da TI, incluindo hardware, software e pessoas;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Está voltado para gerenciar, controlar e prever a utilização e o desempenho de um componente individual da TI.</a:t>
            </a:r>
          </a:p>
          <a:p>
            <a:pPr marL="3429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componente possui capacidade finita e essa deve ser monitorada e medida.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69785" y="561729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32" y="1799265"/>
            <a:ext cx="2899446" cy="203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01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0"/>
          <p:cNvSpPr/>
          <p:nvPr/>
        </p:nvSpPr>
        <p:spPr>
          <a:xfrm rot="275902">
            <a:off x="7734099" y="150802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00989" y="1148316"/>
            <a:ext cx="7246290" cy="334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7"/>
          <p:cNvGrpSpPr/>
          <p:nvPr/>
        </p:nvGrpSpPr>
        <p:grpSpPr>
          <a:xfrm>
            <a:off x="5234392" y="1641024"/>
            <a:ext cx="3122213" cy="2349726"/>
            <a:chOff x="8959367" y="2243285"/>
            <a:chExt cx="2952014" cy="2729264"/>
          </a:xfrm>
        </p:grpSpPr>
        <p:sp>
          <p:nvSpPr>
            <p:cNvPr id="21" name="Retângulo 2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3" name="Retângulo de cantos arredondados 5"/>
          <p:cNvSpPr/>
          <p:nvPr/>
        </p:nvSpPr>
        <p:spPr>
          <a:xfrm flipV="1">
            <a:off x="800988" y="4490834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995769" y="1262745"/>
            <a:ext cx="41573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Subprocessos do gerenciamento de capacidade: (FREITAS, 2013)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Apesar de muitas vezes apresentarem atividades similares, cada subprocesso possui um foco diferente, conforme explicação:</a:t>
            </a:r>
          </a:p>
          <a:p>
            <a:pPr marL="269875" lvl="1" indent="-269875"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da Capacidade de Negócio:</a:t>
            </a:r>
          </a:p>
          <a:p>
            <a:pPr marL="269875" lvl="1" indent="-2698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Foco nos requerimentos do negócio.</a:t>
            </a:r>
          </a:p>
          <a:p>
            <a:pPr marL="269875" lvl="1" indent="-269875">
              <a:spcAft>
                <a:spcPts val="0"/>
              </a:spcAft>
              <a:buFont typeface="+mj-lt"/>
              <a:buAutoNum type="arabicPeriod" startAt="2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da Capacidade de Serviço:</a:t>
            </a:r>
          </a:p>
          <a:p>
            <a:pPr marL="269875" lvl="1" indent="-2698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Foco na entrega dos serviços que suportam o negócio.</a:t>
            </a:r>
          </a:p>
          <a:p>
            <a:pPr marL="269875" lvl="1" indent="-269875">
              <a:spcAft>
                <a:spcPts val="0"/>
              </a:spcAft>
              <a:buFont typeface="+mj-lt"/>
              <a:buAutoNum type="arabicPeriod" startAt="3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da Capacidade de Componente:</a:t>
            </a:r>
          </a:p>
          <a:p>
            <a:pPr marL="269875" lvl="1" indent="-2698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Foco na infraestrutura de TI que suporta a provisão dos serviços de TI.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20" y="1784218"/>
            <a:ext cx="2894207" cy="20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66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7645302" y="1619993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65548" y="1282994"/>
            <a:ext cx="7224275" cy="30182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231223" y="1752998"/>
            <a:ext cx="3036584" cy="2108584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774810" y="4301194"/>
            <a:ext cx="72242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56935" y="1568488"/>
            <a:ext cx="400129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Balanceamento entre custos, benefícios, recursos e demanda: (FREITAS, 2013)</a:t>
            </a:r>
          </a:p>
          <a:p>
            <a:pPr marL="188913" lvl="1" indent="-1889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balanceado entre recursos: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precisa ser justificado em relação ao benefício para o negócio e também em relação aos níveis de garantia e utilidade do serviço;</a:t>
            </a:r>
          </a:p>
          <a:p>
            <a:pPr marL="188913" lvl="1" indent="-1889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balanceado entre demandas: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precisa ser justificado em relação à capacidade de TI poder atender às demandas do negócio, tanto as atuais quanto as futuras.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5" y="561729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11" y="1871546"/>
            <a:ext cx="2822275" cy="187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31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6405" r="2441" b="18122"/>
          <a:stretch/>
        </p:blipFill>
        <p:spPr bwMode="auto">
          <a:xfrm>
            <a:off x="221584" y="440397"/>
            <a:ext cx="7885383" cy="4337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90331" y="295867"/>
            <a:ext cx="1782220" cy="24622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88913" lvl="1" indent="-1889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balanceado entre recursos: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precisa ser justificado em relação ao benefício para o negócio e também em relação aos </a:t>
            </a:r>
            <a:r>
              <a:rPr lang="pt-BR" sz="1400" b="1" dirty="0">
                <a:solidFill>
                  <a:srgbClr val="BB7EEE"/>
                </a:solidFill>
              </a:rPr>
              <a:t>níveis de garantia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utilidade do serviço;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776100" y="89216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9D9372-5EBD-4B47-8112-5AB90D338F6D}"/>
              </a:ext>
            </a:extLst>
          </p:cNvPr>
          <p:cNvSpPr txBox="1"/>
          <p:nvPr/>
        </p:nvSpPr>
        <p:spPr>
          <a:xfrm>
            <a:off x="6876905" y="619032"/>
            <a:ext cx="2138216" cy="18158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88913" lvl="1" indent="-1889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balanceado entre demandas: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precisa ser justificado em relação à </a:t>
            </a:r>
            <a:r>
              <a:rPr lang="pt-BR" sz="1400" b="1" dirty="0">
                <a:solidFill>
                  <a:srgbClr val="BB7EEE"/>
                </a:solidFill>
              </a:rPr>
              <a:t>capacidade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TI poder atender às demandas do negócio, tanto as atuais quanto as futuras. </a:t>
            </a:r>
          </a:p>
        </p:txBody>
      </p:sp>
    </p:spTree>
    <p:extLst>
      <p:ext uri="{BB962C8B-B14F-4D97-AF65-F5344CB8AC3E}">
        <p14:creationId xmlns:p14="http://schemas.microsoft.com/office/powerpoint/2010/main" val="318043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27269" y="2630766"/>
            <a:ext cx="2396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157D64"/>
                </a:solidFill>
              </a:rPr>
              <a:t>GESTÃO DE INFRAESTRUTURA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7267" y="2868628"/>
            <a:ext cx="517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Aula 10: Gerenciamento da capacidade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79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7645302" y="177848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65548" y="1559442"/>
            <a:ext cx="7224275" cy="27417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4919330" y="1911494"/>
            <a:ext cx="3348477" cy="2108584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774810" y="4301194"/>
            <a:ext cx="72242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46684" y="2411787"/>
            <a:ext cx="3584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Escala de evolução da maturidade do gerenciamento da capacidade: (FREITAS, 2013)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Buscar a melhoria de desempenho do serviço mesmo que não haja orçamento.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69785" y="561729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54" y="2018119"/>
            <a:ext cx="3142887" cy="191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89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2266006" y="-14946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t="2713" r="2112" b="14311"/>
          <a:stretch/>
        </p:blipFill>
        <p:spPr bwMode="auto">
          <a:xfrm>
            <a:off x="1278649" y="258099"/>
            <a:ext cx="7711577" cy="465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58810" y="415589"/>
            <a:ext cx="2352630" cy="19697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Escala de evolução da maturidade do gerenciamento da capacidade: (FREITAS, 2013)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Buscar a melhoria de desempenho do serviço mesmo que não haja orçamento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33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80488" y="1325525"/>
            <a:ext cx="7605819" cy="30182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942754" y="1517221"/>
            <a:ext cx="4046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responsável pelo processo do gerenciamento da capacidade deve: (FREITAS, 2013)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Assegurar a capacidade de TI adequada para atender aos serviços;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Fazer a coordenação entre o gerenciamento da capacidade e os outros processos;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Equilibrar a capacidade de TI com a demanda dos serviços de TI a um custo justificável;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Obter melhor uso das capacidades de TI disponíveis, buscando sua otimização;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Fazer a monitoração e o fornecimento de relatórios de capacidade.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69785" y="561729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24" y="776686"/>
            <a:ext cx="2689661" cy="3991344"/>
          </a:xfrm>
          <a:prstGeom prst="rect">
            <a:avLst/>
          </a:prstGeom>
          <a:ln w="69850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178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772967" y="0"/>
            <a:ext cx="4371033" cy="5143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89317" y="1010278"/>
            <a:ext cx="5420860" cy="37233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35797" y="1111368"/>
            <a:ext cx="4848315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CISCO.COM.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desempenho e capacidade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White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práticas recomendadas.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http://www.cisco.com/cisco/web/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support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/BR/104/1046/1046784_performwp.html#topic1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PALMA, Fernando.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passos para elaborar um Plano da Capacidade de TI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https://www.portalgsti.com.br/2012/08/10-passos-para-elaborar-um-plano-da-capacidade-de-ti.html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de nov. 2016.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VMware vSphere with Operations Management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Português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=FYjdFFc1ozo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9786" y="561729"/>
            <a:ext cx="113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1041780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2" name="Grupo 11"/>
          <p:cNvGrpSpPr/>
          <p:nvPr/>
        </p:nvGrpSpPr>
        <p:grpSpPr>
          <a:xfrm>
            <a:off x="3262604" y="4571998"/>
            <a:ext cx="2195224" cy="461665"/>
            <a:chOff x="3262604" y="4571998"/>
            <a:chExt cx="2195224" cy="461665"/>
          </a:xfrm>
        </p:grpSpPr>
        <p:sp>
          <p:nvSpPr>
            <p:cNvPr id="23" name="CaixaDeTexto 22"/>
            <p:cNvSpPr txBox="1"/>
            <p:nvPr/>
          </p:nvSpPr>
          <p:spPr>
            <a:xfrm>
              <a:off x="3574476" y="4571998"/>
              <a:ext cx="188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AVANCE PARA FINALIZAR A APRESENTAÇÃO.</a:t>
              </a:r>
            </a:p>
          </p:txBody>
        </p:sp>
        <p:pic>
          <p:nvPicPr>
            <p:cNvPr id="24" name="Picture 2" descr="attention, messag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04" y="4623964"/>
              <a:ext cx="378514" cy="37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1"/>
          <p:cNvGrpSpPr/>
          <p:nvPr/>
        </p:nvGrpSpPr>
        <p:grpSpPr>
          <a:xfrm>
            <a:off x="-28575" y="4982"/>
            <a:ext cx="5114925" cy="5143499"/>
            <a:chOff x="-28575" y="19050"/>
            <a:chExt cx="5114925" cy="5143499"/>
          </a:xfrm>
        </p:grpSpPr>
        <p:grpSp>
          <p:nvGrpSpPr>
            <p:cNvPr id="29" name="Grupo 6"/>
            <p:cNvGrpSpPr/>
            <p:nvPr/>
          </p:nvGrpSpPr>
          <p:grpSpPr>
            <a:xfrm>
              <a:off x="-28575" y="19050"/>
              <a:ext cx="5114925" cy="5143499"/>
              <a:chOff x="0" y="0"/>
              <a:chExt cx="5114925" cy="5143499"/>
            </a:xfrm>
          </p:grpSpPr>
          <p:sp>
            <p:nvSpPr>
              <p:cNvPr id="31" name="Pentágono 2"/>
              <p:cNvSpPr/>
              <p:nvPr/>
            </p:nvSpPr>
            <p:spPr>
              <a:xfrm>
                <a:off x="0" y="0"/>
                <a:ext cx="5114925" cy="5143499"/>
              </a:xfrm>
              <a:custGeom>
                <a:avLst/>
                <a:gdLst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6526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5383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114925"/>
                  <a:gd name="connsiteY0" fmla="*/ 0 h 5143499"/>
                  <a:gd name="connsiteX1" fmla="*/ 265269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8126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3364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6221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4925" h="5143499">
                    <a:moveTo>
                      <a:pt x="0" y="0"/>
                    </a:moveTo>
                    <a:lnTo>
                      <a:pt x="2662217" y="0"/>
                    </a:lnTo>
                    <a:lnTo>
                      <a:pt x="5114925" y="2486025"/>
                    </a:lnTo>
                    <a:lnTo>
                      <a:pt x="2538392" y="5143499"/>
                    </a:lnTo>
                    <a:lnTo>
                      <a:pt x="0" y="5143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668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5"/>
              <p:cNvSpPr/>
              <p:nvPr/>
            </p:nvSpPr>
            <p:spPr>
              <a:xfrm>
                <a:off x="2" y="671316"/>
                <a:ext cx="3824620" cy="508096"/>
              </a:xfrm>
              <a:custGeom>
                <a:avLst/>
                <a:gdLst>
                  <a:gd name="connsiteX0" fmla="*/ 0 w 4381500"/>
                  <a:gd name="connsiteY0" fmla="*/ 0 h 676275"/>
                  <a:gd name="connsiteX1" fmla="*/ 43815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5285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24275 w 4381500"/>
                  <a:gd name="connsiteY1" fmla="*/ 9525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338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05225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33875"/>
                  <a:gd name="connsiteY0" fmla="*/ 0 h 688953"/>
                  <a:gd name="connsiteX1" fmla="*/ 3705225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67150 w 4333875"/>
                  <a:gd name="connsiteY1" fmla="*/ 50711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48100 w 4333875"/>
                  <a:gd name="connsiteY1" fmla="*/ 25356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25356 h 714309"/>
                  <a:gd name="connsiteX1" fmla="*/ 3867150 w 4333875"/>
                  <a:gd name="connsiteY1" fmla="*/ 0 h 714309"/>
                  <a:gd name="connsiteX2" fmla="*/ 4333875 w 4333875"/>
                  <a:gd name="connsiteY2" fmla="*/ 714309 h 714309"/>
                  <a:gd name="connsiteX3" fmla="*/ 0 w 4333875"/>
                  <a:gd name="connsiteY3" fmla="*/ 701631 h 714309"/>
                  <a:gd name="connsiteX4" fmla="*/ 0 w 4333875"/>
                  <a:gd name="connsiteY4" fmla="*/ 25356 h 714309"/>
                  <a:gd name="connsiteX0" fmla="*/ 0 w 4333875"/>
                  <a:gd name="connsiteY0" fmla="*/ 0 h 688953"/>
                  <a:gd name="connsiteX1" fmla="*/ 3867150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24350"/>
                  <a:gd name="connsiteY0" fmla="*/ 0 h 676275"/>
                  <a:gd name="connsiteX1" fmla="*/ 3867150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12678 h 688953"/>
                  <a:gd name="connsiteX1" fmla="*/ 3848100 w 4324350"/>
                  <a:gd name="connsiteY1" fmla="*/ 0 h 688953"/>
                  <a:gd name="connsiteX2" fmla="*/ 4324350 w 4324350"/>
                  <a:gd name="connsiteY2" fmla="*/ 688953 h 688953"/>
                  <a:gd name="connsiteX3" fmla="*/ 0 w 4324350"/>
                  <a:gd name="connsiteY3" fmla="*/ 688953 h 688953"/>
                  <a:gd name="connsiteX4" fmla="*/ 0 w 4324350"/>
                  <a:gd name="connsiteY4" fmla="*/ 12678 h 688953"/>
                  <a:gd name="connsiteX0" fmla="*/ 0 w 4324350"/>
                  <a:gd name="connsiteY0" fmla="*/ 0 h 676275"/>
                  <a:gd name="connsiteX1" fmla="*/ 383857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499730 w 4324350"/>
                  <a:gd name="connsiteY0" fmla="*/ 0 h 690428"/>
                  <a:gd name="connsiteX1" fmla="*/ 3819525 w 4324350"/>
                  <a:gd name="connsiteY1" fmla="*/ 14153 h 690428"/>
                  <a:gd name="connsiteX2" fmla="*/ 4324350 w 4324350"/>
                  <a:gd name="connsiteY2" fmla="*/ 690428 h 690428"/>
                  <a:gd name="connsiteX3" fmla="*/ 0 w 4324350"/>
                  <a:gd name="connsiteY3" fmla="*/ 690428 h 690428"/>
                  <a:gd name="connsiteX4" fmla="*/ 499730 w 4324350"/>
                  <a:gd name="connsiteY4" fmla="*/ 0 h 690428"/>
                  <a:gd name="connsiteX0" fmla="*/ 49973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499730 w 4324350"/>
                  <a:gd name="connsiteY4" fmla="*/ 0 h 676275"/>
                  <a:gd name="connsiteX0" fmla="*/ 0 w 3824620"/>
                  <a:gd name="connsiteY0" fmla="*/ 0 h 690428"/>
                  <a:gd name="connsiteX1" fmla="*/ 3319795 w 3824620"/>
                  <a:gd name="connsiteY1" fmla="*/ 0 h 690428"/>
                  <a:gd name="connsiteX2" fmla="*/ 3824620 w 3824620"/>
                  <a:gd name="connsiteY2" fmla="*/ 676275 h 690428"/>
                  <a:gd name="connsiteX3" fmla="*/ 0 w 3824620"/>
                  <a:gd name="connsiteY3" fmla="*/ 690428 h 690428"/>
                  <a:gd name="connsiteX4" fmla="*/ 0 w 3824620"/>
                  <a:gd name="connsiteY4" fmla="*/ 0 h 690428"/>
                  <a:gd name="connsiteX0" fmla="*/ 0 w 3824620"/>
                  <a:gd name="connsiteY0" fmla="*/ 0 h 676277"/>
                  <a:gd name="connsiteX1" fmla="*/ 3319795 w 3824620"/>
                  <a:gd name="connsiteY1" fmla="*/ 0 h 676277"/>
                  <a:gd name="connsiteX2" fmla="*/ 3824620 w 3824620"/>
                  <a:gd name="connsiteY2" fmla="*/ 676275 h 676277"/>
                  <a:gd name="connsiteX3" fmla="*/ 0 w 3824620"/>
                  <a:gd name="connsiteY3" fmla="*/ 676277 h 676277"/>
                  <a:gd name="connsiteX4" fmla="*/ 0 w 3824620"/>
                  <a:gd name="connsiteY4" fmla="*/ 0 h 67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620" h="676277">
                    <a:moveTo>
                      <a:pt x="0" y="0"/>
                    </a:moveTo>
                    <a:lnTo>
                      <a:pt x="3319795" y="0"/>
                    </a:lnTo>
                    <a:lnTo>
                      <a:pt x="3824620" y="676275"/>
                    </a:lnTo>
                    <a:lnTo>
                      <a:pt x="0" y="676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E1E202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46910" y="788384"/>
                <a:ext cx="3458687" cy="2012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VAMOS AOS </a:t>
                </a:r>
                <a:r>
                  <a:rPr lang="pt-BR" sz="1400" b="1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PRÓXIMOS PASSOS</a:t>
                </a: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?</a:t>
                </a:r>
              </a:p>
              <a:p>
                <a:pPr lvl="1">
                  <a:spcBef>
                    <a:spcPct val="20000"/>
                  </a:spcBef>
                  <a:defRPr/>
                </a:pPr>
                <a:endParaRPr lang="pt-BR" sz="1400" kern="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ＭＳ Ｐゴシック" charset="0"/>
                </a:endParaRPr>
              </a:p>
              <a:p>
                <a:pPr marL="569913" lvl="2" indent="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pt-BR" sz="1600" dirty="0">
                    <a:solidFill>
                      <a:schemeClr val="bg1"/>
                    </a:solidFill>
                  </a:rPr>
                  <a:t>Importância do gerenciamento de mudanças;</a:t>
                </a:r>
              </a:p>
              <a:p>
                <a:pPr marL="569913" lvl="2" indent="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pt-BR" sz="1600" dirty="0">
                    <a:solidFill>
                      <a:schemeClr val="bg1"/>
                    </a:solidFill>
                  </a:rPr>
                  <a:t>Importância do ger. de liberação e implantação.</a:t>
                </a:r>
              </a:p>
            </p:txBody>
          </p:sp>
        </p:grpSp>
        <p:pic>
          <p:nvPicPr>
            <p:cNvPr id="27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40" y="1553075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40" y="2293951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166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Temas desta aula</a:t>
            </a:r>
          </a:p>
        </p:txBody>
      </p:sp>
      <p:pic>
        <p:nvPicPr>
          <p:cNvPr id="6" name="Picture 2" descr="http://www.marketingmattersinbound.com/wp-content/uploads/2014/03/shutterstock_164801765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0029" y="0"/>
            <a:ext cx="48339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445445896"/>
              </p:ext>
            </p:extLst>
          </p:nvPr>
        </p:nvGraphicFramePr>
        <p:xfrm>
          <a:off x="699458" y="1752307"/>
          <a:ext cx="4217199" cy="187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856806" y="1959298"/>
            <a:ext cx="7294822" cy="17314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744010" y="2563408"/>
            <a:ext cx="2571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 é a relação que existe entre a capacidade e a demanda?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26" y="1017297"/>
            <a:ext cx="2323682" cy="3615441"/>
          </a:xfrm>
          <a:prstGeom prst="rect">
            <a:avLst/>
          </a:prstGeom>
          <a:noFill/>
          <a:ln w="69850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13290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45810" y="1418859"/>
            <a:ext cx="7988594" cy="28915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940283" y="2125978"/>
            <a:ext cx="4608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 é a relação que existe entre a capacidade e a demanda?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Resposta: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provedor de serviços só conseguirá atender à demanda se houver recursos disponíveis e suficientes.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Assim, podemos concluir que existe uma forte relação entre o planejamento de capacidade e a demanda.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12" y="1045652"/>
            <a:ext cx="2323682" cy="3615441"/>
          </a:xfrm>
          <a:prstGeom prst="rect">
            <a:avLst/>
          </a:prstGeom>
          <a:noFill/>
          <a:ln w="69850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6409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83053" y="1246894"/>
            <a:ext cx="7852109" cy="3247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854891" y="1431931"/>
            <a:ext cx="46799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Conceitos preliminares: (FREITAS, 2013)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“O objetivo do Gerenciamento da Capacidade é garantir que exista uma capacidade de TI adequada, a um custo justificado, e que esta </a:t>
            </a:r>
            <a:r>
              <a:rPr lang="pt-BR" sz="1400" b="1" dirty="0">
                <a:solidFill>
                  <a:srgbClr val="BB7EEE"/>
                </a:solidFill>
              </a:rPr>
              <a:t>capacidade esteja alinhada com as necessidades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atuais e futuras do negócio.”;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referência de custo justificado está relacionada com o </a:t>
            </a:r>
            <a:r>
              <a:rPr lang="pt-BR" sz="1400" b="1" dirty="0">
                <a:solidFill>
                  <a:srgbClr val="BB7EEE"/>
                </a:solidFill>
              </a:rPr>
              <a:t>benefício que o investimento em capacidade de TI trará para o negócio;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aumento da capacidade de um serviço de </a:t>
            </a:r>
            <a:r>
              <a:rPr lang="pt-BR" sz="1400" b="1" dirty="0">
                <a:solidFill>
                  <a:srgbClr val="BB7EEE"/>
                </a:solidFill>
              </a:rPr>
              <a:t>TI sem planejamento não implica em benefícios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o negócio;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falta do planejamento de capacidade pode implicar em </a:t>
            </a:r>
            <a:r>
              <a:rPr lang="pt-BR" sz="1400" b="1" dirty="0">
                <a:solidFill>
                  <a:srgbClr val="BB7EEE"/>
                </a:solidFill>
              </a:rPr>
              <a:t>aumento de recursos para um serviço menos prioritário em detrimento de outro com mais prioridade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690" y="1052740"/>
            <a:ext cx="2436350" cy="3615441"/>
          </a:xfrm>
          <a:prstGeom prst="rect">
            <a:avLst/>
          </a:prstGeom>
          <a:ln w="69850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369785" y="561729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</p:spTree>
    <p:extLst>
      <p:ext uri="{BB962C8B-B14F-4D97-AF65-F5344CB8AC3E}">
        <p14:creationId xmlns:p14="http://schemas.microsoft.com/office/powerpoint/2010/main" val="36094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583053" y="1052740"/>
            <a:ext cx="7852109" cy="36354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54891" y="1235871"/>
            <a:ext cx="46799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Demanda do negócio, capacidade do serviço e capacidade dos componentes de TI: (FREITAS, 2013)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-190500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Enquanto a </a:t>
            </a:r>
            <a:r>
              <a:rPr lang="pt-BR" sz="1400" b="1" dirty="0">
                <a:solidFill>
                  <a:srgbClr val="BB7EEE"/>
                </a:solidFill>
              </a:rPr>
              <a:t>demanda do negócio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está relacionada com quantidades, volumes e velocidade dos serviços, a capacidade dos </a:t>
            </a:r>
            <a:r>
              <a:rPr lang="pt-BR" sz="1400" b="1" dirty="0">
                <a:solidFill>
                  <a:srgbClr val="BB7EEE"/>
                </a:solidFill>
              </a:rPr>
              <a:t>componentes de TI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está relacionada com desempenho, espaço em memória (principal e auxiliar) e velocidade desses componentes relacionados ao negócio.</a:t>
            </a:r>
          </a:p>
          <a:p>
            <a:pPr marL="282575" lvl="1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BB7EEE"/>
                </a:solidFill>
              </a:rPr>
              <a:t>Como exemplo, considere um </a:t>
            </a:r>
            <a:r>
              <a:rPr lang="pt-BR" sz="1400" b="1" i="1" dirty="0">
                <a:solidFill>
                  <a:srgbClr val="BB7EEE"/>
                </a:solidFill>
              </a:rPr>
              <a:t>site</a:t>
            </a:r>
            <a:r>
              <a:rPr lang="pt-BR" sz="1400" b="1" dirty="0">
                <a:solidFill>
                  <a:srgbClr val="BB7EEE"/>
                </a:solidFill>
              </a:rPr>
              <a:t> de comércio eletrônico que tenha como capacidade requerida para o negócio a quantidade de consultas a produtos e a quantidade de vendas simultâneas realizadas nesse </a:t>
            </a:r>
            <a:r>
              <a:rPr lang="pt-BR" sz="1400" b="1" i="1" dirty="0">
                <a:solidFill>
                  <a:srgbClr val="BB7EEE"/>
                </a:solidFill>
              </a:rPr>
              <a:t>site</a:t>
            </a:r>
            <a:r>
              <a:rPr lang="pt-BR" sz="1400" b="1" dirty="0">
                <a:solidFill>
                  <a:srgbClr val="BB7EEE"/>
                </a:solidFill>
              </a:rPr>
              <a:t>.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Isto implica dizer que a área de TI deve prover tempo de resposta para as consultas no banco de dados de produtos e tempo de processamento de pedidos simultâneos.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690" y="1052740"/>
            <a:ext cx="2436350" cy="3615441"/>
          </a:xfrm>
          <a:prstGeom prst="rect">
            <a:avLst/>
          </a:prstGeom>
          <a:ln w="69850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369785" y="561729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</p:spTree>
    <p:extLst>
      <p:ext uri="{BB962C8B-B14F-4D97-AF65-F5344CB8AC3E}">
        <p14:creationId xmlns:p14="http://schemas.microsoft.com/office/powerpoint/2010/main" val="344437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790804" y="1508023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55302" y="1247674"/>
            <a:ext cx="7448682" cy="31658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7"/>
          <p:cNvGrpSpPr/>
          <p:nvPr/>
        </p:nvGrpSpPr>
        <p:grpSpPr>
          <a:xfrm>
            <a:off x="5291097" y="1641027"/>
            <a:ext cx="3122213" cy="2455572"/>
            <a:chOff x="8959367" y="2243285"/>
            <a:chExt cx="2952014" cy="2729264"/>
          </a:xfrm>
        </p:grpSpPr>
        <p:sp>
          <p:nvSpPr>
            <p:cNvPr id="16" name="Retângulo 1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0" name="Retângulo de cantos arredondados 5"/>
          <p:cNvSpPr/>
          <p:nvPr/>
        </p:nvSpPr>
        <p:spPr>
          <a:xfrm flipV="1">
            <a:off x="655301" y="4414211"/>
            <a:ext cx="7448682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037257" y="1922676"/>
            <a:ext cx="39586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Demanda do negócio, capacidade do serviço e capacidade dos componentes de TI: (FREITAS, 2013)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-96837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exemplo, a consulta de produtos pode ser desmembrada em:</a:t>
            </a:r>
          </a:p>
          <a:p>
            <a:pPr marL="188913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Capacidade dos Serviços de Negócio;</a:t>
            </a:r>
          </a:p>
          <a:p>
            <a:pPr marL="188913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Capacidade dos serviços de TI;</a:t>
            </a:r>
          </a:p>
          <a:p>
            <a:pPr marL="188913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Capacidade dos Componentes de TI.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82" y="1770252"/>
            <a:ext cx="2825038" cy="21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69785" y="561729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</p:spTree>
    <p:extLst>
      <p:ext uri="{BB962C8B-B14F-4D97-AF65-F5344CB8AC3E}">
        <p14:creationId xmlns:p14="http://schemas.microsoft.com/office/powerpoint/2010/main" val="168125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0"/>
          <p:cNvSpPr/>
          <p:nvPr/>
        </p:nvSpPr>
        <p:spPr>
          <a:xfrm rot="275902">
            <a:off x="7833333" y="149379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97831" y="1331267"/>
            <a:ext cx="7448682" cy="29108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7"/>
          <p:cNvGrpSpPr/>
          <p:nvPr/>
        </p:nvGrpSpPr>
        <p:grpSpPr>
          <a:xfrm>
            <a:off x="5333626" y="1626800"/>
            <a:ext cx="3122213" cy="2349726"/>
            <a:chOff x="8959367" y="2243285"/>
            <a:chExt cx="2952014" cy="2729264"/>
          </a:xfrm>
        </p:grpSpPr>
        <p:sp>
          <p:nvSpPr>
            <p:cNvPr id="16" name="Retângulo 1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 de cantos arredondados 5"/>
          <p:cNvSpPr/>
          <p:nvPr/>
        </p:nvSpPr>
        <p:spPr>
          <a:xfrm flipV="1">
            <a:off x="697830" y="4242744"/>
            <a:ext cx="7448682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003606" y="1946644"/>
            <a:ext cx="40432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Subprocessos do gerenciamento de capacidade: (FREITAS, 2013)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552450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atividades do gerenciamento de capacidade demandam três subprocessos:</a:t>
            </a:r>
          </a:p>
          <a:p>
            <a:pPr marL="24606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da Capacidade de negócio;</a:t>
            </a:r>
          </a:p>
          <a:p>
            <a:pPr marL="24606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da Capacidade de Serviço;</a:t>
            </a:r>
          </a:p>
          <a:p>
            <a:pPr marL="24606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da Capacidade de Componente.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69785" y="561729"/>
            <a:ext cx="43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de capacidade no ambiente de TI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96" y="1764747"/>
            <a:ext cx="2925025" cy="209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18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9752</TotalTime>
  <Words>1419</Words>
  <Application>Microsoft Office PowerPoint</Application>
  <PresentationFormat>Apresentação na tela (16:9)</PresentationFormat>
  <Paragraphs>124</Paragraphs>
  <Slides>24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Gestão de Infraestrutura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Rodrigues</dc:creator>
  <cp:lastModifiedBy>Andre Braga</cp:lastModifiedBy>
  <cp:revision>618</cp:revision>
  <dcterms:created xsi:type="dcterms:W3CDTF">2014-11-17T17:44:06Z</dcterms:created>
  <dcterms:modified xsi:type="dcterms:W3CDTF">2018-12-27T07:32:31Z</dcterms:modified>
</cp:coreProperties>
</file>