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7" r:id="rId1"/>
  </p:sldMasterIdLst>
  <p:notesMasterIdLst>
    <p:notesMasterId r:id="rId22"/>
  </p:notesMasterIdLst>
  <p:handoutMasterIdLst>
    <p:handoutMasterId r:id="rId23"/>
  </p:handoutMasterIdLst>
  <p:sldIdLst>
    <p:sldId id="256" r:id="rId2"/>
    <p:sldId id="306" r:id="rId3"/>
    <p:sldId id="314" r:id="rId4"/>
    <p:sldId id="327" r:id="rId5"/>
    <p:sldId id="328" r:id="rId6"/>
    <p:sldId id="329" r:id="rId7"/>
    <p:sldId id="347" r:id="rId8"/>
    <p:sldId id="348" r:id="rId9"/>
    <p:sldId id="349" r:id="rId10"/>
    <p:sldId id="350" r:id="rId11"/>
    <p:sldId id="351" r:id="rId12"/>
    <p:sldId id="352" r:id="rId13"/>
    <p:sldId id="353" r:id="rId14"/>
    <p:sldId id="354" r:id="rId15"/>
    <p:sldId id="355" r:id="rId16"/>
    <p:sldId id="356" r:id="rId17"/>
    <p:sldId id="357" r:id="rId18"/>
    <p:sldId id="358" r:id="rId19"/>
    <p:sldId id="338" r:id="rId20"/>
    <p:sldId id="305" r:id="rId21"/>
  </p:sldIdLst>
  <p:sldSz cx="9144000" cy="5143500" type="screen16x9"/>
  <p:notesSz cx="6858000" cy="9144000"/>
  <p:defaultTextStyle>
    <a:defPPr>
      <a:defRPr lang="en-US"/>
    </a:defPPr>
    <a:lvl1pPr algn="l" defTabSz="4556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5613" indent="1588" algn="l" defTabSz="4556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2813" indent="1588" algn="l" defTabSz="4556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0013" indent="1588" algn="l" defTabSz="4556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7213" indent="1588" algn="l" defTabSz="4556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" userDrawn="1">
          <p15:clr>
            <a:srgbClr val="A4A3A4"/>
          </p15:clr>
        </p15:guide>
        <p15:guide id="4" pos="5534" userDrawn="1">
          <p15:clr>
            <a:srgbClr val="A4A3A4"/>
          </p15:clr>
        </p15:guide>
        <p15:guide id="5" orient="horz" pos="2867" userDrawn="1">
          <p15:clr>
            <a:srgbClr val="A4A3A4"/>
          </p15:clr>
        </p15:guide>
        <p15:guide id="7" pos="226" userDrawn="1">
          <p15:clr>
            <a:srgbClr val="A4A3A4"/>
          </p15:clr>
        </p15:guide>
        <p15:guide id="8" userDrawn="1">
          <p15:clr>
            <a:srgbClr val="000000"/>
          </p15:clr>
        </p15:guide>
        <p15:guide id="9" orient="horz" userDrawn="1">
          <p15:clr>
            <a:srgbClr val="000000"/>
          </p15:clr>
        </p15:guide>
        <p15:guide id="10" orient="horz" pos="3240" userDrawn="1">
          <p15:clr>
            <a:srgbClr val="000000"/>
          </p15:clr>
        </p15:guide>
        <p15:guide id="11" pos="5760" userDrawn="1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9D93"/>
    <a:srgbClr val="4FAFA8"/>
    <a:srgbClr val="EBF1DE"/>
    <a:srgbClr val="C6D9F1"/>
    <a:srgbClr val="DBEEF4"/>
    <a:srgbClr val="157D64"/>
    <a:srgbClr val="213F5E"/>
    <a:srgbClr val="EBECED"/>
    <a:srgbClr val="F6F7F8"/>
    <a:srgbClr val="4BB7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61" autoAdjust="0"/>
    <p:restoredTop sz="93559" autoAdjust="0"/>
  </p:normalViewPr>
  <p:slideViewPr>
    <p:cSldViewPr snapToGrid="0" snapToObjects="1">
      <p:cViewPr varScale="1">
        <p:scale>
          <a:sx n="153" d="100"/>
          <a:sy n="153" d="100"/>
        </p:scale>
        <p:origin x="162" y="1494"/>
      </p:cViewPr>
      <p:guideLst>
        <p:guide orient="horz" pos="259"/>
        <p:guide pos="5534"/>
        <p:guide orient="horz" pos="2867"/>
        <p:guide pos="226"/>
        <p:guide/>
        <p:guide orient="horz"/>
        <p:guide orient="horz" pos="3240"/>
        <p:guide pos="57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napToObjects="1">
      <p:cViewPr varScale="1">
        <p:scale>
          <a:sx n="58" d="100"/>
          <a:sy n="58" d="100"/>
        </p:scale>
        <p:origin x="280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EC703A-45DD-4E32-8969-E371DF6B530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41938F39-B707-40F8-A1EF-BEA5C1BB490C}">
      <dgm:prSet phldrT="[Texto]" custT="1"/>
      <dgm:spPr>
        <a:solidFill>
          <a:schemeClr val="bg1">
            <a:lumMod val="95000"/>
          </a:schemeClr>
        </a:solidFill>
        <a:ln w="3175">
          <a:solidFill>
            <a:schemeClr val="bg1">
              <a:lumMod val="85000"/>
            </a:schemeClr>
          </a:solidFill>
        </a:ln>
      </dgm:spPr>
      <dgm:t>
        <a:bodyPr/>
        <a:lstStyle/>
        <a:p>
          <a:pPr algn="l"/>
          <a:r>
            <a:rPr lang="pt-BR" sz="1400" b="0" dirty="0">
              <a:solidFill>
                <a:schemeClr val="tx1">
                  <a:lumMod val="65000"/>
                  <a:lumOff val="35000"/>
                </a:schemeClr>
              </a:solidFill>
            </a:rPr>
            <a:t>Importância da central de serviços</a:t>
          </a:r>
          <a:endParaRPr lang="pt-BR" sz="1400" b="0" i="0" dirty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9650D5A9-D641-4C8A-A38D-6F41A6D10977}" type="parTrans" cxnId="{C5C2D972-A164-497A-BC23-D9E57CB843C9}">
      <dgm:prSet/>
      <dgm:spPr/>
      <dgm:t>
        <a:bodyPr/>
        <a:lstStyle/>
        <a:p>
          <a:pPr algn="l"/>
          <a:endParaRPr lang="pt-BR" sz="1400" b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97F9D200-0971-4830-986E-E7B45CD08CF8}" type="sibTrans" cxnId="{C5C2D972-A164-497A-BC23-D9E57CB843C9}">
      <dgm:prSet/>
      <dgm:spPr/>
      <dgm:t>
        <a:bodyPr/>
        <a:lstStyle/>
        <a:p>
          <a:pPr algn="l"/>
          <a:endParaRPr lang="pt-BR" sz="1400" b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26ACA677-B687-4104-BA10-A16CA72876CE}" type="pres">
      <dgm:prSet presAssocID="{68EC703A-45DD-4E32-8969-E371DF6B530E}" presName="linear" presStyleCnt="0">
        <dgm:presLayoutVars>
          <dgm:animLvl val="lvl"/>
          <dgm:resizeHandles val="exact"/>
        </dgm:presLayoutVars>
      </dgm:prSet>
      <dgm:spPr/>
    </dgm:pt>
    <dgm:pt modelId="{95CBA580-B471-4069-AD9E-7A5C629A3488}" type="pres">
      <dgm:prSet presAssocID="{41938F39-B707-40F8-A1EF-BEA5C1BB490C}" presName="parentText" presStyleLbl="node1" presStyleIdx="0" presStyleCnt="1" custScaleY="62093">
        <dgm:presLayoutVars>
          <dgm:chMax val="0"/>
          <dgm:bulletEnabled val="1"/>
        </dgm:presLayoutVars>
      </dgm:prSet>
      <dgm:spPr>
        <a:prstGeom prst="rect">
          <a:avLst/>
        </a:prstGeom>
      </dgm:spPr>
    </dgm:pt>
  </dgm:ptLst>
  <dgm:cxnLst>
    <dgm:cxn modelId="{C5C2D972-A164-497A-BC23-D9E57CB843C9}" srcId="{68EC703A-45DD-4E32-8969-E371DF6B530E}" destId="{41938F39-B707-40F8-A1EF-BEA5C1BB490C}" srcOrd="0" destOrd="0" parTransId="{9650D5A9-D641-4C8A-A38D-6F41A6D10977}" sibTransId="{97F9D200-0971-4830-986E-E7B45CD08CF8}"/>
    <dgm:cxn modelId="{634F27B6-F874-40EF-9D73-A93C835B0F8D}" type="presOf" srcId="{68EC703A-45DD-4E32-8969-E371DF6B530E}" destId="{26ACA677-B687-4104-BA10-A16CA72876CE}" srcOrd="0" destOrd="0" presId="urn:microsoft.com/office/officeart/2005/8/layout/vList2"/>
    <dgm:cxn modelId="{84F130E9-6D90-47A8-9174-E912B45FD663}" type="presOf" srcId="{41938F39-B707-40F8-A1EF-BEA5C1BB490C}" destId="{95CBA580-B471-4069-AD9E-7A5C629A3488}" srcOrd="0" destOrd="0" presId="urn:microsoft.com/office/officeart/2005/8/layout/vList2"/>
    <dgm:cxn modelId="{EFA8EAD9-A7B4-46CA-807E-7F5BBE355756}" type="presParOf" srcId="{26ACA677-B687-4104-BA10-A16CA72876CE}" destId="{95CBA580-B471-4069-AD9E-7A5C629A3488}" srcOrd="0" destOrd="0" presId="urn:microsoft.com/office/officeart/2005/8/layout/vList2"/>
  </dgm:cxnLst>
  <dgm:bg/>
  <dgm:whole>
    <a:ln w="3175"/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CBA580-B471-4069-AD9E-7A5C629A3488}">
      <dsp:nvSpPr>
        <dsp:cNvPr id="0" name=""/>
        <dsp:cNvSpPr/>
      </dsp:nvSpPr>
      <dsp:spPr>
        <a:xfrm>
          <a:off x="0" y="560804"/>
          <a:ext cx="4217199" cy="755547"/>
        </a:xfrm>
        <a:prstGeom prst="rect">
          <a:avLst/>
        </a:prstGeom>
        <a:solidFill>
          <a:schemeClr val="bg1">
            <a:lumMod val="95000"/>
          </a:schemeClr>
        </a:solidFill>
        <a:ln w="3175" cap="flat" cmpd="sng" algn="ctr">
          <a:solidFill>
            <a:schemeClr val="bg1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0" kern="1200" dirty="0">
              <a:solidFill>
                <a:schemeClr val="tx1">
                  <a:lumMod val="65000"/>
                  <a:lumOff val="35000"/>
                </a:schemeClr>
              </a:solidFill>
            </a:rPr>
            <a:t>Importância da central de serviços</a:t>
          </a:r>
          <a:endParaRPr lang="pt-BR" sz="1400" b="0" i="0" kern="1200" dirty="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0" y="560804"/>
        <a:ext cx="4217199" cy="7555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2B43C5-6F52-AD40-A97F-6E8DC5AF1C1A}" type="datetimeFigureOut">
              <a:rPr lang="en-US" smtClean="0"/>
              <a:pPr/>
              <a:t>12/26/2018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6A60AB-6121-1D4C-9565-E7EB4E0D1A5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2988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456977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F3EF2BD-F832-4131-93A4-A20917D2CFF3}" type="datetimeFigureOut">
              <a:rPr lang="en-US"/>
              <a:pPr>
                <a:defRPr/>
              </a:pPr>
              <a:t>12/26/2018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noProof="0"/>
              <a:t>Click to edit Master text styles</a:t>
            </a:r>
          </a:p>
          <a:p>
            <a:pPr lvl="1"/>
            <a:r>
              <a:rPr lang="x-none" noProof="0"/>
              <a:t>Second level</a:t>
            </a:r>
          </a:p>
          <a:p>
            <a:pPr lvl="2"/>
            <a:r>
              <a:rPr lang="x-none" noProof="0"/>
              <a:t>Third level</a:t>
            </a:r>
          </a:p>
          <a:p>
            <a:pPr lvl="3"/>
            <a:r>
              <a:rPr lang="x-none" noProof="0"/>
              <a:t>Fourth level</a:t>
            </a:r>
          </a:p>
          <a:p>
            <a:pPr lvl="4"/>
            <a:r>
              <a:rPr lang="x-none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456977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7747FA5-7DBF-4787-98CD-3C5843D2809D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1770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5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ＭＳ Ｐゴシック" charset="0"/>
      </a:defRPr>
    </a:lvl1pPr>
    <a:lvl2pPr marL="455613" algn="l" defTabSz="455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2pPr>
    <a:lvl3pPr marL="912813" algn="l" defTabSz="455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3pPr>
    <a:lvl4pPr marL="1370013" algn="l" defTabSz="455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4pPr>
    <a:lvl5pPr marL="1827213" algn="l" defTabSz="455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5pPr>
    <a:lvl6pPr marL="2284896" algn="l" defTabSz="4569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876" algn="l" defTabSz="4569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856" algn="l" defTabSz="4569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835" algn="l" defTabSz="4569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 userDrawn="1"/>
        </p:nvSpPr>
        <p:spPr>
          <a:xfrm>
            <a:off x="297366" y="4873833"/>
            <a:ext cx="33098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defRPr/>
            </a:pPr>
            <a:r>
              <a:rPr lang="pt-BR" sz="1200" b="1" dirty="0">
                <a:solidFill>
                  <a:srgbClr val="219D93"/>
                </a:solidFill>
              </a:rPr>
              <a:t>AULA 12: CENTRAL DE SERVIÇOS E DESEMPENHO</a:t>
            </a:r>
            <a:endParaRPr lang="pt-BR" sz="1200" dirty="0">
              <a:solidFill>
                <a:srgbClr val="219D93"/>
              </a:solidFill>
            </a:endParaRPr>
          </a:p>
        </p:txBody>
      </p:sp>
      <p:sp>
        <p:nvSpPr>
          <p:cNvPr id="6" name="CaixaDeTexto 5"/>
          <p:cNvSpPr txBox="1"/>
          <p:nvPr userDrawn="1"/>
        </p:nvSpPr>
        <p:spPr>
          <a:xfrm>
            <a:off x="375047" y="340208"/>
            <a:ext cx="20070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i="0" dirty="0">
                <a:solidFill>
                  <a:srgbClr val="219D93"/>
                </a:solidFill>
              </a:rPr>
              <a:t>Gestão de infraestrutura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 userDrawn="1"/>
        </p:nvSpPr>
        <p:spPr>
          <a:xfrm>
            <a:off x="297366" y="4873833"/>
            <a:ext cx="1826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solidFill>
                  <a:srgbClr val="219D93"/>
                </a:solidFill>
              </a:rPr>
              <a:t>AULA 01: NOME DA AULA</a:t>
            </a:r>
          </a:p>
        </p:txBody>
      </p:sp>
      <p:sp>
        <p:nvSpPr>
          <p:cNvPr id="8" name="CaixaDeTexto 7"/>
          <p:cNvSpPr txBox="1"/>
          <p:nvPr userDrawn="1"/>
        </p:nvSpPr>
        <p:spPr>
          <a:xfrm>
            <a:off x="375047" y="340208"/>
            <a:ext cx="906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>
                <a:solidFill>
                  <a:srgbClr val="219D93"/>
                </a:solidFill>
              </a:rPr>
              <a:t>Disciplina</a:t>
            </a:r>
          </a:p>
        </p:txBody>
      </p:sp>
    </p:spTree>
    <p:extLst>
      <p:ext uri="{BB962C8B-B14F-4D97-AF65-F5344CB8AC3E}">
        <p14:creationId xmlns:p14="http://schemas.microsoft.com/office/powerpoint/2010/main" val="784983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drelb2000/CURSOS" TargetMode="External"/><Relationship Id="rId2" Type="http://schemas.openxmlformats.org/officeDocument/2006/relationships/hyperlink" Target="mailto:andre.luiz.braga2000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rh-SlSxUBvM" TargetMode="Externa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youtube.com/watch?v=AesrWnizM94" TargetMode="External"/><Relationship Id="rId4" Type="http://schemas.openxmlformats.org/officeDocument/2006/relationships/hyperlink" Target="https://www.youtube.com/watch?v=pw0UrmWl2k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idx="4294967295"/>
          </p:nvPr>
        </p:nvSpPr>
        <p:spPr>
          <a:xfrm>
            <a:off x="324195" y="532997"/>
            <a:ext cx="7714211" cy="1790700"/>
          </a:xfrm>
        </p:spPr>
        <p:txBody>
          <a:bodyPr>
            <a:normAutofit/>
          </a:bodyPr>
          <a:lstStyle/>
          <a:p>
            <a:r>
              <a:rPr lang="en-US" dirty="0" err="1"/>
              <a:t>Gestão</a:t>
            </a:r>
            <a:r>
              <a:rPr lang="en-US" dirty="0"/>
              <a:t> de </a:t>
            </a:r>
            <a:r>
              <a:rPr lang="en-US" dirty="0" err="1"/>
              <a:t>Infraestrutura</a:t>
            </a:r>
            <a:r>
              <a:rPr lang="en-US" dirty="0"/>
              <a:t> de TI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4294967295"/>
          </p:nvPr>
        </p:nvSpPr>
        <p:spPr>
          <a:xfrm>
            <a:off x="1105594" y="1377376"/>
            <a:ext cx="7211293" cy="1707227"/>
          </a:xfrm>
        </p:spPr>
        <p:txBody>
          <a:bodyPr>
            <a:normAutofit fontScale="47500" lnSpcReduction="20000"/>
          </a:bodyPr>
          <a:lstStyle/>
          <a:p>
            <a:r>
              <a:rPr lang="en-US" sz="5000" dirty="0"/>
              <a:t>Prof. André Luiz Braga</a:t>
            </a:r>
          </a:p>
          <a:p>
            <a:r>
              <a:rPr lang="en-US" sz="5000" dirty="0" err="1"/>
              <a:t>M.Sc</a:t>
            </a:r>
            <a:r>
              <a:rPr lang="en-US" sz="5000" dirty="0"/>
              <a:t> - COPPE/UFRJ</a:t>
            </a:r>
          </a:p>
          <a:p>
            <a:r>
              <a:rPr lang="en-US" sz="5000" dirty="0" err="1"/>
              <a:t>D.Sc</a:t>
            </a:r>
            <a:r>
              <a:rPr lang="en-US" sz="5000" dirty="0"/>
              <a:t> – IBM Silicon Valley Lab / COPPE / UFRJ</a:t>
            </a:r>
          </a:p>
          <a:p>
            <a:r>
              <a:rPr lang="en-US" sz="5000" dirty="0"/>
              <a:t>IBM Certified Sr. IT Architect / Open Group</a:t>
            </a:r>
          </a:p>
          <a:p>
            <a:endParaRPr lang="en-US" dirty="0"/>
          </a:p>
          <a:p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547B8BA2-04CC-44BA-B617-276873BF2870}"/>
              </a:ext>
            </a:extLst>
          </p:cNvPr>
          <p:cNvSpPr/>
          <p:nvPr/>
        </p:nvSpPr>
        <p:spPr>
          <a:xfrm>
            <a:off x="252895" y="3100542"/>
            <a:ext cx="8736122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Email: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andre.luiz.braga2000@gmail.com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Eviar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um email com o assunto: “CCT0347-&lt;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Turma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&gt;” para ser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incluído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lista de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distribuição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Material do curso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disponível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>
                <a:sym typeface="Wingdings" panose="05000000000000000000" pitchFamily="2" charset="2"/>
                <a:hlinkClick r:id="rId3"/>
              </a:rPr>
              <a:t>https://github.com/andrelb2000/CURSOS</a:t>
            </a:r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089134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0"/>
          <p:cNvSpPr/>
          <p:nvPr/>
        </p:nvSpPr>
        <p:spPr>
          <a:xfrm rot="275902">
            <a:off x="8102693" y="1786468"/>
            <a:ext cx="626363" cy="541902"/>
          </a:xfrm>
          <a:custGeom>
            <a:avLst/>
            <a:gdLst>
              <a:gd name="connsiteX0" fmla="*/ 0 w 556537"/>
              <a:gd name="connsiteY0" fmla="*/ 0 h 349397"/>
              <a:gd name="connsiteX1" fmla="*/ 556537 w 556537"/>
              <a:gd name="connsiteY1" fmla="*/ 0 h 349397"/>
              <a:gd name="connsiteX2" fmla="*/ 556537 w 556537"/>
              <a:gd name="connsiteY2" fmla="*/ 349397 h 349397"/>
              <a:gd name="connsiteX3" fmla="*/ 0 w 556537"/>
              <a:gd name="connsiteY3" fmla="*/ 349397 h 349397"/>
              <a:gd name="connsiteX4" fmla="*/ 0 w 556537"/>
              <a:gd name="connsiteY4" fmla="*/ 0 h 349397"/>
              <a:gd name="connsiteX0" fmla="*/ 0 w 568569"/>
              <a:gd name="connsiteY0" fmla="*/ 0 h 541902"/>
              <a:gd name="connsiteX1" fmla="*/ 556537 w 568569"/>
              <a:gd name="connsiteY1" fmla="*/ 0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  <a:gd name="connsiteX0" fmla="*/ 0 w 568569"/>
              <a:gd name="connsiteY0" fmla="*/ 0 h 541902"/>
              <a:gd name="connsiteX1" fmla="*/ 556537 w 568569"/>
              <a:gd name="connsiteY1" fmla="*/ 108284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569" h="541902">
                <a:moveTo>
                  <a:pt x="0" y="0"/>
                </a:moveTo>
                <a:lnTo>
                  <a:pt x="556537" y="108284"/>
                </a:lnTo>
                <a:lnTo>
                  <a:pt x="568569" y="541902"/>
                </a:lnTo>
                <a:lnTo>
                  <a:pt x="0" y="34939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510363" y="1152702"/>
            <a:ext cx="7905510" cy="339851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" name="Grupo 7"/>
          <p:cNvGrpSpPr/>
          <p:nvPr/>
        </p:nvGrpSpPr>
        <p:grpSpPr>
          <a:xfrm>
            <a:off x="5602986" y="1919472"/>
            <a:ext cx="3122213" cy="2002437"/>
            <a:chOff x="8959367" y="2243285"/>
            <a:chExt cx="2952014" cy="2729264"/>
          </a:xfrm>
        </p:grpSpPr>
        <p:sp>
          <p:nvSpPr>
            <p:cNvPr id="5" name="Retângulo 4"/>
            <p:cNvSpPr/>
            <p:nvPr/>
          </p:nvSpPr>
          <p:spPr>
            <a:xfrm>
              <a:off x="8959368" y="2243286"/>
              <a:ext cx="2952013" cy="27292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5"/>
            <p:cNvSpPr/>
            <p:nvPr/>
          </p:nvSpPr>
          <p:spPr>
            <a:xfrm>
              <a:off x="8959367" y="2243285"/>
              <a:ext cx="2952013" cy="2729263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7" name="Retângulo de cantos arredondados 5"/>
          <p:cNvSpPr/>
          <p:nvPr/>
        </p:nvSpPr>
        <p:spPr>
          <a:xfrm flipV="1">
            <a:off x="510362" y="4551866"/>
            <a:ext cx="7905510" cy="45719"/>
          </a:xfrm>
          <a:prstGeom prst="roundRect">
            <a:avLst/>
          </a:prstGeom>
          <a:solidFill>
            <a:srgbClr val="4BB7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702910" y="1306436"/>
            <a:ext cx="4875503" cy="3100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Escopo da central de serviços: (FREITAS, 2013)</a:t>
            </a:r>
          </a:p>
          <a:p>
            <a:pPr>
              <a:spcAft>
                <a:spcPts val="1200"/>
              </a:spcAft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 centrais de serviços podem ser classificadas em quatro tipos:</a:t>
            </a:r>
          </a:p>
          <a:p>
            <a:pPr marL="268288" indent="-268288">
              <a:spcAft>
                <a:spcPts val="300"/>
              </a:spcAft>
              <a:buFont typeface="+mj-lt"/>
              <a:buAutoNum type="arabicPeriod"/>
            </a:pPr>
            <a:r>
              <a:rPr lang="pt-BR" sz="1400" b="1" dirty="0">
                <a:solidFill>
                  <a:srgbClr val="219D93"/>
                </a:solidFill>
              </a:rPr>
              <a:t>Central de Serviços Local: 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Localizada presencialmente próxima aos usuários.</a:t>
            </a:r>
          </a:p>
          <a:p>
            <a:pPr marL="268288" indent="-268288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É comum de ser encontrada em empresas que não possuem filiais;</a:t>
            </a:r>
          </a:p>
          <a:p>
            <a:pPr marL="268288" indent="-268288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Também pode ser encontrada em empresas com filiais que mantêm uma central de serviços em cada filial por questões culturais, questões de linguagem ou por questões estratégicas;</a:t>
            </a:r>
          </a:p>
          <a:p>
            <a:pPr marL="268288" indent="-268288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Pode tornar-se subutilizada por possuir baixo fluxo de solicitações e de incidentes.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369785" y="561729"/>
            <a:ext cx="40250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Importância da central de serviços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4485" y="2100187"/>
            <a:ext cx="2806050" cy="1694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2426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 rot="275902">
            <a:off x="8102693" y="1491280"/>
            <a:ext cx="626363" cy="541902"/>
          </a:xfrm>
          <a:custGeom>
            <a:avLst/>
            <a:gdLst>
              <a:gd name="connsiteX0" fmla="*/ 0 w 556537"/>
              <a:gd name="connsiteY0" fmla="*/ 0 h 349397"/>
              <a:gd name="connsiteX1" fmla="*/ 556537 w 556537"/>
              <a:gd name="connsiteY1" fmla="*/ 0 h 349397"/>
              <a:gd name="connsiteX2" fmla="*/ 556537 w 556537"/>
              <a:gd name="connsiteY2" fmla="*/ 349397 h 349397"/>
              <a:gd name="connsiteX3" fmla="*/ 0 w 556537"/>
              <a:gd name="connsiteY3" fmla="*/ 349397 h 349397"/>
              <a:gd name="connsiteX4" fmla="*/ 0 w 556537"/>
              <a:gd name="connsiteY4" fmla="*/ 0 h 349397"/>
              <a:gd name="connsiteX0" fmla="*/ 0 w 568569"/>
              <a:gd name="connsiteY0" fmla="*/ 0 h 541902"/>
              <a:gd name="connsiteX1" fmla="*/ 556537 w 568569"/>
              <a:gd name="connsiteY1" fmla="*/ 0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  <a:gd name="connsiteX0" fmla="*/ 0 w 568569"/>
              <a:gd name="connsiteY0" fmla="*/ 0 h 541902"/>
              <a:gd name="connsiteX1" fmla="*/ 556537 w 568569"/>
              <a:gd name="connsiteY1" fmla="*/ 108284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569" h="541902">
                <a:moveTo>
                  <a:pt x="0" y="0"/>
                </a:moveTo>
                <a:lnTo>
                  <a:pt x="556537" y="108284"/>
                </a:lnTo>
                <a:lnTo>
                  <a:pt x="568569" y="541902"/>
                </a:lnTo>
                <a:lnTo>
                  <a:pt x="0" y="34939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510363" y="1152702"/>
            <a:ext cx="7905510" cy="339851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3" name="Grupo 7"/>
          <p:cNvGrpSpPr/>
          <p:nvPr/>
        </p:nvGrpSpPr>
        <p:grpSpPr>
          <a:xfrm>
            <a:off x="5602986" y="1624284"/>
            <a:ext cx="3122213" cy="2567468"/>
            <a:chOff x="8959367" y="2243285"/>
            <a:chExt cx="2952014" cy="2729264"/>
          </a:xfrm>
        </p:grpSpPr>
        <p:sp>
          <p:nvSpPr>
            <p:cNvPr id="14" name="Retângulo 13"/>
            <p:cNvSpPr/>
            <p:nvPr/>
          </p:nvSpPr>
          <p:spPr>
            <a:xfrm>
              <a:off x="8959368" y="2243286"/>
              <a:ext cx="2952013" cy="27292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8959367" y="2243285"/>
              <a:ext cx="2952013" cy="2729263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16" name="Retângulo de cantos arredondados 5"/>
          <p:cNvSpPr/>
          <p:nvPr/>
        </p:nvSpPr>
        <p:spPr>
          <a:xfrm flipV="1">
            <a:off x="510362" y="4551866"/>
            <a:ext cx="7905510" cy="45719"/>
          </a:xfrm>
          <a:prstGeom prst="roundRect">
            <a:avLst/>
          </a:prstGeom>
          <a:solidFill>
            <a:srgbClr val="4BB7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702910" y="1306436"/>
            <a:ext cx="4875503" cy="3100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Escopo da central de serviços: (FREITAS, 2013)</a:t>
            </a:r>
          </a:p>
          <a:p>
            <a:pPr>
              <a:spcAft>
                <a:spcPts val="1200"/>
              </a:spcAft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 centrais de serviços podem ser classificadas em quatro tipos:</a:t>
            </a:r>
          </a:p>
          <a:p>
            <a:pPr marL="368300" indent="-368300">
              <a:spcAft>
                <a:spcPts val="600"/>
              </a:spcAft>
              <a:buFont typeface="+mj-lt"/>
              <a:buAutoNum type="arabicPeriod" startAt="2"/>
            </a:pPr>
            <a:r>
              <a:rPr lang="pt-BR" sz="1400" b="1" dirty="0">
                <a:solidFill>
                  <a:srgbClr val="219D93"/>
                </a:solidFill>
              </a:rPr>
              <a:t>Central de Serviços Centralizada: 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Presta serviços a mais de uma localidade, a partir de uma única central.</a:t>
            </a:r>
          </a:p>
          <a:p>
            <a:pPr marL="368300" indent="-3683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Costuma ser mais eficiente por conta de um número maior de solicitações e de incidentes;</a:t>
            </a:r>
          </a:p>
          <a:p>
            <a:pPr marL="368300" indent="-3683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 Sistema de Gerenciamento de Conhecimento dos Serviços de TI sendo centralizado tende a aumentar a sua base de conhecimento;</a:t>
            </a:r>
          </a:p>
          <a:p>
            <a:pPr marL="368300" indent="-3683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É necessário manter equipes de suporte local por conta das eventuais intervenções físicas. 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369785" y="561729"/>
            <a:ext cx="40250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Importância da central de serviços</a:t>
            </a: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4605" y="1762232"/>
            <a:ext cx="2912136" cy="2349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8336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10"/>
          <p:cNvSpPr/>
          <p:nvPr/>
        </p:nvSpPr>
        <p:spPr>
          <a:xfrm rot="275902">
            <a:off x="8102693" y="1448750"/>
            <a:ext cx="626363" cy="541902"/>
          </a:xfrm>
          <a:custGeom>
            <a:avLst/>
            <a:gdLst>
              <a:gd name="connsiteX0" fmla="*/ 0 w 556537"/>
              <a:gd name="connsiteY0" fmla="*/ 0 h 349397"/>
              <a:gd name="connsiteX1" fmla="*/ 556537 w 556537"/>
              <a:gd name="connsiteY1" fmla="*/ 0 h 349397"/>
              <a:gd name="connsiteX2" fmla="*/ 556537 w 556537"/>
              <a:gd name="connsiteY2" fmla="*/ 349397 h 349397"/>
              <a:gd name="connsiteX3" fmla="*/ 0 w 556537"/>
              <a:gd name="connsiteY3" fmla="*/ 349397 h 349397"/>
              <a:gd name="connsiteX4" fmla="*/ 0 w 556537"/>
              <a:gd name="connsiteY4" fmla="*/ 0 h 349397"/>
              <a:gd name="connsiteX0" fmla="*/ 0 w 568569"/>
              <a:gd name="connsiteY0" fmla="*/ 0 h 541902"/>
              <a:gd name="connsiteX1" fmla="*/ 556537 w 568569"/>
              <a:gd name="connsiteY1" fmla="*/ 0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  <a:gd name="connsiteX0" fmla="*/ 0 w 568569"/>
              <a:gd name="connsiteY0" fmla="*/ 0 h 541902"/>
              <a:gd name="connsiteX1" fmla="*/ 556537 w 568569"/>
              <a:gd name="connsiteY1" fmla="*/ 108284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569" h="541902">
                <a:moveTo>
                  <a:pt x="0" y="0"/>
                </a:moveTo>
                <a:lnTo>
                  <a:pt x="556537" y="108284"/>
                </a:lnTo>
                <a:lnTo>
                  <a:pt x="568569" y="541902"/>
                </a:lnTo>
                <a:lnTo>
                  <a:pt x="0" y="34939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510363" y="1152702"/>
            <a:ext cx="7905510" cy="339851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8" name="Grupo 7"/>
          <p:cNvGrpSpPr/>
          <p:nvPr/>
        </p:nvGrpSpPr>
        <p:grpSpPr>
          <a:xfrm>
            <a:off x="5602986" y="1581754"/>
            <a:ext cx="3122213" cy="2567468"/>
            <a:chOff x="8959367" y="2243285"/>
            <a:chExt cx="2952014" cy="2729264"/>
          </a:xfrm>
        </p:grpSpPr>
        <p:sp>
          <p:nvSpPr>
            <p:cNvPr id="9" name="Retângulo 8"/>
            <p:cNvSpPr/>
            <p:nvPr/>
          </p:nvSpPr>
          <p:spPr>
            <a:xfrm>
              <a:off x="8959368" y="2243286"/>
              <a:ext cx="2952013" cy="27292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9"/>
            <p:cNvSpPr/>
            <p:nvPr/>
          </p:nvSpPr>
          <p:spPr>
            <a:xfrm>
              <a:off x="8959367" y="2243285"/>
              <a:ext cx="2952013" cy="2729263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11" name="Retângulo de cantos arredondados 5"/>
          <p:cNvSpPr/>
          <p:nvPr/>
        </p:nvSpPr>
        <p:spPr>
          <a:xfrm flipV="1">
            <a:off x="510362" y="4551866"/>
            <a:ext cx="7905510" cy="45719"/>
          </a:xfrm>
          <a:prstGeom prst="roundRect">
            <a:avLst/>
          </a:prstGeom>
          <a:solidFill>
            <a:srgbClr val="4BB7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727482" y="1459270"/>
            <a:ext cx="4850931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Escopo da central de serviços: (FREITAS, 2013)</a:t>
            </a:r>
          </a:p>
          <a:p>
            <a:pPr>
              <a:spcAft>
                <a:spcPts val="1200"/>
              </a:spcAft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 centrais de serviços podem ser classificadas em quatro tipos:</a:t>
            </a:r>
          </a:p>
          <a:p>
            <a:pPr marL="285750" indent="-285750">
              <a:spcAft>
                <a:spcPts val="600"/>
              </a:spcAft>
              <a:buFont typeface="+mj-lt"/>
              <a:buAutoNum type="arabicPeriod" startAt="3"/>
            </a:pPr>
            <a:r>
              <a:rPr lang="pt-BR" sz="1400" b="1" dirty="0">
                <a:solidFill>
                  <a:srgbClr val="219D93"/>
                </a:solidFill>
              </a:rPr>
              <a:t>Central de Serviços Virtual: 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Costuma ser utilizada através da central de serviços de um provedor.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Torna-se transparente para o usuário;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Pode dar a impressão de ser um atendimento local ou centralizado, mas trata-se de um provedor de serviços externo;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 usuário pode ligar para um ramal interno da empresa e ser redirecionado para a central de serviços do provedor.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369785" y="561729"/>
            <a:ext cx="40250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Importância da central de serviços</a:t>
            </a: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2999" y="1699203"/>
            <a:ext cx="2837459" cy="2327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2479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0"/>
          <p:cNvSpPr/>
          <p:nvPr/>
        </p:nvSpPr>
        <p:spPr>
          <a:xfrm rot="275902">
            <a:off x="8102693" y="1448750"/>
            <a:ext cx="626363" cy="541902"/>
          </a:xfrm>
          <a:custGeom>
            <a:avLst/>
            <a:gdLst>
              <a:gd name="connsiteX0" fmla="*/ 0 w 556537"/>
              <a:gd name="connsiteY0" fmla="*/ 0 h 349397"/>
              <a:gd name="connsiteX1" fmla="*/ 556537 w 556537"/>
              <a:gd name="connsiteY1" fmla="*/ 0 h 349397"/>
              <a:gd name="connsiteX2" fmla="*/ 556537 w 556537"/>
              <a:gd name="connsiteY2" fmla="*/ 349397 h 349397"/>
              <a:gd name="connsiteX3" fmla="*/ 0 w 556537"/>
              <a:gd name="connsiteY3" fmla="*/ 349397 h 349397"/>
              <a:gd name="connsiteX4" fmla="*/ 0 w 556537"/>
              <a:gd name="connsiteY4" fmla="*/ 0 h 349397"/>
              <a:gd name="connsiteX0" fmla="*/ 0 w 568569"/>
              <a:gd name="connsiteY0" fmla="*/ 0 h 541902"/>
              <a:gd name="connsiteX1" fmla="*/ 556537 w 568569"/>
              <a:gd name="connsiteY1" fmla="*/ 0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  <a:gd name="connsiteX0" fmla="*/ 0 w 568569"/>
              <a:gd name="connsiteY0" fmla="*/ 0 h 541902"/>
              <a:gd name="connsiteX1" fmla="*/ 556537 w 568569"/>
              <a:gd name="connsiteY1" fmla="*/ 108284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569" h="541902">
                <a:moveTo>
                  <a:pt x="0" y="0"/>
                </a:moveTo>
                <a:lnTo>
                  <a:pt x="556537" y="108284"/>
                </a:lnTo>
                <a:lnTo>
                  <a:pt x="568569" y="541902"/>
                </a:lnTo>
                <a:lnTo>
                  <a:pt x="0" y="34939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510363" y="1152702"/>
            <a:ext cx="7905510" cy="339851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4" name="Grupo 7"/>
          <p:cNvGrpSpPr/>
          <p:nvPr/>
        </p:nvGrpSpPr>
        <p:grpSpPr>
          <a:xfrm>
            <a:off x="5602986" y="1581754"/>
            <a:ext cx="3122213" cy="2662894"/>
            <a:chOff x="8959367" y="2243285"/>
            <a:chExt cx="2952014" cy="2729264"/>
          </a:xfrm>
        </p:grpSpPr>
        <p:sp>
          <p:nvSpPr>
            <p:cNvPr id="15" name="Retângulo 14"/>
            <p:cNvSpPr/>
            <p:nvPr/>
          </p:nvSpPr>
          <p:spPr>
            <a:xfrm>
              <a:off x="8959368" y="2243286"/>
              <a:ext cx="2952013" cy="27292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8959367" y="2243285"/>
              <a:ext cx="2952013" cy="2729263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17" name="Retângulo de cantos arredondados 5"/>
          <p:cNvSpPr/>
          <p:nvPr/>
        </p:nvSpPr>
        <p:spPr>
          <a:xfrm flipV="1">
            <a:off x="510362" y="4551866"/>
            <a:ext cx="7905510" cy="45719"/>
          </a:xfrm>
          <a:prstGeom prst="roundRect">
            <a:avLst/>
          </a:prstGeom>
          <a:solidFill>
            <a:srgbClr val="4BB7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/>
          <p:cNvSpPr txBox="1"/>
          <p:nvPr/>
        </p:nvSpPr>
        <p:spPr>
          <a:xfrm>
            <a:off x="727482" y="1628233"/>
            <a:ext cx="4850931" cy="2569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Escopo da central de serviços: (FREITAS, 2013)</a:t>
            </a:r>
          </a:p>
          <a:p>
            <a:pPr>
              <a:spcAft>
                <a:spcPts val="1200"/>
              </a:spcAft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 centrais de serviços podem ser classificadas em quatro tipos:</a:t>
            </a:r>
          </a:p>
          <a:p>
            <a:pPr marL="361950" indent="-361950">
              <a:spcAft>
                <a:spcPts val="600"/>
              </a:spcAft>
              <a:buFont typeface="+mj-lt"/>
              <a:buAutoNum type="arabicPeriod" startAt="4"/>
              <a:tabLst>
                <a:tab pos="361950" algn="l"/>
              </a:tabLst>
            </a:pPr>
            <a:r>
              <a:rPr lang="pt-BR" sz="1400" b="1" dirty="0">
                <a:solidFill>
                  <a:srgbClr val="219D93"/>
                </a:solidFill>
              </a:rPr>
              <a:t>Central de Serviços “Siga o Sol”: 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Utilizada por empesas que necessitam de suporte contínuo 24 horas por dia. </a:t>
            </a:r>
          </a:p>
          <a:p>
            <a:pPr marL="361950" indent="-36195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1950" algn="l"/>
              </a:tabLst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Costumam ser empresas multinacionais;</a:t>
            </a:r>
          </a:p>
          <a:p>
            <a:pPr marL="361950" indent="-36195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1950" algn="l"/>
              </a:tabLst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Essas centrais de serviços operam de acordo com o fuso horário de determinado país ou região;</a:t>
            </a:r>
          </a:p>
          <a:p>
            <a:pPr marL="361950" indent="-36195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1950" algn="l"/>
              </a:tabLst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Trata-se de uma abordagem que estabelece que a central de serviços possa atender mundialmente 24 horas por dia.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369785" y="561729"/>
            <a:ext cx="40250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Importância da central de serviços</a:t>
            </a:r>
          </a:p>
        </p:txBody>
      </p:sp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051" y="1693139"/>
            <a:ext cx="2933940" cy="2462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4970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 rot="275902">
            <a:off x="8102693" y="1448750"/>
            <a:ext cx="626363" cy="541902"/>
          </a:xfrm>
          <a:custGeom>
            <a:avLst/>
            <a:gdLst>
              <a:gd name="connsiteX0" fmla="*/ 0 w 556537"/>
              <a:gd name="connsiteY0" fmla="*/ 0 h 349397"/>
              <a:gd name="connsiteX1" fmla="*/ 556537 w 556537"/>
              <a:gd name="connsiteY1" fmla="*/ 0 h 349397"/>
              <a:gd name="connsiteX2" fmla="*/ 556537 w 556537"/>
              <a:gd name="connsiteY2" fmla="*/ 349397 h 349397"/>
              <a:gd name="connsiteX3" fmla="*/ 0 w 556537"/>
              <a:gd name="connsiteY3" fmla="*/ 349397 h 349397"/>
              <a:gd name="connsiteX4" fmla="*/ 0 w 556537"/>
              <a:gd name="connsiteY4" fmla="*/ 0 h 349397"/>
              <a:gd name="connsiteX0" fmla="*/ 0 w 568569"/>
              <a:gd name="connsiteY0" fmla="*/ 0 h 541902"/>
              <a:gd name="connsiteX1" fmla="*/ 556537 w 568569"/>
              <a:gd name="connsiteY1" fmla="*/ 0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  <a:gd name="connsiteX0" fmla="*/ 0 w 568569"/>
              <a:gd name="connsiteY0" fmla="*/ 0 h 541902"/>
              <a:gd name="connsiteX1" fmla="*/ 556537 w 568569"/>
              <a:gd name="connsiteY1" fmla="*/ 108284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569" h="541902">
                <a:moveTo>
                  <a:pt x="0" y="0"/>
                </a:moveTo>
                <a:lnTo>
                  <a:pt x="556537" y="108284"/>
                </a:lnTo>
                <a:lnTo>
                  <a:pt x="568569" y="541902"/>
                </a:lnTo>
                <a:lnTo>
                  <a:pt x="0" y="34939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510363" y="1152702"/>
            <a:ext cx="7905510" cy="339851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3" name="Grupo 7"/>
          <p:cNvGrpSpPr/>
          <p:nvPr/>
        </p:nvGrpSpPr>
        <p:grpSpPr>
          <a:xfrm>
            <a:off x="5602986" y="1581754"/>
            <a:ext cx="3122213" cy="2662894"/>
            <a:chOff x="8959367" y="2243285"/>
            <a:chExt cx="2952014" cy="2729264"/>
          </a:xfrm>
        </p:grpSpPr>
        <p:sp>
          <p:nvSpPr>
            <p:cNvPr id="14" name="Retângulo 13"/>
            <p:cNvSpPr/>
            <p:nvPr/>
          </p:nvSpPr>
          <p:spPr>
            <a:xfrm>
              <a:off x="8959368" y="2243286"/>
              <a:ext cx="2952013" cy="27292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8959367" y="2243285"/>
              <a:ext cx="2952013" cy="2729263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16" name="Retângulo de cantos arredondados 5"/>
          <p:cNvSpPr/>
          <p:nvPr/>
        </p:nvSpPr>
        <p:spPr>
          <a:xfrm flipV="1">
            <a:off x="510362" y="4551866"/>
            <a:ext cx="7905510" cy="45719"/>
          </a:xfrm>
          <a:prstGeom prst="roundRect">
            <a:avLst/>
          </a:prstGeom>
          <a:solidFill>
            <a:srgbClr val="4BB7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854330" y="1628233"/>
            <a:ext cx="4404499" cy="2569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Escopo da central de serviços: (FREITAS, 2013)</a:t>
            </a:r>
          </a:p>
          <a:p>
            <a:pPr>
              <a:spcAft>
                <a:spcPts val="600"/>
              </a:spcAft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Central de Serviços “Siga o Sol” exige que as centrais de serviços participantes:</a:t>
            </a:r>
          </a:p>
          <a:p>
            <a:pPr marL="2857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Compartilhem do mesmo Sistema de Registro de Solicitações e Incidentes;</a:t>
            </a:r>
          </a:p>
          <a:p>
            <a:pPr marL="2857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Possuam o mesmo tipo de processo de atendimento;</a:t>
            </a:r>
          </a:p>
          <a:p>
            <a:pPr marL="2857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Possuam atendentes fluentes na língua nativa;</a:t>
            </a:r>
          </a:p>
          <a:p>
            <a:pPr marL="2857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Respeitem os aspectos culturais de cada região.</a:t>
            </a:r>
          </a:p>
          <a:p>
            <a:pPr marL="2857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Compartilhem da mesma base de conhecimento.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369785" y="561729"/>
            <a:ext cx="40250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Importância da central de serviços</a:t>
            </a:r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051" y="1693139"/>
            <a:ext cx="2933940" cy="2462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14918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 10"/>
          <p:cNvSpPr/>
          <p:nvPr/>
        </p:nvSpPr>
        <p:spPr>
          <a:xfrm rot="275902">
            <a:off x="8102693" y="1448750"/>
            <a:ext cx="626363" cy="541902"/>
          </a:xfrm>
          <a:custGeom>
            <a:avLst/>
            <a:gdLst>
              <a:gd name="connsiteX0" fmla="*/ 0 w 556537"/>
              <a:gd name="connsiteY0" fmla="*/ 0 h 349397"/>
              <a:gd name="connsiteX1" fmla="*/ 556537 w 556537"/>
              <a:gd name="connsiteY1" fmla="*/ 0 h 349397"/>
              <a:gd name="connsiteX2" fmla="*/ 556537 w 556537"/>
              <a:gd name="connsiteY2" fmla="*/ 349397 h 349397"/>
              <a:gd name="connsiteX3" fmla="*/ 0 w 556537"/>
              <a:gd name="connsiteY3" fmla="*/ 349397 h 349397"/>
              <a:gd name="connsiteX4" fmla="*/ 0 w 556537"/>
              <a:gd name="connsiteY4" fmla="*/ 0 h 349397"/>
              <a:gd name="connsiteX0" fmla="*/ 0 w 568569"/>
              <a:gd name="connsiteY0" fmla="*/ 0 h 541902"/>
              <a:gd name="connsiteX1" fmla="*/ 556537 w 568569"/>
              <a:gd name="connsiteY1" fmla="*/ 0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  <a:gd name="connsiteX0" fmla="*/ 0 w 568569"/>
              <a:gd name="connsiteY0" fmla="*/ 0 h 541902"/>
              <a:gd name="connsiteX1" fmla="*/ 556537 w 568569"/>
              <a:gd name="connsiteY1" fmla="*/ 108284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569" h="541902">
                <a:moveTo>
                  <a:pt x="0" y="0"/>
                </a:moveTo>
                <a:lnTo>
                  <a:pt x="556537" y="108284"/>
                </a:lnTo>
                <a:lnTo>
                  <a:pt x="568569" y="541902"/>
                </a:lnTo>
                <a:lnTo>
                  <a:pt x="0" y="34939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/>
          <p:cNvSpPr/>
          <p:nvPr/>
        </p:nvSpPr>
        <p:spPr>
          <a:xfrm>
            <a:off x="510363" y="1152702"/>
            <a:ext cx="7905510" cy="339851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1" name="Grupo 7"/>
          <p:cNvGrpSpPr/>
          <p:nvPr/>
        </p:nvGrpSpPr>
        <p:grpSpPr>
          <a:xfrm>
            <a:off x="5602986" y="1581754"/>
            <a:ext cx="3122213" cy="2662894"/>
            <a:chOff x="8959367" y="2243285"/>
            <a:chExt cx="2952014" cy="2729264"/>
          </a:xfrm>
        </p:grpSpPr>
        <p:sp>
          <p:nvSpPr>
            <p:cNvPr id="22" name="Retângulo 21"/>
            <p:cNvSpPr/>
            <p:nvPr/>
          </p:nvSpPr>
          <p:spPr>
            <a:xfrm>
              <a:off x="8959368" y="2243286"/>
              <a:ext cx="2952013" cy="27292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8959367" y="2243285"/>
              <a:ext cx="2952013" cy="2729263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24" name="Retângulo de cantos arredondados 5"/>
          <p:cNvSpPr/>
          <p:nvPr/>
        </p:nvSpPr>
        <p:spPr>
          <a:xfrm flipV="1">
            <a:off x="510362" y="4551866"/>
            <a:ext cx="7905510" cy="45719"/>
          </a:xfrm>
          <a:prstGeom prst="roundRect">
            <a:avLst/>
          </a:prstGeom>
          <a:solidFill>
            <a:srgbClr val="4BB7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/>
          <p:cNvSpPr txBox="1"/>
          <p:nvPr/>
        </p:nvSpPr>
        <p:spPr>
          <a:xfrm>
            <a:off x="854330" y="1337581"/>
            <a:ext cx="4581708" cy="3085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Escopo da central de serviços: (FREITAS, 2013)</a:t>
            </a:r>
          </a:p>
          <a:p>
            <a:pPr>
              <a:spcAft>
                <a:spcPts val="300"/>
              </a:spcAft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Fatores Críticos de Sucesso (FCS) a serem considerados para decidir sobre o melhor modelo de central de serviços:</a:t>
            </a:r>
          </a:p>
          <a:p>
            <a:pPr marL="95250" lvl="1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Expectativas dos clientes dos serviços;</a:t>
            </a:r>
          </a:p>
          <a:p>
            <a:pPr marL="95250" lvl="1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Requerimentos do negócio;</a:t>
            </a:r>
          </a:p>
          <a:p>
            <a:pPr marL="95250" lvl="1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Tamanho e complexidade da estrutura de TI;</a:t>
            </a:r>
          </a:p>
          <a:p>
            <a:pPr marL="95250" lvl="1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Tamanho e complexidade do catálogo de serviços;</a:t>
            </a:r>
          </a:p>
          <a:p>
            <a:pPr marL="95250" lvl="1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Número de usuários potenciais;</a:t>
            </a:r>
          </a:p>
          <a:p>
            <a:pPr marL="95250" lvl="1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Diferenças culturais e de linguagem;</a:t>
            </a:r>
          </a:p>
          <a:p>
            <a:pPr marL="95250" lvl="1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Níveis de conhecimento das equipes;</a:t>
            </a:r>
          </a:p>
          <a:p>
            <a:pPr marL="95250" lvl="1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Tipo de infraestrutura requerida;</a:t>
            </a:r>
          </a:p>
          <a:p>
            <a:pPr marL="95250" lvl="1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Processos e procedimentos utilizados;</a:t>
            </a:r>
          </a:p>
          <a:p>
            <a:pPr marL="95250" lvl="1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Padrões de uso dos serviços. 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369785" y="561729"/>
            <a:ext cx="40250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Importância da central de serviços</a:t>
            </a:r>
          </a:p>
        </p:txBody>
      </p:sp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7023" y="1762230"/>
            <a:ext cx="2805798" cy="2326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44915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10"/>
          <p:cNvSpPr/>
          <p:nvPr/>
        </p:nvSpPr>
        <p:spPr>
          <a:xfrm rot="275902">
            <a:off x="8003455" y="1392601"/>
            <a:ext cx="626363" cy="541902"/>
          </a:xfrm>
          <a:custGeom>
            <a:avLst/>
            <a:gdLst>
              <a:gd name="connsiteX0" fmla="*/ 0 w 556537"/>
              <a:gd name="connsiteY0" fmla="*/ 0 h 349397"/>
              <a:gd name="connsiteX1" fmla="*/ 556537 w 556537"/>
              <a:gd name="connsiteY1" fmla="*/ 0 h 349397"/>
              <a:gd name="connsiteX2" fmla="*/ 556537 w 556537"/>
              <a:gd name="connsiteY2" fmla="*/ 349397 h 349397"/>
              <a:gd name="connsiteX3" fmla="*/ 0 w 556537"/>
              <a:gd name="connsiteY3" fmla="*/ 349397 h 349397"/>
              <a:gd name="connsiteX4" fmla="*/ 0 w 556537"/>
              <a:gd name="connsiteY4" fmla="*/ 0 h 349397"/>
              <a:gd name="connsiteX0" fmla="*/ 0 w 568569"/>
              <a:gd name="connsiteY0" fmla="*/ 0 h 541902"/>
              <a:gd name="connsiteX1" fmla="*/ 556537 w 568569"/>
              <a:gd name="connsiteY1" fmla="*/ 0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  <a:gd name="connsiteX0" fmla="*/ 0 w 568569"/>
              <a:gd name="connsiteY0" fmla="*/ 0 h 541902"/>
              <a:gd name="connsiteX1" fmla="*/ 556537 w 568569"/>
              <a:gd name="connsiteY1" fmla="*/ 108284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569" h="541902">
                <a:moveTo>
                  <a:pt x="0" y="0"/>
                </a:moveTo>
                <a:lnTo>
                  <a:pt x="556537" y="108284"/>
                </a:lnTo>
                <a:lnTo>
                  <a:pt x="568569" y="541902"/>
                </a:lnTo>
                <a:lnTo>
                  <a:pt x="0" y="34939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567071" y="1041990"/>
            <a:ext cx="7749564" cy="350508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" name="Grupo 7"/>
          <p:cNvGrpSpPr/>
          <p:nvPr/>
        </p:nvGrpSpPr>
        <p:grpSpPr>
          <a:xfrm>
            <a:off x="5684874" y="1525605"/>
            <a:ext cx="2941087" cy="2640398"/>
            <a:chOff x="8959367" y="2243285"/>
            <a:chExt cx="2952014" cy="2729264"/>
          </a:xfrm>
        </p:grpSpPr>
        <p:sp>
          <p:nvSpPr>
            <p:cNvPr id="6" name="Retângulo 5"/>
            <p:cNvSpPr/>
            <p:nvPr/>
          </p:nvSpPr>
          <p:spPr>
            <a:xfrm>
              <a:off x="8959368" y="2243286"/>
              <a:ext cx="2952013" cy="27292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6"/>
            <p:cNvSpPr/>
            <p:nvPr/>
          </p:nvSpPr>
          <p:spPr>
            <a:xfrm>
              <a:off x="8959367" y="2243285"/>
              <a:ext cx="2952013" cy="2729263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8" name="Retângulo de cantos arredondados 5"/>
          <p:cNvSpPr/>
          <p:nvPr/>
        </p:nvSpPr>
        <p:spPr>
          <a:xfrm flipV="1">
            <a:off x="567070" y="4547725"/>
            <a:ext cx="7749564" cy="45719"/>
          </a:xfrm>
          <a:prstGeom prst="roundRect">
            <a:avLst/>
          </a:prstGeom>
          <a:solidFill>
            <a:srgbClr val="4BB7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758287" y="1132539"/>
            <a:ext cx="481161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Níveis de atendimento da central de serviços: </a:t>
            </a:r>
          </a:p>
          <a:p>
            <a:pPr>
              <a:spcAft>
                <a:spcPts val="0"/>
              </a:spcAft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Deve existir um escalonamento para o atendimento, estabelecendo níveis e evitando que um atendente de primeiro nível fique preso a uma única demanda por muito tempo.</a:t>
            </a:r>
          </a:p>
          <a:p>
            <a:pPr>
              <a:spcAft>
                <a:spcPts val="0"/>
              </a:spcAft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Deve existir um gerenciamento das atividades da central de serviços;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 equipes de atendimento devem estar devidamente preparadas tecnicamente e também saber se relacionar com o usuário; 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Devem ser gerados relatórios da operação da central de serviços e estatísticas para acompanhamento; 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 relatórios devem ser analisados e servir como base para a correção de eventuais serviços de TI que não estejam funcionando adequadamente.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369785" y="561729"/>
            <a:ext cx="40250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Importância da central de serviços</a:t>
            </a:r>
          </a:p>
        </p:txBody>
      </p:sp>
      <p:grpSp>
        <p:nvGrpSpPr>
          <p:cNvPr id="14" name="Agrupar 13"/>
          <p:cNvGrpSpPr/>
          <p:nvPr/>
        </p:nvGrpSpPr>
        <p:grpSpPr>
          <a:xfrm>
            <a:off x="5819554" y="1663552"/>
            <a:ext cx="2688297" cy="2362643"/>
            <a:chOff x="5854995" y="1613934"/>
            <a:chExt cx="2688297" cy="2362643"/>
          </a:xfrm>
        </p:grpSpPr>
        <p:sp>
          <p:nvSpPr>
            <p:cNvPr id="13" name="Retângulo 12"/>
            <p:cNvSpPr/>
            <p:nvPr/>
          </p:nvSpPr>
          <p:spPr>
            <a:xfrm>
              <a:off x="5854995" y="1613934"/>
              <a:ext cx="2688297" cy="2362643"/>
            </a:xfrm>
            <a:prstGeom prst="rect">
              <a:avLst/>
            </a:prstGeom>
            <a:solidFill>
              <a:srgbClr val="EBF1D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5675" y="1961337"/>
              <a:ext cx="2408848" cy="16696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916776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 rot="275902">
            <a:off x="8003455" y="1392601"/>
            <a:ext cx="626363" cy="541902"/>
          </a:xfrm>
          <a:custGeom>
            <a:avLst/>
            <a:gdLst>
              <a:gd name="connsiteX0" fmla="*/ 0 w 556537"/>
              <a:gd name="connsiteY0" fmla="*/ 0 h 349397"/>
              <a:gd name="connsiteX1" fmla="*/ 556537 w 556537"/>
              <a:gd name="connsiteY1" fmla="*/ 0 h 349397"/>
              <a:gd name="connsiteX2" fmla="*/ 556537 w 556537"/>
              <a:gd name="connsiteY2" fmla="*/ 349397 h 349397"/>
              <a:gd name="connsiteX3" fmla="*/ 0 w 556537"/>
              <a:gd name="connsiteY3" fmla="*/ 349397 h 349397"/>
              <a:gd name="connsiteX4" fmla="*/ 0 w 556537"/>
              <a:gd name="connsiteY4" fmla="*/ 0 h 349397"/>
              <a:gd name="connsiteX0" fmla="*/ 0 w 568569"/>
              <a:gd name="connsiteY0" fmla="*/ 0 h 541902"/>
              <a:gd name="connsiteX1" fmla="*/ 556537 w 568569"/>
              <a:gd name="connsiteY1" fmla="*/ 0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  <a:gd name="connsiteX0" fmla="*/ 0 w 568569"/>
              <a:gd name="connsiteY0" fmla="*/ 0 h 541902"/>
              <a:gd name="connsiteX1" fmla="*/ 556537 w 568569"/>
              <a:gd name="connsiteY1" fmla="*/ 108284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569" h="541902">
                <a:moveTo>
                  <a:pt x="0" y="0"/>
                </a:moveTo>
                <a:lnTo>
                  <a:pt x="556537" y="108284"/>
                </a:lnTo>
                <a:lnTo>
                  <a:pt x="568569" y="541902"/>
                </a:lnTo>
                <a:lnTo>
                  <a:pt x="0" y="34939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567071" y="1041990"/>
            <a:ext cx="7749564" cy="350508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3" name="Grupo 7"/>
          <p:cNvGrpSpPr/>
          <p:nvPr/>
        </p:nvGrpSpPr>
        <p:grpSpPr>
          <a:xfrm>
            <a:off x="5684874" y="1525605"/>
            <a:ext cx="2941087" cy="2640398"/>
            <a:chOff x="8959367" y="2243285"/>
            <a:chExt cx="2952014" cy="2729264"/>
          </a:xfrm>
        </p:grpSpPr>
        <p:sp>
          <p:nvSpPr>
            <p:cNvPr id="14" name="Retângulo 13"/>
            <p:cNvSpPr/>
            <p:nvPr/>
          </p:nvSpPr>
          <p:spPr>
            <a:xfrm>
              <a:off x="8959368" y="2243286"/>
              <a:ext cx="2952013" cy="27292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8959367" y="2243285"/>
              <a:ext cx="2952013" cy="2729263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16" name="Retângulo de cantos arredondados 5"/>
          <p:cNvSpPr/>
          <p:nvPr/>
        </p:nvSpPr>
        <p:spPr>
          <a:xfrm flipV="1">
            <a:off x="567070" y="4547725"/>
            <a:ext cx="7749564" cy="45719"/>
          </a:xfrm>
          <a:prstGeom prst="roundRect">
            <a:avLst/>
          </a:prstGeom>
          <a:solidFill>
            <a:srgbClr val="4BB7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1049862" y="1506045"/>
            <a:ext cx="422310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Níveis de atendimento da central de serviços: </a:t>
            </a:r>
          </a:p>
          <a:p>
            <a:pPr marL="0" lvl="1" indent="0">
              <a:spcAft>
                <a:spcPts val="0"/>
              </a:spcAft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Algumas informações úteis que devem ser geradas  em relatórios mensais para análise e eventuais ações: </a:t>
            </a:r>
          </a:p>
          <a:p>
            <a:pPr marL="0" lvl="1" indent="0">
              <a:spcAft>
                <a:spcPts val="0"/>
              </a:spcAft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2575" lvl="1" indent="-282575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Quantidade de chamados abertos; </a:t>
            </a:r>
          </a:p>
          <a:p>
            <a:pPr marL="282575" lvl="1" indent="-282575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Quantidade de chamados atendidos no prazo;</a:t>
            </a:r>
          </a:p>
          <a:p>
            <a:pPr marL="282575" lvl="1" indent="-282575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Quantidade de chamados atendidos fora do prazo;</a:t>
            </a:r>
          </a:p>
          <a:p>
            <a:pPr marL="282575" lvl="1" indent="-282575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Chamados pendentes;</a:t>
            </a:r>
          </a:p>
          <a:p>
            <a:pPr marL="282575" lvl="1" indent="-282575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Tempo médio por atendimento de chamado; </a:t>
            </a:r>
          </a:p>
          <a:p>
            <a:pPr marL="282575" lvl="1" indent="-282575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Custo médio por atendimento de chamado;</a:t>
            </a:r>
          </a:p>
          <a:p>
            <a:pPr marL="282575" lvl="1" indent="-282575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Resultado da pesquisa de opinião sobre a qualidade do atendimento.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369785" y="561729"/>
            <a:ext cx="40250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Importância da central de serviços</a:t>
            </a:r>
          </a:p>
        </p:txBody>
      </p:sp>
      <p:grpSp>
        <p:nvGrpSpPr>
          <p:cNvPr id="19" name="Agrupar 18"/>
          <p:cNvGrpSpPr/>
          <p:nvPr/>
        </p:nvGrpSpPr>
        <p:grpSpPr>
          <a:xfrm>
            <a:off x="5819554" y="1663552"/>
            <a:ext cx="2688297" cy="2362643"/>
            <a:chOff x="5854995" y="1613934"/>
            <a:chExt cx="2688297" cy="2362643"/>
          </a:xfrm>
        </p:grpSpPr>
        <p:sp>
          <p:nvSpPr>
            <p:cNvPr id="20" name="Retângulo 19"/>
            <p:cNvSpPr/>
            <p:nvPr/>
          </p:nvSpPr>
          <p:spPr>
            <a:xfrm>
              <a:off x="5854995" y="1613934"/>
              <a:ext cx="2688297" cy="2362643"/>
            </a:xfrm>
            <a:prstGeom prst="rect">
              <a:avLst/>
            </a:prstGeom>
            <a:solidFill>
              <a:srgbClr val="EBF1D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1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5675" y="1961337"/>
              <a:ext cx="2408848" cy="16696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929470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0"/>
          <p:cNvSpPr/>
          <p:nvPr/>
        </p:nvSpPr>
        <p:spPr>
          <a:xfrm rot="275902">
            <a:off x="7783336" y="1493905"/>
            <a:ext cx="626363" cy="541902"/>
          </a:xfrm>
          <a:custGeom>
            <a:avLst/>
            <a:gdLst>
              <a:gd name="connsiteX0" fmla="*/ 0 w 556537"/>
              <a:gd name="connsiteY0" fmla="*/ 0 h 349397"/>
              <a:gd name="connsiteX1" fmla="*/ 556537 w 556537"/>
              <a:gd name="connsiteY1" fmla="*/ 0 h 349397"/>
              <a:gd name="connsiteX2" fmla="*/ 556537 w 556537"/>
              <a:gd name="connsiteY2" fmla="*/ 349397 h 349397"/>
              <a:gd name="connsiteX3" fmla="*/ 0 w 556537"/>
              <a:gd name="connsiteY3" fmla="*/ 349397 h 349397"/>
              <a:gd name="connsiteX4" fmla="*/ 0 w 556537"/>
              <a:gd name="connsiteY4" fmla="*/ 0 h 349397"/>
              <a:gd name="connsiteX0" fmla="*/ 0 w 568569"/>
              <a:gd name="connsiteY0" fmla="*/ 0 h 541902"/>
              <a:gd name="connsiteX1" fmla="*/ 556537 w 568569"/>
              <a:gd name="connsiteY1" fmla="*/ 0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  <a:gd name="connsiteX0" fmla="*/ 0 w 568569"/>
              <a:gd name="connsiteY0" fmla="*/ 0 h 541902"/>
              <a:gd name="connsiteX1" fmla="*/ 556537 w 568569"/>
              <a:gd name="connsiteY1" fmla="*/ 108284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569" h="541902">
                <a:moveTo>
                  <a:pt x="0" y="0"/>
                </a:moveTo>
                <a:lnTo>
                  <a:pt x="556537" y="108284"/>
                </a:lnTo>
                <a:lnTo>
                  <a:pt x="568569" y="541902"/>
                </a:lnTo>
                <a:lnTo>
                  <a:pt x="0" y="34939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731521" y="1167890"/>
            <a:ext cx="7364995" cy="320151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5" name="Grupo 7"/>
          <p:cNvGrpSpPr/>
          <p:nvPr/>
        </p:nvGrpSpPr>
        <p:grpSpPr>
          <a:xfrm>
            <a:off x="5226149" y="1626909"/>
            <a:ext cx="3179693" cy="2349726"/>
            <a:chOff x="8959367" y="2243285"/>
            <a:chExt cx="2952014" cy="2729264"/>
          </a:xfrm>
        </p:grpSpPr>
        <p:sp>
          <p:nvSpPr>
            <p:cNvPr id="16" name="Retângulo 15"/>
            <p:cNvSpPr/>
            <p:nvPr/>
          </p:nvSpPr>
          <p:spPr>
            <a:xfrm>
              <a:off x="8959368" y="2243286"/>
              <a:ext cx="2952013" cy="27292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8959367" y="2243285"/>
              <a:ext cx="2952013" cy="2729263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18" name="Retângulo de cantos arredondados 5"/>
          <p:cNvSpPr/>
          <p:nvPr/>
        </p:nvSpPr>
        <p:spPr>
          <a:xfrm flipV="1">
            <a:off x="731520" y="4370057"/>
            <a:ext cx="7364995" cy="45719"/>
          </a:xfrm>
          <a:prstGeom prst="roundRect">
            <a:avLst/>
          </a:prstGeom>
          <a:solidFill>
            <a:srgbClr val="4BB7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976750" y="1672384"/>
            <a:ext cx="400416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9875" indent="-269875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 responsável pela função da central de serviços deve: (FREITAS, 2013)</a:t>
            </a:r>
          </a:p>
          <a:p>
            <a:pPr marL="269875" indent="-269875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69875" indent="-269875"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69875" algn="l"/>
              </a:tabLst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Gerenciar as atividades da central de serviços;</a:t>
            </a:r>
          </a:p>
          <a:p>
            <a:pPr marL="269875" indent="-269875"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69875" algn="l"/>
              </a:tabLst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Decidir sobre os procedimentos de escalações hierárquicas necessárias;</a:t>
            </a:r>
          </a:p>
          <a:p>
            <a:pPr marL="269875" indent="-269875"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69875" algn="l"/>
              </a:tabLst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Gerenciar o relacionamento com os usuários;</a:t>
            </a:r>
          </a:p>
          <a:p>
            <a:pPr marL="269875" indent="-269875"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69875" algn="l"/>
              </a:tabLst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Fornecer relatórios gerenciais;</a:t>
            </a:r>
          </a:p>
          <a:p>
            <a:pPr marL="269875" indent="-269875"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69875" algn="l"/>
              </a:tabLst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Definir papéis e responsabilidades do ciclo de vida das requisições de serviço e incidentes.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369785" y="561729"/>
            <a:ext cx="40250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Importância da central de serviços</a:t>
            </a: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5957" y="1771890"/>
            <a:ext cx="2901811" cy="2047759"/>
          </a:xfrm>
          <a:prstGeom prst="rect">
            <a:avLst/>
          </a:prstGeom>
          <a:solidFill>
            <a:srgbClr val="FFFFFF">
              <a:shade val="85000"/>
            </a:srgbClr>
          </a:solidFill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26163215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/>
          <a:stretch/>
        </p:blipFill>
        <p:spPr>
          <a:xfrm>
            <a:off x="4772967" y="0"/>
            <a:ext cx="4371033" cy="5143500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576012" y="1103818"/>
            <a:ext cx="5080618" cy="351210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824210" y="1359460"/>
            <a:ext cx="4642752" cy="30315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Importância da central de serviços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pt-BR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Central de Serviços da Tecnologia da Informação do TJMS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Disponível em: &lt;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hlinkClick r:id="rId3"/>
              </a:rPr>
              <a:t>https://www.youtube.com/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hlinkClick r:id="rId3"/>
              </a:rPr>
              <a:t>watch?v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hlinkClick r:id="rId3"/>
              </a:rPr>
              <a:t>=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hlinkClick r:id="rId3"/>
              </a:rPr>
              <a:t>rh-SlSxUBvM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&gt;. Acesso em: 14 dez. 2016. 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pt-BR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Central Serviços de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t-BR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Disponível em: &lt;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hlinkClick r:id="rId4"/>
              </a:rPr>
              <a:t>https://www.youtube.com/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hlinkClick r:id="rId4"/>
              </a:rPr>
              <a:t>watch?v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hlinkClick r:id="rId4"/>
              </a:rPr>
              <a:t>=pw0UrmWl2kg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&gt;. Acesso em: 14 de dez.2016. 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pt-BR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03 dicas indispensáveis na implantação de Centrais de Serviços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Disponível em: &lt;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hlinkClick r:id="rId5"/>
              </a:rPr>
              <a:t>https://www.youtube.com/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hlinkClick r:id="rId5"/>
              </a:rPr>
              <a:t>watch?v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hlinkClick r:id="rId5"/>
              </a:rPr>
              <a:t>=AesrWnizM94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&gt;. Acesso em: 14 dez. 2016. 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369786" y="561729"/>
            <a:ext cx="1135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FontTx/>
              <a:buNone/>
              <a:defRPr/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Saiba mais</a:t>
            </a:r>
          </a:p>
        </p:txBody>
      </p:sp>
    </p:spTree>
    <p:extLst>
      <p:ext uri="{BB962C8B-B14F-4D97-AF65-F5344CB8AC3E}">
        <p14:creationId xmlns:p14="http://schemas.microsoft.com/office/powerpoint/2010/main" val="1041780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7325" y="0"/>
            <a:ext cx="3876675" cy="514350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7" name="CaixaDeTexto 16"/>
          <p:cNvSpPr txBox="1"/>
          <p:nvPr/>
        </p:nvSpPr>
        <p:spPr>
          <a:xfrm>
            <a:off x="241337" y="2623732"/>
            <a:ext cx="2396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i="1" dirty="0">
                <a:solidFill>
                  <a:srgbClr val="157D64"/>
                </a:solidFill>
              </a:rPr>
              <a:t>GESTÃO DE INFRAESTRUTURA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241335" y="2861594"/>
            <a:ext cx="5456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Aula 12: Central de serviços e desempenho</a:t>
            </a:r>
          </a:p>
        </p:txBody>
      </p:sp>
    </p:spTree>
    <p:extLst>
      <p:ext uri="{BB962C8B-B14F-4D97-AF65-F5344CB8AC3E}">
        <p14:creationId xmlns:p14="http://schemas.microsoft.com/office/powerpoint/2010/main" val="2779243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7325" y="0"/>
            <a:ext cx="3876675" cy="514350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grpSp>
        <p:nvGrpSpPr>
          <p:cNvPr id="22" name="Grupo 11"/>
          <p:cNvGrpSpPr/>
          <p:nvPr/>
        </p:nvGrpSpPr>
        <p:grpSpPr>
          <a:xfrm>
            <a:off x="3262604" y="4571998"/>
            <a:ext cx="2195224" cy="461665"/>
            <a:chOff x="3262604" y="4571998"/>
            <a:chExt cx="2195224" cy="461665"/>
          </a:xfrm>
        </p:grpSpPr>
        <p:sp>
          <p:nvSpPr>
            <p:cNvPr id="23" name="CaixaDeTexto 22"/>
            <p:cNvSpPr txBox="1"/>
            <p:nvPr/>
          </p:nvSpPr>
          <p:spPr>
            <a:xfrm>
              <a:off x="3574476" y="4571998"/>
              <a:ext cx="18833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b="1" dirty="0">
                  <a:solidFill>
                    <a:schemeClr val="bg1"/>
                  </a:solidFill>
                </a:rPr>
                <a:t>AVANCE PARA FINALIZAR A APRESENTAÇÃO.</a:t>
              </a:r>
            </a:p>
          </p:txBody>
        </p:sp>
        <p:pic>
          <p:nvPicPr>
            <p:cNvPr id="24" name="Picture 2" descr="attention, message icon"/>
            <p:cNvPicPr>
              <a:picLocks noChangeAspect="1" noChangeArrowheads="1"/>
            </p:cNvPicPr>
            <p:nvPr/>
          </p:nvPicPr>
          <p:blipFill>
            <a:blip r:embed="rId4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2604" y="4623964"/>
              <a:ext cx="378514" cy="378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5" name="Grupo 1"/>
          <p:cNvGrpSpPr/>
          <p:nvPr/>
        </p:nvGrpSpPr>
        <p:grpSpPr>
          <a:xfrm>
            <a:off x="-28575" y="4982"/>
            <a:ext cx="5114925" cy="5143499"/>
            <a:chOff x="-28575" y="19050"/>
            <a:chExt cx="5114925" cy="5143499"/>
          </a:xfrm>
        </p:grpSpPr>
        <p:grpSp>
          <p:nvGrpSpPr>
            <p:cNvPr id="29" name="Grupo 6"/>
            <p:cNvGrpSpPr/>
            <p:nvPr/>
          </p:nvGrpSpPr>
          <p:grpSpPr>
            <a:xfrm>
              <a:off x="-28575" y="19050"/>
              <a:ext cx="5114925" cy="5143499"/>
              <a:chOff x="0" y="0"/>
              <a:chExt cx="5114925" cy="5143499"/>
            </a:xfrm>
          </p:grpSpPr>
          <p:sp>
            <p:nvSpPr>
              <p:cNvPr id="31" name="Pentágono 2"/>
              <p:cNvSpPr/>
              <p:nvPr/>
            </p:nvSpPr>
            <p:spPr>
              <a:xfrm>
                <a:off x="0" y="0"/>
                <a:ext cx="5114925" cy="5143499"/>
              </a:xfrm>
              <a:custGeom>
                <a:avLst/>
                <a:gdLst>
                  <a:gd name="connsiteX0" fmla="*/ 0 w 5076825"/>
                  <a:gd name="connsiteY0" fmla="*/ 0 h 5143499"/>
                  <a:gd name="connsiteX1" fmla="*/ 2652692 w 5076825"/>
                  <a:gd name="connsiteY1" fmla="*/ 0 h 5143499"/>
                  <a:gd name="connsiteX2" fmla="*/ 5076825 w 5076825"/>
                  <a:gd name="connsiteY2" fmla="*/ 2571750 h 5143499"/>
                  <a:gd name="connsiteX3" fmla="*/ 2652692 w 5076825"/>
                  <a:gd name="connsiteY3" fmla="*/ 5143499 h 5143499"/>
                  <a:gd name="connsiteX4" fmla="*/ 0 w 5076825"/>
                  <a:gd name="connsiteY4" fmla="*/ 5143499 h 5143499"/>
                  <a:gd name="connsiteX5" fmla="*/ 0 w 5076825"/>
                  <a:gd name="connsiteY5" fmla="*/ 0 h 5143499"/>
                  <a:gd name="connsiteX0" fmla="*/ 0 w 5076825"/>
                  <a:gd name="connsiteY0" fmla="*/ 0 h 5143499"/>
                  <a:gd name="connsiteX1" fmla="*/ 2652692 w 5076825"/>
                  <a:gd name="connsiteY1" fmla="*/ 0 h 5143499"/>
                  <a:gd name="connsiteX2" fmla="*/ 5076825 w 5076825"/>
                  <a:gd name="connsiteY2" fmla="*/ 2571750 h 5143499"/>
                  <a:gd name="connsiteX3" fmla="*/ 2538392 w 5076825"/>
                  <a:gd name="connsiteY3" fmla="*/ 5143499 h 5143499"/>
                  <a:gd name="connsiteX4" fmla="*/ 0 w 5076825"/>
                  <a:gd name="connsiteY4" fmla="*/ 5143499 h 5143499"/>
                  <a:gd name="connsiteX5" fmla="*/ 0 w 5076825"/>
                  <a:gd name="connsiteY5" fmla="*/ 0 h 5143499"/>
                  <a:gd name="connsiteX0" fmla="*/ 0 w 5114925"/>
                  <a:gd name="connsiteY0" fmla="*/ 0 h 5143499"/>
                  <a:gd name="connsiteX1" fmla="*/ 2652692 w 5114925"/>
                  <a:gd name="connsiteY1" fmla="*/ 0 h 5143499"/>
                  <a:gd name="connsiteX2" fmla="*/ 5114925 w 5114925"/>
                  <a:gd name="connsiteY2" fmla="*/ 2486025 h 5143499"/>
                  <a:gd name="connsiteX3" fmla="*/ 2538392 w 5114925"/>
                  <a:gd name="connsiteY3" fmla="*/ 5143499 h 5143499"/>
                  <a:gd name="connsiteX4" fmla="*/ 0 w 5114925"/>
                  <a:gd name="connsiteY4" fmla="*/ 5143499 h 5143499"/>
                  <a:gd name="connsiteX5" fmla="*/ 0 w 5114925"/>
                  <a:gd name="connsiteY5" fmla="*/ 0 h 5143499"/>
                  <a:gd name="connsiteX0" fmla="*/ 0 w 5114925"/>
                  <a:gd name="connsiteY0" fmla="*/ 0 h 5143499"/>
                  <a:gd name="connsiteX1" fmla="*/ 2681267 w 5114925"/>
                  <a:gd name="connsiteY1" fmla="*/ 0 h 5143499"/>
                  <a:gd name="connsiteX2" fmla="*/ 5114925 w 5114925"/>
                  <a:gd name="connsiteY2" fmla="*/ 2486025 h 5143499"/>
                  <a:gd name="connsiteX3" fmla="*/ 2538392 w 5114925"/>
                  <a:gd name="connsiteY3" fmla="*/ 5143499 h 5143499"/>
                  <a:gd name="connsiteX4" fmla="*/ 0 w 5114925"/>
                  <a:gd name="connsiteY4" fmla="*/ 5143499 h 5143499"/>
                  <a:gd name="connsiteX5" fmla="*/ 0 w 5114925"/>
                  <a:gd name="connsiteY5" fmla="*/ 0 h 5143499"/>
                  <a:gd name="connsiteX0" fmla="*/ 0 w 5114925"/>
                  <a:gd name="connsiteY0" fmla="*/ 0 h 5143499"/>
                  <a:gd name="connsiteX1" fmla="*/ 2633642 w 5114925"/>
                  <a:gd name="connsiteY1" fmla="*/ 0 h 5143499"/>
                  <a:gd name="connsiteX2" fmla="*/ 5114925 w 5114925"/>
                  <a:gd name="connsiteY2" fmla="*/ 2486025 h 5143499"/>
                  <a:gd name="connsiteX3" fmla="*/ 2538392 w 5114925"/>
                  <a:gd name="connsiteY3" fmla="*/ 5143499 h 5143499"/>
                  <a:gd name="connsiteX4" fmla="*/ 0 w 5114925"/>
                  <a:gd name="connsiteY4" fmla="*/ 5143499 h 5143499"/>
                  <a:gd name="connsiteX5" fmla="*/ 0 w 5114925"/>
                  <a:gd name="connsiteY5" fmla="*/ 0 h 5143499"/>
                  <a:gd name="connsiteX0" fmla="*/ 0 w 5114925"/>
                  <a:gd name="connsiteY0" fmla="*/ 0 h 5143499"/>
                  <a:gd name="connsiteX1" fmla="*/ 2662217 w 5114925"/>
                  <a:gd name="connsiteY1" fmla="*/ 0 h 5143499"/>
                  <a:gd name="connsiteX2" fmla="*/ 5114925 w 5114925"/>
                  <a:gd name="connsiteY2" fmla="*/ 2486025 h 5143499"/>
                  <a:gd name="connsiteX3" fmla="*/ 2538392 w 5114925"/>
                  <a:gd name="connsiteY3" fmla="*/ 5143499 h 5143499"/>
                  <a:gd name="connsiteX4" fmla="*/ 0 w 5114925"/>
                  <a:gd name="connsiteY4" fmla="*/ 5143499 h 5143499"/>
                  <a:gd name="connsiteX5" fmla="*/ 0 w 5114925"/>
                  <a:gd name="connsiteY5" fmla="*/ 0 h 5143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114925" h="5143499">
                    <a:moveTo>
                      <a:pt x="0" y="0"/>
                    </a:moveTo>
                    <a:lnTo>
                      <a:pt x="2662217" y="0"/>
                    </a:lnTo>
                    <a:lnTo>
                      <a:pt x="5114925" y="2486025"/>
                    </a:lnTo>
                    <a:lnTo>
                      <a:pt x="2538392" y="5143499"/>
                    </a:lnTo>
                    <a:lnTo>
                      <a:pt x="0" y="51434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36687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Retângulo 5"/>
              <p:cNvSpPr/>
              <p:nvPr/>
            </p:nvSpPr>
            <p:spPr>
              <a:xfrm>
                <a:off x="2" y="671316"/>
                <a:ext cx="3824620" cy="508096"/>
              </a:xfrm>
              <a:custGeom>
                <a:avLst/>
                <a:gdLst>
                  <a:gd name="connsiteX0" fmla="*/ 0 w 4381500"/>
                  <a:gd name="connsiteY0" fmla="*/ 0 h 676275"/>
                  <a:gd name="connsiteX1" fmla="*/ 4381500 w 4381500"/>
                  <a:gd name="connsiteY1" fmla="*/ 0 h 676275"/>
                  <a:gd name="connsiteX2" fmla="*/ 4381500 w 4381500"/>
                  <a:gd name="connsiteY2" fmla="*/ 676275 h 676275"/>
                  <a:gd name="connsiteX3" fmla="*/ 0 w 4381500"/>
                  <a:gd name="connsiteY3" fmla="*/ 676275 h 676275"/>
                  <a:gd name="connsiteX4" fmla="*/ 0 w 4381500"/>
                  <a:gd name="connsiteY4" fmla="*/ 0 h 676275"/>
                  <a:gd name="connsiteX0" fmla="*/ 0 w 4381500"/>
                  <a:gd name="connsiteY0" fmla="*/ 0 h 676275"/>
                  <a:gd name="connsiteX1" fmla="*/ 3752850 w 4381500"/>
                  <a:gd name="connsiteY1" fmla="*/ 0 h 676275"/>
                  <a:gd name="connsiteX2" fmla="*/ 4381500 w 4381500"/>
                  <a:gd name="connsiteY2" fmla="*/ 676275 h 676275"/>
                  <a:gd name="connsiteX3" fmla="*/ 0 w 4381500"/>
                  <a:gd name="connsiteY3" fmla="*/ 676275 h 676275"/>
                  <a:gd name="connsiteX4" fmla="*/ 0 w 4381500"/>
                  <a:gd name="connsiteY4" fmla="*/ 0 h 676275"/>
                  <a:gd name="connsiteX0" fmla="*/ 0 w 4381500"/>
                  <a:gd name="connsiteY0" fmla="*/ 0 h 676275"/>
                  <a:gd name="connsiteX1" fmla="*/ 3724275 w 4381500"/>
                  <a:gd name="connsiteY1" fmla="*/ 9525 h 676275"/>
                  <a:gd name="connsiteX2" fmla="*/ 4381500 w 4381500"/>
                  <a:gd name="connsiteY2" fmla="*/ 676275 h 676275"/>
                  <a:gd name="connsiteX3" fmla="*/ 0 w 4381500"/>
                  <a:gd name="connsiteY3" fmla="*/ 676275 h 676275"/>
                  <a:gd name="connsiteX4" fmla="*/ 0 w 4381500"/>
                  <a:gd name="connsiteY4" fmla="*/ 0 h 676275"/>
                  <a:gd name="connsiteX0" fmla="*/ 0 w 4381500"/>
                  <a:gd name="connsiteY0" fmla="*/ 0 h 676275"/>
                  <a:gd name="connsiteX1" fmla="*/ 3733800 w 4381500"/>
                  <a:gd name="connsiteY1" fmla="*/ 0 h 676275"/>
                  <a:gd name="connsiteX2" fmla="*/ 4381500 w 4381500"/>
                  <a:gd name="connsiteY2" fmla="*/ 676275 h 676275"/>
                  <a:gd name="connsiteX3" fmla="*/ 0 w 4381500"/>
                  <a:gd name="connsiteY3" fmla="*/ 676275 h 676275"/>
                  <a:gd name="connsiteX4" fmla="*/ 0 w 4381500"/>
                  <a:gd name="connsiteY4" fmla="*/ 0 h 676275"/>
                  <a:gd name="connsiteX0" fmla="*/ 0 w 4381500"/>
                  <a:gd name="connsiteY0" fmla="*/ 0 h 676275"/>
                  <a:gd name="connsiteX1" fmla="*/ 3705225 w 4381500"/>
                  <a:gd name="connsiteY1" fmla="*/ 0 h 676275"/>
                  <a:gd name="connsiteX2" fmla="*/ 4381500 w 4381500"/>
                  <a:gd name="connsiteY2" fmla="*/ 676275 h 676275"/>
                  <a:gd name="connsiteX3" fmla="*/ 0 w 4381500"/>
                  <a:gd name="connsiteY3" fmla="*/ 676275 h 676275"/>
                  <a:gd name="connsiteX4" fmla="*/ 0 w 4381500"/>
                  <a:gd name="connsiteY4" fmla="*/ 0 h 676275"/>
                  <a:gd name="connsiteX0" fmla="*/ 0 w 4333875"/>
                  <a:gd name="connsiteY0" fmla="*/ 0 h 688953"/>
                  <a:gd name="connsiteX1" fmla="*/ 3705225 w 4333875"/>
                  <a:gd name="connsiteY1" fmla="*/ 0 h 688953"/>
                  <a:gd name="connsiteX2" fmla="*/ 4333875 w 4333875"/>
                  <a:gd name="connsiteY2" fmla="*/ 688953 h 688953"/>
                  <a:gd name="connsiteX3" fmla="*/ 0 w 4333875"/>
                  <a:gd name="connsiteY3" fmla="*/ 676275 h 688953"/>
                  <a:gd name="connsiteX4" fmla="*/ 0 w 4333875"/>
                  <a:gd name="connsiteY4" fmla="*/ 0 h 688953"/>
                  <a:gd name="connsiteX0" fmla="*/ 0 w 4333875"/>
                  <a:gd name="connsiteY0" fmla="*/ 0 h 688953"/>
                  <a:gd name="connsiteX1" fmla="*/ 3867150 w 4333875"/>
                  <a:gd name="connsiteY1" fmla="*/ 50711 h 688953"/>
                  <a:gd name="connsiteX2" fmla="*/ 4333875 w 4333875"/>
                  <a:gd name="connsiteY2" fmla="*/ 688953 h 688953"/>
                  <a:gd name="connsiteX3" fmla="*/ 0 w 4333875"/>
                  <a:gd name="connsiteY3" fmla="*/ 676275 h 688953"/>
                  <a:gd name="connsiteX4" fmla="*/ 0 w 4333875"/>
                  <a:gd name="connsiteY4" fmla="*/ 0 h 688953"/>
                  <a:gd name="connsiteX0" fmla="*/ 0 w 4333875"/>
                  <a:gd name="connsiteY0" fmla="*/ 0 h 688953"/>
                  <a:gd name="connsiteX1" fmla="*/ 3848100 w 4333875"/>
                  <a:gd name="connsiteY1" fmla="*/ 25356 h 688953"/>
                  <a:gd name="connsiteX2" fmla="*/ 4333875 w 4333875"/>
                  <a:gd name="connsiteY2" fmla="*/ 688953 h 688953"/>
                  <a:gd name="connsiteX3" fmla="*/ 0 w 4333875"/>
                  <a:gd name="connsiteY3" fmla="*/ 676275 h 688953"/>
                  <a:gd name="connsiteX4" fmla="*/ 0 w 4333875"/>
                  <a:gd name="connsiteY4" fmla="*/ 0 h 688953"/>
                  <a:gd name="connsiteX0" fmla="*/ 0 w 4333875"/>
                  <a:gd name="connsiteY0" fmla="*/ 0 h 688953"/>
                  <a:gd name="connsiteX1" fmla="*/ 3857625 w 4333875"/>
                  <a:gd name="connsiteY1" fmla="*/ 12678 h 688953"/>
                  <a:gd name="connsiteX2" fmla="*/ 4333875 w 4333875"/>
                  <a:gd name="connsiteY2" fmla="*/ 688953 h 688953"/>
                  <a:gd name="connsiteX3" fmla="*/ 0 w 4333875"/>
                  <a:gd name="connsiteY3" fmla="*/ 676275 h 688953"/>
                  <a:gd name="connsiteX4" fmla="*/ 0 w 4333875"/>
                  <a:gd name="connsiteY4" fmla="*/ 0 h 688953"/>
                  <a:gd name="connsiteX0" fmla="*/ 0 w 4333875"/>
                  <a:gd name="connsiteY0" fmla="*/ 0 h 688953"/>
                  <a:gd name="connsiteX1" fmla="*/ 3857625 w 4333875"/>
                  <a:gd name="connsiteY1" fmla="*/ 12678 h 688953"/>
                  <a:gd name="connsiteX2" fmla="*/ 4333875 w 4333875"/>
                  <a:gd name="connsiteY2" fmla="*/ 688953 h 688953"/>
                  <a:gd name="connsiteX3" fmla="*/ 0 w 4333875"/>
                  <a:gd name="connsiteY3" fmla="*/ 676275 h 688953"/>
                  <a:gd name="connsiteX4" fmla="*/ 0 w 4333875"/>
                  <a:gd name="connsiteY4" fmla="*/ 0 h 688953"/>
                  <a:gd name="connsiteX0" fmla="*/ 0 w 4333875"/>
                  <a:gd name="connsiteY0" fmla="*/ 25356 h 714309"/>
                  <a:gd name="connsiteX1" fmla="*/ 3867150 w 4333875"/>
                  <a:gd name="connsiteY1" fmla="*/ 0 h 714309"/>
                  <a:gd name="connsiteX2" fmla="*/ 4333875 w 4333875"/>
                  <a:gd name="connsiteY2" fmla="*/ 714309 h 714309"/>
                  <a:gd name="connsiteX3" fmla="*/ 0 w 4333875"/>
                  <a:gd name="connsiteY3" fmla="*/ 701631 h 714309"/>
                  <a:gd name="connsiteX4" fmla="*/ 0 w 4333875"/>
                  <a:gd name="connsiteY4" fmla="*/ 25356 h 714309"/>
                  <a:gd name="connsiteX0" fmla="*/ 0 w 4333875"/>
                  <a:gd name="connsiteY0" fmla="*/ 0 h 688953"/>
                  <a:gd name="connsiteX1" fmla="*/ 3867150 w 4333875"/>
                  <a:gd name="connsiteY1" fmla="*/ 0 h 688953"/>
                  <a:gd name="connsiteX2" fmla="*/ 4333875 w 4333875"/>
                  <a:gd name="connsiteY2" fmla="*/ 688953 h 688953"/>
                  <a:gd name="connsiteX3" fmla="*/ 0 w 4333875"/>
                  <a:gd name="connsiteY3" fmla="*/ 676275 h 688953"/>
                  <a:gd name="connsiteX4" fmla="*/ 0 w 4333875"/>
                  <a:gd name="connsiteY4" fmla="*/ 0 h 688953"/>
                  <a:gd name="connsiteX0" fmla="*/ 0 w 4324350"/>
                  <a:gd name="connsiteY0" fmla="*/ 0 h 676275"/>
                  <a:gd name="connsiteX1" fmla="*/ 3867150 w 4324350"/>
                  <a:gd name="connsiteY1" fmla="*/ 0 h 676275"/>
                  <a:gd name="connsiteX2" fmla="*/ 4324350 w 4324350"/>
                  <a:gd name="connsiteY2" fmla="*/ 676275 h 676275"/>
                  <a:gd name="connsiteX3" fmla="*/ 0 w 4324350"/>
                  <a:gd name="connsiteY3" fmla="*/ 676275 h 676275"/>
                  <a:gd name="connsiteX4" fmla="*/ 0 w 4324350"/>
                  <a:gd name="connsiteY4" fmla="*/ 0 h 676275"/>
                  <a:gd name="connsiteX0" fmla="*/ 0 w 4324350"/>
                  <a:gd name="connsiteY0" fmla="*/ 12678 h 688953"/>
                  <a:gd name="connsiteX1" fmla="*/ 3848100 w 4324350"/>
                  <a:gd name="connsiteY1" fmla="*/ 0 h 688953"/>
                  <a:gd name="connsiteX2" fmla="*/ 4324350 w 4324350"/>
                  <a:gd name="connsiteY2" fmla="*/ 688953 h 688953"/>
                  <a:gd name="connsiteX3" fmla="*/ 0 w 4324350"/>
                  <a:gd name="connsiteY3" fmla="*/ 688953 h 688953"/>
                  <a:gd name="connsiteX4" fmla="*/ 0 w 4324350"/>
                  <a:gd name="connsiteY4" fmla="*/ 12678 h 688953"/>
                  <a:gd name="connsiteX0" fmla="*/ 0 w 4324350"/>
                  <a:gd name="connsiteY0" fmla="*/ 0 h 676275"/>
                  <a:gd name="connsiteX1" fmla="*/ 3838575 w 4324350"/>
                  <a:gd name="connsiteY1" fmla="*/ 0 h 676275"/>
                  <a:gd name="connsiteX2" fmla="*/ 4324350 w 4324350"/>
                  <a:gd name="connsiteY2" fmla="*/ 676275 h 676275"/>
                  <a:gd name="connsiteX3" fmla="*/ 0 w 4324350"/>
                  <a:gd name="connsiteY3" fmla="*/ 676275 h 676275"/>
                  <a:gd name="connsiteX4" fmla="*/ 0 w 4324350"/>
                  <a:gd name="connsiteY4" fmla="*/ 0 h 676275"/>
                  <a:gd name="connsiteX0" fmla="*/ 0 w 4324350"/>
                  <a:gd name="connsiteY0" fmla="*/ 0 h 676275"/>
                  <a:gd name="connsiteX1" fmla="*/ 3819525 w 4324350"/>
                  <a:gd name="connsiteY1" fmla="*/ 0 h 676275"/>
                  <a:gd name="connsiteX2" fmla="*/ 4324350 w 4324350"/>
                  <a:gd name="connsiteY2" fmla="*/ 676275 h 676275"/>
                  <a:gd name="connsiteX3" fmla="*/ 0 w 4324350"/>
                  <a:gd name="connsiteY3" fmla="*/ 676275 h 676275"/>
                  <a:gd name="connsiteX4" fmla="*/ 0 w 4324350"/>
                  <a:gd name="connsiteY4" fmla="*/ 0 h 676275"/>
                  <a:gd name="connsiteX0" fmla="*/ 499730 w 4324350"/>
                  <a:gd name="connsiteY0" fmla="*/ 0 h 690428"/>
                  <a:gd name="connsiteX1" fmla="*/ 3819525 w 4324350"/>
                  <a:gd name="connsiteY1" fmla="*/ 14153 h 690428"/>
                  <a:gd name="connsiteX2" fmla="*/ 4324350 w 4324350"/>
                  <a:gd name="connsiteY2" fmla="*/ 690428 h 690428"/>
                  <a:gd name="connsiteX3" fmla="*/ 0 w 4324350"/>
                  <a:gd name="connsiteY3" fmla="*/ 690428 h 690428"/>
                  <a:gd name="connsiteX4" fmla="*/ 499730 w 4324350"/>
                  <a:gd name="connsiteY4" fmla="*/ 0 h 690428"/>
                  <a:gd name="connsiteX0" fmla="*/ 499730 w 4324350"/>
                  <a:gd name="connsiteY0" fmla="*/ 0 h 676275"/>
                  <a:gd name="connsiteX1" fmla="*/ 3819525 w 4324350"/>
                  <a:gd name="connsiteY1" fmla="*/ 0 h 676275"/>
                  <a:gd name="connsiteX2" fmla="*/ 4324350 w 4324350"/>
                  <a:gd name="connsiteY2" fmla="*/ 676275 h 676275"/>
                  <a:gd name="connsiteX3" fmla="*/ 0 w 4324350"/>
                  <a:gd name="connsiteY3" fmla="*/ 676275 h 676275"/>
                  <a:gd name="connsiteX4" fmla="*/ 499730 w 4324350"/>
                  <a:gd name="connsiteY4" fmla="*/ 0 h 676275"/>
                  <a:gd name="connsiteX0" fmla="*/ 0 w 3824620"/>
                  <a:gd name="connsiteY0" fmla="*/ 0 h 690428"/>
                  <a:gd name="connsiteX1" fmla="*/ 3319795 w 3824620"/>
                  <a:gd name="connsiteY1" fmla="*/ 0 h 690428"/>
                  <a:gd name="connsiteX2" fmla="*/ 3824620 w 3824620"/>
                  <a:gd name="connsiteY2" fmla="*/ 676275 h 690428"/>
                  <a:gd name="connsiteX3" fmla="*/ 0 w 3824620"/>
                  <a:gd name="connsiteY3" fmla="*/ 690428 h 690428"/>
                  <a:gd name="connsiteX4" fmla="*/ 0 w 3824620"/>
                  <a:gd name="connsiteY4" fmla="*/ 0 h 690428"/>
                  <a:gd name="connsiteX0" fmla="*/ 0 w 3824620"/>
                  <a:gd name="connsiteY0" fmla="*/ 0 h 676277"/>
                  <a:gd name="connsiteX1" fmla="*/ 3319795 w 3824620"/>
                  <a:gd name="connsiteY1" fmla="*/ 0 h 676277"/>
                  <a:gd name="connsiteX2" fmla="*/ 3824620 w 3824620"/>
                  <a:gd name="connsiteY2" fmla="*/ 676275 h 676277"/>
                  <a:gd name="connsiteX3" fmla="*/ 0 w 3824620"/>
                  <a:gd name="connsiteY3" fmla="*/ 676277 h 676277"/>
                  <a:gd name="connsiteX4" fmla="*/ 0 w 3824620"/>
                  <a:gd name="connsiteY4" fmla="*/ 0 h 6762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24620" h="676277">
                    <a:moveTo>
                      <a:pt x="0" y="0"/>
                    </a:moveTo>
                    <a:lnTo>
                      <a:pt x="3319795" y="0"/>
                    </a:lnTo>
                    <a:lnTo>
                      <a:pt x="3824620" y="676275"/>
                    </a:lnTo>
                    <a:lnTo>
                      <a:pt x="0" y="67627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1E20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rgbClr val="E1E202"/>
                  </a:solidFill>
                </a:endParaRPr>
              </a:p>
            </p:txBody>
          </p:sp>
          <p:sp>
            <p:nvSpPr>
              <p:cNvPr id="33" name="Retângulo 32"/>
              <p:cNvSpPr/>
              <p:nvPr/>
            </p:nvSpPr>
            <p:spPr>
              <a:xfrm>
                <a:off x="546910" y="788384"/>
                <a:ext cx="3458687" cy="12126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20000"/>
                  </a:spcBef>
                  <a:defRPr/>
                </a:pPr>
                <a:r>
                  <a:rPr lang="pt-BR" sz="1400" i="1" kern="0" dirty="0">
                    <a:solidFill>
                      <a:srgbClr val="213F5E"/>
                    </a:solidFill>
                    <a:latin typeface="+mj-lt"/>
                    <a:ea typeface="ＭＳ Ｐゴシック" charset="0"/>
                  </a:rPr>
                  <a:t>VAMOS AOS </a:t>
                </a:r>
                <a:r>
                  <a:rPr lang="pt-BR" sz="1400" b="1" i="1" kern="0" dirty="0">
                    <a:solidFill>
                      <a:srgbClr val="213F5E"/>
                    </a:solidFill>
                    <a:latin typeface="+mj-lt"/>
                    <a:ea typeface="ＭＳ Ｐゴシック" charset="0"/>
                  </a:rPr>
                  <a:t>PRÓXIMOS PASSOS</a:t>
                </a:r>
                <a:r>
                  <a:rPr lang="pt-BR" sz="1400" i="1" kern="0" dirty="0">
                    <a:solidFill>
                      <a:srgbClr val="213F5E"/>
                    </a:solidFill>
                    <a:latin typeface="+mj-lt"/>
                    <a:ea typeface="ＭＳ Ｐゴシック" charset="0"/>
                  </a:rPr>
                  <a:t>?</a:t>
                </a:r>
              </a:p>
              <a:p>
                <a:pPr lvl="1">
                  <a:spcBef>
                    <a:spcPct val="20000"/>
                  </a:spcBef>
                  <a:defRPr/>
                </a:pPr>
                <a:endParaRPr lang="pt-BR" sz="1400" kern="0" dirty="0">
                  <a:solidFill>
                    <a:schemeClr val="bg1">
                      <a:lumMod val="95000"/>
                    </a:schemeClr>
                  </a:solidFill>
                  <a:latin typeface="+mj-lt"/>
                  <a:ea typeface="ＭＳ Ｐゴシック" charset="0"/>
                </a:endParaRPr>
              </a:p>
              <a:p>
                <a:pPr lvl="1"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pt-BR" sz="1600" dirty="0">
                    <a:solidFill>
                      <a:schemeClr val="bg1"/>
                    </a:solidFill>
                  </a:rPr>
                  <a:t>Gestão de segurança da informação.  </a:t>
                </a:r>
              </a:p>
            </p:txBody>
          </p:sp>
        </p:grpSp>
        <p:pic>
          <p:nvPicPr>
            <p:cNvPr id="27" name="Picture 2" descr="accept, check, checkmark, success icon"/>
            <p:cNvPicPr>
              <a:picLocks noChangeAspect="1" noChangeArrowheads="1"/>
            </p:cNvPicPr>
            <p:nvPr/>
          </p:nvPicPr>
          <p:blipFill>
            <a:blip r:embed="rId5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8012" y="1553075"/>
              <a:ext cx="291867" cy="2918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83844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369785" y="561729"/>
            <a:ext cx="16629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Temas desta aula</a:t>
            </a:r>
          </a:p>
        </p:txBody>
      </p:sp>
      <p:pic>
        <p:nvPicPr>
          <p:cNvPr id="6" name="Picture 2" descr="http://www.marketingmattersinbound.com/wp-content/uploads/2014/03/shutterstock_164801765.jpg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310029" y="0"/>
            <a:ext cx="4833971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Diagrama 8"/>
          <p:cNvGraphicFramePr/>
          <p:nvPr>
            <p:extLst>
              <p:ext uri="{D42A27DB-BD31-4B8C-83A1-F6EECF244321}">
                <p14:modId xmlns:p14="http://schemas.microsoft.com/office/powerpoint/2010/main" val="3008248751"/>
              </p:ext>
            </p:extLst>
          </p:nvPr>
        </p:nvGraphicFramePr>
        <p:xfrm>
          <a:off x="699458" y="1752307"/>
          <a:ext cx="4217199" cy="18771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90755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0"/>
          <p:cNvSpPr/>
          <p:nvPr/>
        </p:nvSpPr>
        <p:spPr>
          <a:xfrm rot="275902">
            <a:off x="7734098" y="1472533"/>
            <a:ext cx="626363" cy="541902"/>
          </a:xfrm>
          <a:custGeom>
            <a:avLst/>
            <a:gdLst>
              <a:gd name="connsiteX0" fmla="*/ 0 w 556537"/>
              <a:gd name="connsiteY0" fmla="*/ 0 h 349397"/>
              <a:gd name="connsiteX1" fmla="*/ 556537 w 556537"/>
              <a:gd name="connsiteY1" fmla="*/ 0 h 349397"/>
              <a:gd name="connsiteX2" fmla="*/ 556537 w 556537"/>
              <a:gd name="connsiteY2" fmla="*/ 349397 h 349397"/>
              <a:gd name="connsiteX3" fmla="*/ 0 w 556537"/>
              <a:gd name="connsiteY3" fmla="*/ 349397 h 349397"/>
              <a:gd name="connsiteX4" fmla="*/ 0 w 556537"/>
              <a:gd name="connsiteY4" fmla="*/ 0 h 349397"/>
              <a:gd name="connsiteX0" fmla="*/ 0 w 568569"/>
              <a:gd name="connsiteY0" fmla="*/ 0 h 541902"/>
              <a:gd name="connsiteX1" fmla="*/ 556537 w 568569"/>
              <a:gd name="connsiteY1" fmla="*/ 0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  <a:gd name="connsiteX0" fmla="*/ 0 w 568569"/>
              <a:gd name="connsiteY0" fmla="*/ 0 h 541902"/>
              <a:gd name="connsiteX1" fmla="*/ 556537 w 568569"/>
              <a:gd name="connsiteY1" fmla="*/ 108284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569" h="541902">
                <a:moveTo>
                  <a:pt x="0" y="0"/>
                </a:moveTo>
                <a:lnTo>
                  <a:pt x="556537" y="108284"/>
                </a:lnTo>
                <a:lnTo>
                  <a:pt x="568569" y="541902"/>
                </a:lnTo>
                <a:lnTo>
                  <a:pt x="0" y="34939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800988" y="1223206"/>
            <a:ext cx="7246290" cy="307559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0" name="Grupo 7"/>
          <p:cNvGrpSpPr/>
          <p:nvPr/>
        </p:nvGrpSpPr>
        <p:grpSpPr>
          <a:xfrm>
            <a:off x="5176911" y="1605537"/>
            <a:ext cx="3179693" cy="2349726"/>
            <a:chOff x="8959367" y="2243285"/>
            <a:chExt cx="2952014" cy="2729264"/>
          </a:xfrm>
        </p:grpSpPr>
        <p:sp>
          <p:nvSpPr>
            <p:cNvPr id="21" name="Retângulo 20"/>
            <p:cNvSpPr/>
            <p:nvPr/>
          </p:nvSpPr>
          <p:spPr>
            <a:xfrm>
              <a:off x="8959368" y="2243286"/>
              <a:ext cx="2952013" cy="27292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8959367" y="2243285"/>
              <a:ext cx="2952013" cy="2729263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23" name="Retângulo de cantos arredondados 5"/>
          <p:cNvSpPr/>
          <p:nvPr/>
        </p:nvSpPr>
        <p:spPr>
          <a:xfrm flipV="1">
            <a:off x="800987" y="4299448"/>
            <a:ext cx="7246290" cy="45719"/>
          </a:xfrm>
          <a:prstGeom prst="roundRect">
            <a:avLst/>
          </a:prstGeom>
          <a:solidFill>
            <a:srgbClr val="4BB7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/>
          <p:cNvSpPr txBox="1"/>
          <p:nvPr/>
        </p:nvSpPr>
        <p:spPr>
          <a:xfrm>
            <a:off x="1354663" y="2516634"/>
            <a:ext cx="3412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Qual é a importância da Central de Serviços dentro de uma organização?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369785" y="561729"/>
            <a:ext cx="40250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Importância da central de serviços</a:t>
            </a: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6719" y="1750518"/>
            <a:ext cx="2901811" cy="2047759"/>
          </a:xfrm>
          <a:prstGeom prst="rect">
            <a:avLst/>
          </a:prstGeom>
          <a:solidFill>
            <a:srgbClr val="FFFFFF">
              <a:shade val="85000"/>
            </a:srgbClr>
          </a:solidFill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1322505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 rot="275902">
            <a:off x="7783336" y="1458465"/>
            <a:ext cx="626363" cy="541902"/>
          </a:xfrm>
          <a:custGeom>
            <a:avLst/>
            <a:gdLst>
              <a:gd name="connsiteX0" fmla="*/ 0 w 556537"/>
              <a:gd name="connsiteY0" fmla="*/ 0 h 349397"/>
              <a:gd name="connsiteX1" fmla="*/ 556537 w 556537"/>
              <a:gd name="connsiteY1" fmla="*/ 0 h 349397"/>
              <a:gd name="connsiteX2" fmla="*/ 556537 w 556537"/>
              <a:gd name="connsiteY2" fmla="*/ 349397 h 349397"/>
              <a:gd name="connsiteX3" fmla="*/ 0 w 556537"/>
              <a:gd name="connsiteY3" fmla="*/ 349397 h 349397"/>
              <a:gd name="connsiteX4" fmla="*/ 0 w 556537"/>
              <a:gd name="connsiteY4" fmla="*/ 0 h 349397"/>
              <a:gd name="connsiteX0" fmla="*/ 0 w 568569"/>
              <a:gd name="connsiteY0" fmla="*/ 0 h 541902"/>
              <a:gd name="connsiteX1" fmla="*/ 556537 w 568569"/>
              <a:gd name="connsiteY1" fmla="*/ 0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  <a:gd name="connsiteX0" fmla="*/ 0 w 568569"/>
              <a:gd name="connsiteY0" fmla="*/ 0 h 541902"/>
              <a:gd name="connsiteX1" fmla="*/ 556537 w 568569"/>
              <a:gd name="connsiteY1" fmla="*/ 108284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569" h="541902">
                <a:moveTo>
                  <a:pt x="0" y="0"/>
                </a:moveTo>
                <a:lnTo>
                  <a:pt x="556537" y="108284"/>
                </a:lnTo>
                <a:lnTo>
                  <a:pt x="568569" y="541902"/>
                </a:lnTo>
                <a:lnTo>
                  <a:pt x="0" y="34939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731521" y="1132450"/>
            <a:ext cx="7364995" cy="320151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3" name="Grupo 7"/>
          <p:cNvGrpSpPr/>
          <p:nvPr/>
        </p:nvGrpSpPr>
        <p:grpSpPr>
          <a:xfrm>
            <a:off x="5226149" y="1591469"/>
            <a:ext cx="3179693" cy="2349726"/>
            <a:chOff x="8959367" y="2243285"/>
            <a:chExt cx="2952014" cy="2729264"/>
          </a:xfrm>
        </p:grpSpPr>
        <p:sp>
          <p:nvSpPr>
            <p:cNvPr id="14" name="Retângulo 13"/>
            <p:cNvSpPr/>
            <p:nvPr/>
          </p:nvSpPr>
          <p:spPr>
            <a:xfrm>
              <a:off x="8959368" y="2243286"/>
              <a:ext cx="2952013" cy="27292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8959367" y="2243285"/>
              <a:ext cx="2952013" cy="2729263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17" name="Retângulo de cantos arredondados 5"/>
          <p:cNvSpPr/>
          <p:nvPr/>
        </p:nvSpPr>
        <p:spPr>
          <a:xfrm flipV="1">
            <a:off x="731520" y="4334617"/>
            <a:ext cx="7364995" cy="45719"/>
          </a:xfrm>
          <a:prstGeom prst="roundRect">
            <a:avLst/>
          </a:prstGeom>
          <a:solidFill>
            <a:srgbClr val="4BB7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1015703" y="1271270"/>
            <a:ext cx="4060928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Qual é a importância da Central de Serviços dentro de uma organização?</a:t>
            </a:r>
          </a:p>
          <a:p>
            <a:pPr>
              <a:spcAft>
                <a:spcPts val="1200"/>
              </a:spcAft>
            </a:pPr>
            <a:r>
              <a:rPr lang="pt-BR" sz="1400" b="1" dirty="0">
                <a:solidFill>
                  <a:srgbClr val="219D93"/>
                </a:solidFill>
              </a:rPr>
              <a:t>Resposta: 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basicamente para ser o ponto único de contato dos usuários de TI com a área de Informática para que eles possam encaminhar as suas demandas.</a:t>
            </a:r>
          </a:p>
          <a:p>
            <a:pPr>
              <a:spcAft>
                <a:spcPts val="1200"/>
              </a:spcAft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Restaurar a operação normal dos serviços tão logo seja possível.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Esse ponto único de contato pode se dar através de uma série de canais de comunicação, como por exemplo: ramal, intranet, chat e e-mail, dentre outros.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369785" y="561729"/>
            <a:ext cx="40250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Importância da central de serviços</a:t>
            </a: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5957" y="1736450"/>
            <a:ext cx="2901811" cy="2047759"/>
          </a:xfrm>
          <a:prstGeom prst="rect">
            <a:avLst/>
          </a:prstGeom>
          <a:solidFill>
            <a:srgbClr val="FFFFFF">
              <a:shade val="85000"/>
            </a:srgbClr>
          </a:solidFill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4205016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0"/>
          <p:cNvSpPr/>
          <p:nvPr/>
        </p:nvSpPr>
        <p:spPr>
          <a:xfrm rot="275902">
            <a:off x="7783336" y="1458465"/>
            <a:ext cx="626363" cy="541902"/>
          </a:xfrm>
          <a:custGeom>
            <a:avLst/>
            <a:gdLst>
              <a:gd name="connsiteX0" fmla="*/ 0 w 556537"/>
              <a:gd name="connsiteY0" fmla="*/ 0 h 349397"/>
              <a:gd name="connsiteX1" fmla="*/ 556537 w 556537"/>
              <a:gd name="connsiteY1" fmla="*/ 0 h 349397"/>
              <a:gd name="connsiteX2" fmla="*/ 556537 w 556537"/>
              <a:gd name="connsiteY2" fmla="*/ 349397 h 349397"/>
              <a:gd name="connsiteX3" fmla="*/ 0 w 556537"/>
              <a:gd name="connsiteY3" fmla="*/ 349397 h 349397"/>
              <a:gd name="connsiteX4" fmla="*/ 0 w 556537"/>
              <a:gd name="connsiteY4" fmla="*/ 0 h 349397"/>
              <a:gd name="connsiteX0" fmla="*/ 0 w 568569"/>
              <a:gd name="connsiteY0" fmla="*/ 0 h 541902"/>
              <a:gd name="connsiteX1" fmla="*/ 556537 w 568569"/>
              <a:gd name="connsiteY1" fmla="*/ 0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  <a:gd name="connsiteX0" fmla="*/ 0 w 568569"/>
              <a:gd name="connsiteY0" fmla="*/ 0 h 541902"/>
              <a:gd name="connsiteX1" fmla="*/ 556537 w 568569"/>
              <a:gd name="connsiteY1" fmla="*/ 108284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569" h="541902">
                <a:moveTo>
                  <a:pt x="0" y="0"/>
                </a:moveTo>
                <a:lnTo>
                  <a:pt x="556537" y="108284"/>
                </a:lnTo>
                <a:lnTo>
                  <a:pt x="568569" y="541902"/>
                </a:lnTo>
                <a:lnTo>
                  <a:pt x="0" y="34939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/>
        </p:nvSpPr>
        <p:spPr>
          <a:xfrm>
            <a:off x="731521" y="1132450"/>
            <a:ext cx="7364995" cy="320151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0" name="Grupo 7"/>
          <p:cNvGrpSpPr/>
          <p:nvPr/>
        </p:nvGrpSpPr>
        <p:grpSpPr>
          <a:xfrm>
            <a:off x="5226149" y="1591469"/>
            <a:ext cx="3179693" cy="2349726"/>
            <a:chOff x="8959367" y="2243285"/>
            <a:chExt cx="2952014" cy="2729264"/>
          </a:xfrm>
        </p:grpSpPr>
        <p:sp>
          <p:nvSpPr>
            <p:cNvPr id="21" name="Retângulo 20"/>
            <p:cNvSpPr/>
            <p:nvPr/>
          </p:nvSpPr>
          <p:spPr>
            <a:xfrm>
              <a:off x="8959368" y="2243286"/>
              <a:ext cx="2952013" cy="27292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8959367" y="2243285"/>
              <a:ext cx="2952013" cy="2729263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23" name="Retângulo de cantos arredondados 5"/>
          <p:cNvSpPr/>
          <p:nvPr/>
        </p:nvSpPr>
        <p:spPr>
          <a:xfrm flipV="1">
            <a:off x="731520" y="4334617"/>
            <a:ext cx="7364995" cy="45719"/>
          </a:xfrm>
          <a:prstGeom prst="roundRect">
            <a:avLst/>
          </a:prstGeom>
          <a:solidFill>
            <a:srgbClr val="4BB7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/>
          <p:cNvSpPr txBox="1"/>
          <p:nvPr/>
        </p:nvSpPr>
        <p:spPr>
          <a:xfrm>
            <a:off x="1030728" y="1378992"/>
            <a:ext cx="3896214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Conceitos preliminares: (FREITAS, 2013)</a:t>
            </a:r>
          </a:p>
          <a:p>
            <a:pPr>
              <a:spcAft>
                <a:spcPts val="1200"/>
              </a:spcAft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“Os objetivos da função Central de Serviços são: ser o ponto único de contato para os usuários de TI e restaurar a operação normal dos serviços assim que possível.”.  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central de serviços não é um processo e sim uma função;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Uma função é composta por pessoas e ferramentas utilizadas para conduzir um ou mais processos ou atividades.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369785" y="561729"/>
            <a:ext cx="40250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Importância da central de serviços</a:t>
            </a: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5957" y="1736450"/>
            <a:ext cx="2901811" cy="2047759"/>
          </a:xfrm>
          <a:prstGeom prst="rect">
            <a:avLst/>
          </a:prstGeom>
          <a:solidFill>
            <a:srgbClr val="FFFFFF">
              <a:shade val="85000"/>
            </a:srgbClr>
          </a:solidFill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709666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 rot="275902">
            <a:off x="7783336" y="1458465"/>
            <a:ext cx="626363" cy="541902"/>
          </a:xfrm>
          <a:custGeom>
            <a:avLst/>
            <a:gdLst>
              <a:gd name="connsiteX0" fmla="*/ 0 w 556537"/>
              <a:gd name="connsiteY0" fmla="*/ 0 h 349397"/>
              <a:gd name="connsiteX1" fmla="*/ 556537 w 556537"/>
              <a:gd name="connsiteY1" fmla="*/ 0 h 349397"/>
              <a:gd name="connsiteX2" fmla="*/ 556537 w 556537"/>
              <a:gd name="connsiteY2" fmla="*/ 349397 h 349397"/>
              <a:gd name="connsiteX3" fmla="*/ 0 w 556537"/>
              <a:gd name="connsiteY3" fmla="*/ 349397 h 349397"/>
              <a:gd name="connsiteX4" fmla="*/ 0 w 556537"/>
              <a:gd name="connsiteY4" fmla="*/ 0 h 349397"/>
              <a:gd name="connsiteX0" fmla="*/ 0 w 568569"/>
              <a:gd name="connsiteY0" fmla="*/ 0 h 541902"/>
              <a:gd name="connsiteX1" fmla="*/ 556537 w 568569"/>
              <a:gd name="connsiteY1" fmla="*/ 0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  <a:gd name="connsiteX0" fmla="*/ 0 w 568569"/>
              <a:gd name="connsiteY0" fmla="*/ 0 h 541902"/>
              <a:gd name="connsiteX1" fmla="*/ 556537 w 568569"/>
              <a:gd name="connsiteY1" fmla="*/ 108284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569" h="541902">
                <a:moveTo>
                  <a:pt x="0" y="0"/>
                </a:moveTo>
                <a:lnTo>
                  <a:pt x="556537" y="108284"/>
                </a:lnTo>
                <a:lnTo>
                  <a:pt x="568569" y="541902"/>
                </a:lnTo>
                <a:lnTo>
                  <a:pt x="0" y="34939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731521" y="1132450"/>
            <a:ext cx="7364995" cy="320151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1" name="Grupo 7"/>
          <p:cNvGrpSpPr/>
          <p:nvPr/>
        </p:nvGrpSpPr>
        <p:grpSpPr>
          <a:xfrm>
            <a:off x="5226149" y="1591469"/>
            <a:ext cx="3179693" cy="2349726"/>
            <a:chOff x="8959367" y="2243285"/>
            <a:chExt cx="2952014" cy="2729264"/>
          </a:xfrm>
        </p:grpSpPr>
        <p:sp>
          <p:nvSpPr>
            <p:cNvPr id="23" name="Retângulo 22"/>
            <p:cNvSpPr/>
            <p:nvPr/>
          </p:nvSpPr>
          <p:spPr>
            <a:xfrm>
              <a:off x="8959368" y="2243286"/>
              <a:ext cx="2952013" cy="27292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8959367" y="2243285"/>
              <a:ext cx="2952013" cy="2729263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25" name="Retângulo de cantos arredondados 5"/>
          <p:cNvSpPr/>
          <p:nvPr/>
        </p:nvSpPr>
        <p:spPr>
          <a:xfrm flipV="1">
            <a:off x="731520" y="4334617"/>
            <a:ext cx="7364995" cy="45719"/>
          </a:xfrm>
          <a:prstGeom prst="roundRect">
            <a:avLst/>
          </a:prstGeom>
          <a:solidFill>
            <a:srgbClr val="4BB7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/>
          <p:cNvSpPr txBox="1"/>
          <p:nvPr/>
        </p:nvSpPr>
        <p:spPr>
          <a:xfrm>
            <a:off x="976750" y="1375334"/>
            <a:ext cx="4004169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Conceitos preliminares: (FREITAS, 2013)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Desta forma, os recursos da central de serviços executam em primeiro nível as atividades do processos de gerenciamento de incidentes e cumprimento de requisição;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Quando o usuário solicita alguma informação que seja do conhecimento dos atendentes da central de serviço ou que esteja no sistema de gerenciamento de conhecimento, a central de serviços pode atender, em primeiro nível, não havendo necessidade de escalar essa demanda.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369785" y="561729"/>
            <a:ext cx="40250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Importância da central de serviços</a:t>
            </a: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5957" y="1736450"/>
            <a:ext cx="2901811" cy="2047759"/>
          </a:xfrm>
          <a:prstGeom prst="rect">
            <a:avLst/>
          </a:prstGeom>
          <a:solidFill>
            <a:srgbClr val="FFFFFF">
              <a:shade val="85000"/>
            </a:srgbClr>
          </a:solidFill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2374314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 rot="275902">
            <a:off x="7783336" y="1458465"/>
            <a:ext cx="626363" cy="541902"/>
          </a:xfrm>
          <a:custGeom>
            <a:avLst/>
            <a:gdLst>
              <a:gd name="connsiteX0" fmla="*/ 0 w 556537"/>
              <a:gd name="connsiteY0" fmla="*/ 0 h 349397"/>
              <a:gd name="connsiteX1" fmla="*/ 556537 w 556537"/>
              <a:gd name="connsiteY1" fmla="*/ 0 h 349397"/>
              <a:gd name="connsiteX2" fmla="*/ 556537 w 556537"/>
              <a:gd name="connsiteY2" fmla="*/ 349397 h 349397"/>
              <a:gd name="connsiteX3" fmla="*/ 0 w 556537"/>
              <a:gd name="connsiteY3" fmla="*/ 349397 h 349397"/>
              <a:gd name="connsiteX4" fmla="*/ 0 w 556537"/>
              <a:gd name="connsiteY4" fmla="*/ 0 h 349397"/>
              <a:gd name="connsiteX0" fmla="*/ 0 w 568569"/>
              <a:gd name="connsiteY0" fmla="*/ 0 h 541902"/>
              <a:gd name="connsiteX1" fmla="*/ 556537 w 568569"/>
              <a:gd name="connsiteY1" fmla="*/ 0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  <a:gd name="connsiteX0" fmla="*/ 0 w 568569"/>
              <a:gd name="connsiteY0" fmla="*/ 0 h 541902"/>
              <a:gd name="connsiteX1" fmla="*/ 556537 w 568569"/>
              <a:gd name="connsiteY1" fmla="*/ 108284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569" h="541902">
                <a:moveTo>
                  <a:pt x="0" y="0"/>
                </a:moveTo>
                <a:lnTo>
                  <a:pt x="556537" y="108284"/>
                </a:lnTo>
                <a:lnTo>
                  <a:pt x="568569" y="541902"/>
                </a:lnTo>
                <a:lnTo>
                  <a:pt x="0" y="34939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/>
          <p:cNvSpPr/>
          <p:nvPr/>
        </p:nvSpPr>
        <p:spPr>
          <a:xfrm>
            <a:off x="731521" y="1132450"/>
            <a:ext cx="7364995" cy="320151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2" name="Grupo 7"/>
          <p:cNvGrpSpPr/>
          <p:nvPr/>
        </p:nvGrpSpPr>
        <p:grpSpPr>
          <a:xfrm>
            <a:off x="5226149" y="1591469"/>
            <a:ext cx="3179693" cy="2349726"/>
            <a:chOff x="8959367" y="2243285"/>
            <a:chExt cx="2952014" cy="2729264"/>
          </a:xfrm>
        </p:grpSpPr>
        <p:sp>
          <p:nvSpPr>
            <p:cNvPr id="23" name="Retângulo 22"/>
            <p:cNvSpPr/>
            <p:nvPr/>
          </p:nvSpPr>
          <p:spPr>
            <a:xfrm>
              <a:off x="8959368" y="2243286"/>
              <a:ext cx="2952013" cy="27292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8959367" y="2243285"/>
              <a:ext cx="2952013" cy="2729263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25" name="Retângulo de cantos arredondados 5"/>
          <p:cNvSpPr/>
          <p:nvPr/>
        </p:nvSpPr>
        <p:spPr>
          <a:xfrm flipV="1">
            <a:off x="731520" y="4334617"/>
            <a:ext cx="7364995" cy="45719"/>
          </a:xfrm>
          <a:prstGeom prst="roundRect">
            <a:avLst/>
          </a:prstGeom>
          <a:solidFill>
            <a:srgbClr val="4BB7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/>
          <p:cNvSpPr txBox="1"/>
          <p:nvPr/>
        </p:nvSpPr>
        <p:spPr>
          <a:xfrm>
            <a:off x="976750" y="1298390"/>
            <a:ext cx="4004169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Conceitos preliminares: (FREITAS, 2013)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Caso a central de serviços não possua conhecimento ou permissões para atender a demanda, elas serão escaladas para as equipes competentes;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central de serviços é o ponto único para os usuários dos serviços de TI fazerem requisições de serviços e abertura de incidentes;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Não é permitido e nem aceitável que nenhum atendimento seja realizado sem registro no sistema de registro de solicitações e incidentes.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369785" y="561729"/>
            <a:ext cx="40250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Importância da central de serviços</a:t>
            </a: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5957" y="1736450"/>
            <a:ext cx="2901811" cy="2047759"/>
          </a:xfrm>
          <a:prstGeom prst="rect">
            <a:avLst/>
          </a:prstGeom>
          <a:solidFill>
            <a:srgbClr val="FFFFFF">
              <a:shade val="85000"/>
            </a:srgbClr>
          </a:solidFill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1328899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800988" y="1223206"/>
            <a:ext cx="7246290" cy="307559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de cantos arredondados 5"/>
          <p:cNvSpPr/>
          <p:nvPr/>
        </p:nvSpPr>
        <p:spPr>
          <a:xfrm flipV="1">
            <a:off x="800987" y="4299448"/>
            <a:ext cx="7246290" cy="45719"/>
          </a:xfrm>
          <a:prstGeom prst="roundRect">
            <a:avLst/>
          </a:prstGeom>
          <a:solidFill>
            <a:srgbClr val="4BB7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1129012" y="1556826"/>
            <a:ext cx="3890762" cy="2408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Escopo da central de serviços: (FREITAS, 2013)</a:t>
            </a:r>
          </a:p>
          <a:p>
            <a:pPr>
              <a:spcAft>
                <a:spcPts val="300"/>
              </a:spcAft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estrutura de uma central de serviços tende a variar de acordo com o porte das empresas.</a:t>
            </a:r>
          </a:p>
          <a:p>
            <a:pPr>
              <a:spcAft>
                <a:spcPts val="300"/>
              </a:spcAft>
            </a:pPr>
            <a:endParaRPr lang="pt-BR" sz="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spcAft>
                <a:spcPts val="300"/>
              </a:spcAft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 centrais de serviços podem ser classificadas em quatro tipos:</a:t>
            </a:r>
          </a:p>
          <a:p>
            <a:pPr marL="79375" indent="-268288">
              <a:spcAft>
                <a:spcPts val="300"/>
              </a:spcAft>
              <a:buFont typeface="+mj-lt"/>
              <a:buAutoNum type="arabicPeriod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Central de Serviços Local;</a:t>
            </a:r>
          </a:p>
          <a:p>
            <a:pPr marL="79375" indent="-268288">
              <a:spcAft>
                <a:spcPts val="300"/>
              </a:spcAft>
              <a:buFont typeface="+mj-lt"/>
              <a:buAutoNum type="arabicPeriod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Central de Serviços Centralizada;</a:t>
            </a:r>
          </a:p>
          <a:p>
            <a:pPr marL="79375" indent="-268288">
              <a:spcAft>
                <a:spcPts val="300"/>
              </a:spcAft>
              <a:buFont typeface="+mj-lt"/>
              <a:buAutoNum type="arabicPeriod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Central de Serviços Virtual;</a:t>
            </a:r>
          </a:p>
          <a:p>
            <a:pPr marL="79375" indent="-268288">
              <a:spcAft>
                <a:spcPts val="300"/>
              </a:spcAft>
              <a:buFont typeface="+mj-lt"/>
              <a:buAutoNum type="arabicPeriod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Central de Serviços “Siga o Sol”. 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369785" y="561729"/>
            <a:ext cx="40250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Importância da central de serviços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1277" y="1066926"/>
            <a:ext cx="2713168" cy="3388151"/>
          </a:xfrm>
          <a:prstGeom prst="rect">
            <a:avLst/>
          </a:prstGeom>
          <a:noFill/>
          <a:ln w="69850">
            <a:solidFill>
              <a:schemeClr val="bg1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2178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10068</TotalTime>
  <Words>1439</Words>
  <Application>Microsoft Office PowerPoint</Application>
  <PresentationFormat>Apresentação na tela (16:9)</PresentationFormat>
  <Paragraphs>129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Courier New</vt:lpstr>
      <vt:lpstr>Office Theme</vt:lpstr>
      <vt:lpstr>Gestão de Infraestrutura de TI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Estácio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Luís Rodrigues</dc:creator>
  <cp:lastModifiedBy>Andre Braga</cp:lastModifiedBy>
  <cp:revision>628</cp:revision>
  <dcterms:created xsi:type="dcterms:W3CDTF">2014-11-17T17:44:06Z</dcterms:created>
  <dcterms:modified xsi:type="dcterms:W3CDTF">2018-12-26T06:46:20Z</dcterms:modified>
</cp:coreProperties>
</file>