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6" r:id="rId3"/>
    <p:sldId id="314" r:id="rId4"/>
    <p:sldId id="327" r:id="rId5"/>
    <p:sldId id="328" r:id="rId6"/>
    <p:sldId id="329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38" r:id="rId26"/>
    <p:sldId id="305" r:id="rId27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4FAFA8"/>
    <a:srgbClr val="EBF1DE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53" d="100"/>
          <a:sy n="153" d="100"/>
        </p:scale>
        <p:origin x="162" y="1494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do gerenciamento de fornecedores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4217199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do gerenciamento de fornecedores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4217199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21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14: GERENCIAMENTO DE FORNECEDORES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FMbHtx91pQ&amp;spfreload=10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zO1GgUD9j_c" TargetMode="External"/><Relationship Id="rId4" Type="http://schemas.openxmlformats.org/officeDocument/2006/relationships/hyperlink" Target="https://www.youtube.com/watch?v=iZ51ZSAcPaQ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973095" y="156063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87853" y="1312716"/>
            <a:ext cx="7698421" cy="29404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473388" y="1693642"/>
            <a:ext cx="3122213" cy="2202362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87852" y="4253830"/>
            <a:ext cx="769842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47400" y="1598009"/>
            <a:ext cx="43353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relação aos serviços terceirizados: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serviço pode possuir características de entrega específicas para cada cliente;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serviço pode ser executado por fornecedores diferentes e sob contratos diferentes;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avaliado se a área de TI está preparada para executar o serviço e se essa opção se justifica quando comparada com a contratação de fornecedores.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87" y="1829488"/>
            <a:ext cx="2873968" cy="19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09242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73095" y="144106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87853" y="1312716"/>
            <a:ext cx="7698421" cy="29404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473388" y="1574063"/>
            <a:ext cx="3122213" cy="248446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587852" y="4253830"/>
            <a:ext cx="769842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47400" y="1895748"/>
            <a:ext cx="419208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assegurar que as expectativas do negócio sejam atendidas com serviços que agreguem valor, é recomendado que cada fornecedor possua um gerente de fornecedor específico para cada serviço;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gerente de fornecedor pode gerenciar mais de um serviço e mais de um fornecedor.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6" y="1689101"/>
            <a:ext cx="2907496" cy="224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3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0"/>
          <p:cNvSpPr/>
          <p:nvPr/>
        </p:nvSpPr>
        <p:spPr>
          <a:xfrm rot="275902">
            <a:off x="7879472" y="150502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75586" y="1273124"/>
            <a:ext cx="7417066" cy="3116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509364" y="1638024"/>
            <a:ext cx="2992614" cy="2399403"/>
            <a:chOff x="8959367" y="2243285"/>
            <a:chExt cx="2952014" cy="2729264"/>
          </a:xfrm>
        </p:grpSpPr>
        <p:sp>
          <p:nvSpPr>
            <p:cNvPr id="9" name="Retângulo 8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1" name="Retângulo de cantos arredondados 5"/>
          <p:cNvSpPr/>
          <p:nvPr/>
        </p:nvSpPr>
        <p:spPr>
          <a:xfrm flipV="1">
            <a:off x="775585" y="4390084"/>
            <a:ext cx="741706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213718" y="1680228"/>
            <a:ext cx="410056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4FAFA8"/>
                </a:solidFill>
              </a:rPr>
              <a:t>Banco de Dados de Fornecedores e Contratos (BDFC)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BDFC deve se registrar:</a:t>
            </a:r>
          </a:p>
          <a:p>
            <a:pPr marL="282575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sobre contratos de fornecedores;</a:t>
            </a:r>
          </a:p>
          <a:p>
            <a:pPr marL="282575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cadastrais;</a:t>
            </a:r>
          </a:p>
          <a:p>
            <a:pPr marL="282575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sobre  as atividades desempenhadas pelos fornecedores;</a:t>
            </a:r>
          </a:p>
          <a:p>
            <a:pPr marL="282575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sobre as políticas adotadas pelos fornecedores.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42" y="1786213"/>
            <a:ext cx="2737694" cy="211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121247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964813" y="142207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6267" y="1187677"/>
            <a:ext cx="7761725" cy="3067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7"/>
          <p:cNvGrpSpPr/>
          <p:nvPr/>
        </p:nvGrpSpPr>
        <p:grpSpPr>
          <a:xfrm>
            <a:off x="5580637" y="1555074"/>
            <a:ext cx="3006682" cy="2406437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516266" y="4255400"/>
            <a:ext cx="776172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909852" y="1650906"/>
            <a:ext cx="4470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Contratos de Apoio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“Contratos de Apoio são firmados entre um Provedor de Serviços de TI e um Fornecedor responsável pela execução de Serviços de Suporte necessários para a entrega de um serviço de TI ao cliente. O Contrato de Apoio define metas e responsabilidades necessárias para atingir metas firmadas no Acordo de Nível de Serviço (ANS).”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0" y="1694299"/>
            <a:ext cx="2759730" cy="21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7649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64813" y="152054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16267" y="1118382"/>
            <a:ext cx="7761725" cy="3389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80637" y="1653550"/>
            <a:ext cx="3006682" cy="2406437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516266" y="4508619"/>
            <a:ext cx="776172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56539" y="1289682"/>
            <a:ext cx="4414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Contratos de Apoio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São firmados entre a empresa contratante e a empresa contratada.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 e Acordo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 com valor jurídico de prestação de serviços entre as partes;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Acordo: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intenção ou promessa de atendimento de objetivos. Costumam ser firmados:</a:t>
            </a:r>
          </a:p>
          <a:p>
            <a:pPr marL="625475" lvl="1" indent="-3587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 as áreas internas da TI que suportam os serviços (Acordos de Nível Operacional - ANS);</a:t>
            </a:r>
          </a:p>
          <a:p>
            <a:pPr marL="625475" lvl="1" indent="-3587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 a área de TI e os clientes dos serviços de TI (Acordo de Nível de serviço - ANS).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0" y="1792775"/>
            <a:ext cx="2759730" cy="21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103149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31168" y="149241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03383" y="1305031"/>
            <a:ext cx="7440964" cy="2949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446992" y="1625414"/>
            <a:ext cx="3006682" cy="2406437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703382" y="4255398"/>
            <a:ext cx="744096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038907" y="2010449"/>
            <a:ext cx="42078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Contratos de Apoio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 e Acordo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Acordos de Nível Operacional (ANS) e os Contratos de Apoio são firmados baseados nos Acordos de Níveis de serviço com os clientes. 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35" y="1764639"/>
            <a:ext cx="2759730" cy="21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36044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0"/>
          <p:cNvSpPr/>
          <p:nvPr/>
        </p:nvSpPr>
        <p:spPr>
          <a:xfrm rot="275902">
            <a:off x="7964813" y="152054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16267" y="1118382"/>
            <a:ext cx="7761725" cy="33895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580637" y="1653550"/>
            <a:ext cx="3006682" cy="2406437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516266" y="4508619"/>
            <a:ext cx="776172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21901" y="1310784"/>
            <a:ext cx="44671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que podem estar presentes em um Contrato de Apoio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Partes de natureza jurídica (contratante e contratada);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Representantes legais (contratante e contratada);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Descrição e características sobre o serviço prestado;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Período do contrato;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Níveis de serviço (desempenho, qualidade e entregáveis);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Demanda estimada e regime de cobrança por demanda adicional;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evidências dos serviços prestados;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80" y="1792775"/>
            <a:ext cx="2759730" cy="21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139167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0"/>
          <p:cNvSpPr/>
          <p:nvPr/>
        </p:nvSpPr>
        <p:spPr>
          <a:xfrm rot="275902">
            <a:off x="7999983" y="141503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51437" y="1202784"/>
            <a:ext cx="7761725" cy="30238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7"/>
          <p:cNvGrpSpPr/>
          <p:nvPr/>
        </p:nvGrpSpPr>
        <p:grpSpPr>
          <a:xfrm>
            <a:off x="5615807" y="1548042"/>
            <a:ext cx="3006682" cy="2406437"/>
            <a:chOff x="8959367" y="2243285"/>
            <a:chExt cx="2952014" cy="2729264"/>
          </a:xfrm>
        </p:grpSpPr>
        <p:sp>
          <p:nvSpPr>
            <p:cNvPr id="25" name="Retângulo 2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Retângulo de cantos arredondados 5"/>
          <p:cNvSpPr/>
          <p:nvPr/>
        </p:nvSpPr>
        <p:spPr>
          <a:xfrm flipV="1">
            <a:off x="551436" y="4227261"/>
            <a:ext cx="776172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57071" y="1537111"/>
            <a:ext cx="44671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 que podem estar presentes em um Contrato de Apoio  </a:t>
            </a:r>
          </a:p>
          <a:p>
            <a:pPr marL="9683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Responsabilidades da contratante e da contratada;</a:t>
            </a:r>
          </a:p>
          <a:p>
            <a:pPr marL="9683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Incentivos e penalidades;</a:t>
            </a:r>
          </a:p>
          <a:p>
            <a:pPr marL="9683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Preço do serviço;</a:t>
            </a:r>
          </a:p>
          <a:p>
            <a:pPr marL="9683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Condições de pagamento;</a:t>
            </a:r>
          </a:p>
          <a:p>
            <a:pPr marL="96837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Termos de confidencialidade da informação.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0" y="1687267"/>
            <a:ext cx="2759730" cy="21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429294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783336" y="139542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1521" y="116789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226149" y="1528432"/>
            <a:ext cx="3179693" cy="2508993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731520" y="437005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08963" y="1482879"/>
            <a:ext cx="3940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RFI, RFQ e RFP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SDI (Solicitação de Informação): documento utilizado pela empresa contratante para solicitar informações sobre a prestação de um serviço ou fornecimento de um produto para possíveis fornecedores. Abrange também informações sobre esses fornecedores. Todas essas informações costumam ser cadastradas no BDFC para eventuais utilizações futuras.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58" y="1661423"/>
            <a:ext cx="2889607" cy="22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61632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797404" y="143180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45589" y="1125417"/>
            <a:ext cx="7364995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240217" y="1564803"/>
            <a:ext cx="3179693" cy="250899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745588" y="4454465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49176" y="1219955"/>
            <a:ext cx="4217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RFI, RFQ e RFP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RFQ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Quotation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SDC (Solicitação de Cotação): documento utilizado para solicitar cotações de preços de serviços ou de produtos para possíveis fornecedores; 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Proposal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SDP (Solicitação de Proposta):  documento utilizado para solicitar propostas de fornecimento de serviços ou para adquirir produtos. As propostas são recebidas de vários fornecedores e costumam fazer parte da concorrência dentro de um processo decisório de contratação.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26" y="1697794"/>
            <a:ext cx="2889607" cy="22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19309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41337" y="2623732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41335" y="2861594"/>
            <a:ext cx="54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14: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797404" y="143180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45589" y="1125417"/>
            <a:ext cx="7364995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6548511" y="1564803"/>
            <a:ext cx="1871399" cy="250899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745588" y="4454465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59935" y="1326582"/>
            <a:ext cx="53639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Novos contratos e fornecedores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boa prática para avaliação e formalização de novos contratos  é a seguinte: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Estar familiarizado com processo de aquisições;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Formalizar um critério para avaliação da aquisição. Por exemplo, criar ponderação para as variáveis preço, capacidade, metas a serem cumpridas, equipe de trabalho, prazo e qualidade do serviço;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Avaliar as alternativas de aquisição e fazer as tabulações de acordo com os critérios estabelecidos;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Escolher o fornecedor de acordo com os critérios estabelecidos;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Negociar e formalizar o contrato.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4" y="1717145"/>
            <a:ext cx="1674777" cy="2215512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3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797404" y="130838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45589" y="1125417"/>
            <a:ext cx="7364995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240217" y="1441389"/>
            <a:ext cx="3179693" cy="272584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745588" y="4454465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14006" y="1250038"/>
            <a:ext cx="41891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Categorização do fornecedor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Categorizar os fornecedores é uma boa prática. Como exemplo, podemos ter a seguinte política: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rgbClr val="4FAFA8"/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4FAFA8"/>
                </a:solidFill>
              </a:rPr>
              <a:t>Básico: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Fornecedor que trabalha com serviços de baixo valor agregado;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4FAFA8"/>
                </a:solidFill>
              </a:rPr>
              <a:t>Operacional: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Fornecedores que trabalham com serviços operacionais;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4FAFA8"/>
                </a:solidFill>
              </a:rPr>
              <a:t>Tático: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Fornecedores que trabalham com serviços de atividades comerciais.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4FAFA8"/>
                </a:solidFill>
              </a:rPr>
              <a:t>Estratégico: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Fornecedores que trabalham com serviços estratégicos, críticos ou confidenciais.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50" y="1564804"/>
            <a:ext cx="2912917" cy="248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0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029521" y="130838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8640" y="1125417"/>
            <a:ext cx="7794061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788855" y="1441389"/>
            <a:ext cx="2863172" cy="272584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8639" y="4454464"/>
            <a:ext cx="779406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6798" y="1397242"/>
            <a:ext cx="47265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Gerenciar o desempenho dos fornecedores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Acompanhando a operação e a entrega dos serviços;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Gerando relatórios e fazendo análise das informações pertinentes; como por exemplo, custo, metas e qualidade;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Observando revisões e melhorias nos serviços prestados;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Mantendo um bom relacionamento com os fornecedores;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Criando uma dinâmica para revisão do escopo e das metas do contrato, de acordo com as necessidades do negócio;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Acompanhando o contrato de forma que se possa planejar o seu encerramento, a sua renovação ou a sua extensão.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38" y="1558078"/>
            <a:ext cx="2646264" cy="248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81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029521" y="130838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8640" y="1125417"/>
            <a:ext cx="7794061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788855" y="1441389"/>
            <a:ext cx="2863172" cy="272584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8639" y="4454464"/>
            <a:ext cx="779406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6798" y="1397242"/>
            <a:ext cx="48435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Serviços terceirizados: (FREITAS, 2013)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Término do contrato </a:t>
            </a:r>
          </a:p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Pontos de atenção ao término do contrato: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Revisar os termos do contrato;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Documentar os acordos e outros documentos relacionados, para que possam ser consultados sempre que necessário;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Verificar se o conhecimento gerado durante a prestação do serviço foi transferido para a empresa contratante. Caso ainda não tenha sido feito, deve ser providenciado;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Terminar ou renovar o contrato aplicando as eventuais alterações pertinentes.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360" y="1579337"/>
            <a:ext cx="2617357" cy="2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12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029521" y="130838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8640" y="1125417"/>
            <a:ext cx="7794061" cy="33283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883905" y="1441389"/>
            <a:ext cx="2768121" cy="272584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8639" y="4454464"/>
            <a:ext cx="779406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23991" y="1465482"/>
            <a:ext cx="50873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responsável pelo processo do gerenciamento de fornecedores deve: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Coordenar a relação entre o gerenciamento de fornecedores e o gerenciamento de nível de serviço, além de manter proximidade com as áreas financeira, jurídica e de compras;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Auxiliar no desenvolvimento de Contratos de Apoio;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o Banco de Dados de Fornecedores e Contratos (BDFC);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Mapear e avaliar os riscos dos fornecedores e dos contratos;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Acompanhar e avaliar o desempenho dos fornecedores;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um bom relacionamento com os fornecedores;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Coordenar as atividades dos gerentes de fornecedores.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74" y="1579337"/>
            <a:ext cx="2477680" cy="245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76012" y="1103818"/>
            <a:ext cx="5080618" cy="3512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4210" y="1359460"/>
            <a:ext cx="464275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fornecedores: uma arte que precisa ser aprimorada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=9FMbHtx91pQ&amp;spfreload=10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15 dez. 2016.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[SG4]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Gestão de Fornecedores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=iZ51ZSAcPaQ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15 dez.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Mudar o modelo de serviços é obrigação dos fornecedores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=zO1GgUD9j_c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15 dez. 2016.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458687" cy="96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TI sombra e TI bimodal.</a:t>
                </a:r>
                <a:r>
                  <a:rPr lang="pt-BR" sz="1600" dirty="0"/>
                  <a:t> 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12" y="1454599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851103167"/>
              </p:ext>
            </p:extLst>
          </p:nvPr>
        </p:nvGraphicFramePr>
        <p:xfrm>
          <a:off x="699458" y="1752307"/>
          <a:ext cx="4217199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734098" y="12965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549705" y="1429521"/>
            <a:ext cx="2806899" cy="2739630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471721" y="2516634"/>
            <a:ext cx="312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importância do gerenciamento de fornecedores para a empresa?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48" y="1545471"/>
            <a:ext cx="2551980" cy="252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734098" y="12965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49705" y="1429521"/>
            <a:ext cx="2806899" cy="273963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074355" y="2146765"/>
            <a:ext cx="4275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importância do gerenciamento de fornecedores para uma organização?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4FAFA8"/>
                </a:solidFill>
              </a:rPr>
              <a:t>Resposta: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conduzir os contratos entre as partes para assegurar que a qualidade dos serviços realizados gerem os respectivos valores esperados pelo negócio.  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48" y="1545471"/>
            <a:ext cx="2551980" cy="252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783336" y="126151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655212" y="1394517"/>
            <a:ext cx="2750630" cy="2742499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087163" y="1673159"/>
            <a:ext cx="44011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 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 objetivo é gerenciar os contratos com os fornecedores e seus serviços providos e garantir o atendimento das condições contratuais para acolher aos requisitos dos serviços de TI e do negócio.”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resultado desse trabalho de gerenciamento deve: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Gerar a melhor relação custo-benefício entre o cliente e o fornecedor;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10" y="1526736"/>
            <a:ext cx="2440354" cy="24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7783336" y="126151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7"/>
          <p:cNvGrpSpPr/>
          <p:nvPr/>
        </p:nvGrpSpPr>
        <p:grpSpPr>
          <a:xfrm>
            <a:off x="5655212" y="1394517"/>
            <a:ext cx="2750630" cy="2742499"/>
            <a:chOff x="8959367" y="2243285"/>
            <a:chExt cx="2952014" cy="2729264"/>
          </a:xfrm>
        </p:grpSpPr>
        <p:sp>
          <p:nvSpPr>
            <p:cNvPr id="19" name="Retângulo 18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2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13106" y="1273681"/>
            <a:ext cx="476052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resultado desse trabalho de gerenciamento deve: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Assegurar que os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Contratos de Apoio</a:t>
            </a:r>
            <a:r>
              <a:rPr lang="pt-BR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firmados entre o provedor de serviços e o fornecedor fiquem alinhados com os requisitos do negócio e com as propostas estabelecidas no Acordo de Nível de Serviço (ANS) ou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Level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Agreement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(SLA);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indent="-193675"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“Contratos de Apoio são contratos firmados entre um Provedor de Serviços de TI e um Fornecedor responsável pela execução de Serviços de Suporte necessários para a entrega de um serviço de TI ao cliente.”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10" y="1526736"/>
            <a:ext cx="2440354" cy="24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783336" y="126151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655212" y="1394517"/>
            <a:ext cx="2750630" cy="2742499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4400" y="1238511"/>
            <a:ext cx="459843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resultado desse trabalho de gerenciamento deve: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Gerar um bom relacionamento com os fornecedores;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Gerar informações sobre o desempenho do fornecedor;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Facilitar a negociação de contratos com os fornecedores;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Permitir que as políticas de gerenciamento de fornecedores cadastradas no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 de Fornecedores e Contratos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(BDFC)</a:t>
            </a:r>
            <a:r>
              <a:rPr lang="pt-BR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se mantenham atualizadas.</a:t>
            </a:r>
          </a:p>
          <a:p>
            <a:pPr lvl="1" indent="-193675"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As informações sobre os fornecedores são cadastradas no BDFC.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10" y="1526736"/>
            <a:ext cx="2440354" cy="244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13288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83336" y="126151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655212" y="1394517"/>
            <a:ext cx="2750630" cy="2742499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2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69609" y="2286933"/>
            <a:ext cx="38475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 </a:t>
            </a: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4FAFA8"/>
                </a:solidFill>
              </a:rPr>
              <a:t>Cada vez mais as empresas estão optando por terceirizar serviços de TI que suportam o negócio.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69784" y="561729"/>
            <a:ext cx="61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do gerenciamento de fornecedores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6" y="1527876"/>
            <a:ext cx="2470278" cy="24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17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10325</TotalTime>
  <Words>1740</Words>
  <Application>Microsoft Office PowerPoint</Application>
  <PresentationFormat>Apresentação na tela (16:9)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644</cp:revision>
  <dcterms:created xsi:type="dcterms:W3CDTF">2014-11-17T17:44:06Z</dcterms:created>
  <dcterms:modified xsi:type="dcterms:W3CDTF">2018-12-26T06:48:09Z</dcterms:modified>
</cp:coreProperties>
</file>