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6" r:id="rId3"/>
    <p:sldId id="314" r:id="rId4"/>
    <p:sldId id="327" r:id="rId5"/>
    <p:sldId id="328" r:id="rId6"/>
    <p:sldId id="329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38" r:id="rId25"/>
    <p:sldId id="305" r:id="rId26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21939D"/>
    <a:srgbClr val="4FAFA8"/>
    <a:srgbClr val="EBF1DE"/>
    <a:srgbClr val="C6D9F1"/>
    <a:srgbClr val="DBEEF4"/>
    <a:srgbClr val="157D64"/>
    <a:srgbClr val="213F5E"/>
    <a:srgbClr val="EBECED"/>
    <a:srgbClr val="F6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3559" autoAdjust="0"/>
  </p:normalViewPr>
  <p:slideViewPr>
    <p:cSldViewPr snapToGrid="0" snapToObjects="1">
      <p:cViewPr varScale="1">
        <p:scale>
          <a:sx n="153" d="100"/>
          <a:sy n="153" d="100"/>
        </p:scale>
        <p:origin x="162" y="1494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TI sombra e TI bimodal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l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l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4217199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TI sombra e TI bimodal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4217199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245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15: TI SOMBRA E TI BIMODAL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gilemanifesto.org/iso/ptbr/principles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ptbr/manifesto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dhsx1xm8FXQ" TargetMode="External"/><Relationship Id="rId4" Type="http://schemas.openxmlformats.org/officeDocument/2006/relationships/hyperlink" Target="https://www.youtube.com/watch?v=MTSDGxt-ZC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860710" y="141897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45590" y="1121217"/>
            <a:ext cx="742830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676317" y="1551981"/>
            <a:ext cx="2806899" cy="2593839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745589" y="4520381"/>
            <a:ext cx="742830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70553" y="1871250"/>
            <a:ext cx="450234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Segundo a pesquisa global "A arte da conexão: criatividade e o CIO moderno", realizado pela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Vanson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Bourne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a BT, em novembro de 2014, no Brasil, a TI invisível já respondia àquela época por 32% dos gastos com TI, contra 25% da média internacional. (BT, 2015)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788388" y="1668826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</p:spTree>
    <p:extLst>
      <p:ext uri="{BB962C8B-B14F-4D97-AF65-F5344CB8AC3E}">
        <p14:creationId xmlns:p14="http://schemas.microsoft.com/office/powerpoint/2010/main" val="209242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980288" y="143304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90846" y="1135285"/>
            <a:ext cx="7702622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795895" y="1566049"/>
            <a:ext cx="2806899" cy="2593839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4" name="Retângulo de cantos arredondados 5"/>
          <p:cNvSpPr/>
          <p:nvPr/>
        </p:nvSpPr>
        <p:spPr>
          <a:xfrm flipV="1">
            <a:off x="590845" y="4534448"/>
            <a:ext cx="770262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865167" y="1339261"/>
            <a:ext cx="4793262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</a:p>
          <a:p>
            <a:pPr>
              <a:lnSpc>
                <a:spcPts val="1900"/>
              </a:lnSpc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proposta para melhorar esse cenário é: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se tornar mais flexível;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reconhecer a existência da “TI invisível”;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criar política para aquisição de recursos em nuvem, considerando a mitigação de riscos para o negócio, a economia em escala, a integração com o ambiente de TI e a conformidade com a legislação em vigor;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se disponibilizar a ajudar o usuário, liderando o processo de adoção de computação em nuvem.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907966" y="1682894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</p:spTree>
    <p:extLst>
      <p:ext uri="{BB962C8B-B14F-4D97-AF65-F5344CB8AC3E}">
        <p14:creationId xmlns:p14="http://schemas.microsoft.com/office/powerpoint/2010/main" val="227833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0"/>
          <p:cNvSpPr/>
          <p:nvPr/>
        </p:nvSpPr>
        <p:spPr>
          <a:xfrm rot="275902">
            <a:off x="7844302" y="125973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0416" y="1154069"/>
            <a:ext cx="7417066" cy="32916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474194" y="1392738"/>
            <a:ext cx="2992614" cy="2848670"/>
            <a:chOff x="8959367" y="2243285"/>
            <a:chExt cx="2952014" cy="2729264"/>
          </a:xfrm>
        </p:grpSpPr>
        <p:sp>
          <p:nvSpPr>
            <p:cNvPr id="9" name="Retângulo 8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1" name="Retângulo de cantos arredondados 5"/>
          <p:cNvSpPr/>
          <p:nvPr/>
        </p:nvSpPr>
        <p:spPr>
          <a:xfrm flipV="1">
            <a:off x="740415" y="4446356"/>
            <a:ext cx="741706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71768" y="1539799"/>
            <a:ext cx="4271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bimodal: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Segundo o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Gartner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“é um conjunto de princípios, capacidades, métodos, comportamentos e abordagens que permite a organização diferenciar o normal do anormal, a evolução da revolução e a melhoria contínua da inovação disruptiva, gerenciando de forma diferente, mas coerente. É sobre o Negócio e não sobre a TI, mesmo que em alguns casos bimodal comece dentro de TI.”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262" y="1516885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7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844302" y="125973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40416" y="1154069"/>
            <a:ext cx="7417066" cy="32916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474194" y="1392738"/>
            <a:ext cx="2992614" cy="284867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740415" y="4446356"/>
            <a:ext cx="741706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71768" y="1316661"/>
            <a:ext cx="44778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bimodal: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 desenvolvido pelo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Gartner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uma nova forma de gerenciar os serviços de TI nas organizações;</a:t>
            </a:r>
            <a:endParaRPr lang="pt-BR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Diferencia a TI tradicional da TI não tradicional, classificando da seguinte maneira: </a:t>
            </a:r>
          </a:p>
          <a:p>
            <a:pPr marL="5524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tradicional (Modo 1):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sistemas precisam ser confiáveis, previsíveis e seguros. </a:t>
            </a:r>
          </a:p>
          <a:p>
            <a:pPr marL="5524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não tradicional (Modo 2):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sistemas se caracterizam por inovação, agilidade e velocidade.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262" y="1516885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9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63880" y="125973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5676" y="1154069"/>
            <a:ext cx="7721384" cy="32916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93772" y="1392738"/>
            <a:ext cx="2992614" cy="2848670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555675" y="4446355"/>
            <a:ext cx="772138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99957" y="1432077"/>
            <a:ext cx="473378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 algn="just"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tradicional (Modo 1):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Concentra-se na previsibilidade buscando a estabilidade;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Foco no gerenciamento dos sistemas existentes, garantindo um funcionamento coordenado;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Melhor utilizado onde os requisitos são bem entendidos;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Eficiência operacional;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Trabalho contínuo para solução de problemas;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 com o investimento necessário para o ambiente legado;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geração de valor é focada no desempenho.</a:t>
            </a:r>
            <a:endParaRPr lang="pt-BR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40" y="1516885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9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0"/>
          <p:cNvSpPr/>
          <p:nvPr/>
        </p:nvSpPr>
        <p:spPr>
          <a:xfrm rot="275902">
            <a:off x="8084059" y="125973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89963" y="1154069"/>
            <a:ext cx="7907276" cy="32916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713951" y="1392738"/>
            <a:ext cx="2992614" cy="2848670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4" name="Retângulo de cantos arredondados 5"/>
          <p:cNvSpPr/>
          <p:nvPr/>
        </p:nvSpPr>
        <p:spPr>
          <a:xfrm flipV="1">
            <a:off x="489962" y="4446354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92519" y="1307171"/>
            <a:ext cx="49138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 algn="just"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não tradicional (Modo 2):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Concentra-se na geração da inovação, agilidade e velocidade;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Flexível e o experimental;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Entregas mais rápidas em ciclos adaptativos;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Conquista de novos mercados;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exploratório (assume novos riscos);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Melhor utilizado onde os requisitos não são bem compreendidos antecipadamente;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adequado para áreas onde uma organização não pode fazer um plano preciso, detalhado e predefinido, por falta de conhecimento suficiente.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516885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49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084059" y="134374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89963" y="1083212"/>
            <a:ext cx="7907276" cy="35730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713951" y="1476745"/>
            <a:ext cx="2992614" cy="2848670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89962" y="465692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53015" y="1154069"/>
            <a:ext cx="474710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Surgimento da TI bimodal na empresa: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capacidade bimodal pode emergir de qualquer parte da organização, mas independente de onde ela começar, e poderá influenciar a organização como um todo;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ser conduzida através de um esforço integrado;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 uma tendência da equipe de liderança querer identificar, compreender e explorar as oportunidades de tecnologia mais atraentes;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equipe de liderança deve investir em capacidade para  continuar evoluindo com o que está fazendo, produzindo simultaneamente novos produtos, serviços e modelos de negócio.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600892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7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084059" y="134374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89963" y="1083212"/>
            <a:ext cx="7907276" cy="35730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713951" y="1476745"/>
            <a:ext cx="2992614" cy="2848670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489962" y="465692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53015" y="1154069"/>
            <a:ext cx="474710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Características da TI bimodal: </a:t>
            </a:r>
          </a:p>
          <a:p>
            <a:pPr marL="285750" indent="-285750" algn="just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Bimodal não é apenas desenvolvimento de software ágil, mas isso já é um ótimo começo;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princípios ágeis  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http://agilemanifesto.org/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iso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ptbr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/principles.html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 permeiam toda a abordagem bimodal;</a:t>
            </a:r>
          </a:p>
          <a:p>
            <a:pPr marL="285750" indent="-285750" algn="just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organizações também aplicam os princípios ágeis no Modo 1 (TI tradicional);</a:t>
            </a:r>
          </a:p>
          <a:p>
            <a:pPr marL="285750" indent="-285750" algn="just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distingue o Modo 2 (TI não tradicional) é seu foco na inovação, exploração e gerenciamento de incertezas.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600892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4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084059" y="134374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89963" y="1083212"/>
            <a:ext cx="7907276" cy="35730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713951" y="1476745"/>
            <a:ext cx="2992614" cy="284867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89962" y="465692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15462" y="1387287"/>
            <a:ext cx="4936363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Características da TI bimodal: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Bimodal é muito mais do que ágil. Ela inclui uma gama de recursos focados em explorar o futuro em pequenos pedaços e reagir ao que é descoberto;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Capacidades desenvolvidas no Modo 2 incluem, mas não estão limitadas a: ágil;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adaptativo; práticas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lean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foco no produto viável mínimo; capacitação de funcionários e equipe; financiamento diferenciado; gerenciamento de desempenho e experiência do cliente.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600892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32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084059" y="134374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89963" y="1083212"/>
            <a:ext cx="7907276" cy="35730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713951" y="1476745"/>
            <a:ext cx="2992614" cy="2848670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489962" y="465692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029620" y="1786584"/>
            <a:ext cx="4350433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Características da TI bimodal: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de liderança familiarizadas com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lean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irão se sentir mais confortáveis com bimodal porque muitas das capacidades e dos princípios que sustentam a TI bimodal têm suas raízes no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600892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9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41337" y="2623732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41335" y="2861594"/>
            <a:ext cx="54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15: TI Sombra e TI Bimodal</a:t>
            </a:r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0"/>
          <p:cNvSpPr/>
          <p:nvPr/>
        </p:nvSpPr>
        <p:spPr>
          <a:xfrm rot="275902">
            <a:off x="8084059" y="141408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9963" y="970624"/>
            <a:ext cx="7907276" cy="37559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7"/>
          <p:cNvGrpSpPr/>
          <p:nvPr/>
        </p:nvGrpSpPr>
        <p:grpSpPr>
          <a:xfrm>
            <a:off x="5713951" y="1547085"/>
            <a:ext cx="2992614" cy="2848670"/>
            <a:chOff x="8959367" y="2243285"/>
            <a:chExt cx="2952014" cy="2729264"/>
          </a:xfrm>
        </p:grpSpPr>
        <p:sp>
          <p:nvSpPr>
            <p:cNvPr id="24" name="Retângulo 2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489962" y="472726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76775" y="1044629"/>
            <a:ext cx="5054029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Desafios-chave: </a:t>
            </a:r>
          </a:p>
          <a:p>
            <a:pPr marL="342900" indent="-3429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mudanças no mercado criaram a urgência para a TI bimodal, empurrando as organizações para um modo mais exploratório, chamado Modo 2;</a:t>
            </a:r>
          </a:p>
          <a:p>
            <a:pPr marL="342900" indent="-3429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projetos do Modo 2 geralmente envolvem mudanças nos modelos de arquitetura (IaaS, SaaS), desenvolvimento de aplicativos (ágil), operações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e análise de dados, que exigem uma abordagem diferente do risco de segurança e tecnologia;</a:t>
            </a:r>
          </a:p>
          <a:p>
            <a:pPr marL="342900" indent="-3429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funções de segurança não estão preparadas para as mudanças disruptivas criadas por esses projetos do Modo 2, mas existem iniciativas para atingir esse objetivo;</a:t>
            </a:r>
          </a:p>
          <a:p>
            <a:pPr marL="342900" indent="-3429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fator determinante para o sucesso ou fracasso dos projetos do Modo 2 é a gestão técnica, incluindo a segurança.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671232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3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0"/>
          <p:cNvSpPr/>
          <p:nvPr/>
        </p:nvSpPr>
        <p:spPr>
          <a:xfrm rot="275902">
            <a:off x="8084059" y="132967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9963" y="1125412"/>
            <a:ext cx="7907276" cy="346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7"/>
          <p:cNvGrpSpPr/>
          <p:nvPr/>
        </p:nvGrpSpPr>
        <p:grpSpPr>
          <a:xfrm>
            <a:off x="5713951" y="1462677"/>
            <a:ext cx="2992614" cy="2848670"/>
            <a:chOff x="8959367" y="2243285"/>
            <a:chExt cx="2952014" cy="2729264"/>
          </a:xfrm>
        </p:grpSpPr>
        <p:sp>
          <p:nvSpPr>
            <p:cNvPr id="24" name="Retângulo 2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489962" y="458658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13546" y="1597014"/>
            <a:ext cx="4824375" cy="256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Recomendações: </a:t>
            </a:r>
          </a:p>
          <a:p>
            <a:pPr marL="342900" indent="-342900">
              <a:lnSpc>
                <a:spcPts val="19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Preparar equipes de segurança e gerenciamento de riscos para TI bimodal;</a:t>
            </a:r>
          </a:p>
          <a:p>
            <a:pPr marL="342900" indent="-342900">
              <a:lnSpc>
                <a:spcPts val="19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Refinar a governança para aumentar a agilidade, passando de uma mentalidade de controle para uma mentalidade de influência; aprimorando continuamente o nível de riscos residuais aceitáveis; e garantindo que os gerentes de linha de negócios se tornem responsáveis por ela.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586824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0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8084059" y="132967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9963" y="1125412"/>
            <a:ext cx="7907276" cy="346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7"/>
          <p:cNvGrpSpPr/>
          <p:nvPr/>
        </p:nvGrpSpPr>
        <p:grpSpPr>
          <a:xfrm>
            <a:off x="5713951" y="1462677"/>
            <a:ext cx="2992614" cy="2848670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489962" y="4586583"/>
            <a:ext cx="790727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3546" y="1597014"/>
            <a:ext cx="48243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Recomendações: </a:t>
            </a:r>
          </a:p>
          <a:p>
            <a:pPr marL="266700" indent="-266700">
              <a:lnSpc>
                <a:spcPts val="19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Adaptar as práticas de segurança à natureza e ao ritmo dos projetos do Modo 2;</a:t>
            </a:r>
          </a:p>
          <a:p>
            <a:pPr marL="266700" indent="-266700">
              <a:lnSpc>
                <a:spcPts val="19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Maximizar a eficácia com um programa de segurança bimodal: </a:t>
            </a:r>
          </a:p>
          <a:p>
            <a:pPr marL="552450" lvl="1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Comece com projetos em pequena escala, para levar a mudança cultural em direção a agilidade aumentada.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19" y="1586824"/>
            <a:ext cx="2766435" cy="261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81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029521" y="116340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8640" y="970623"/>
            <a:ext cx="7794061" cy="35535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788855" y="1296408"/>
            <a:ext cx="2863172" cy="3058794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8639" y="4524804"/>
            <a:ext cx="779406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56698" y="1425420"/>
            <a:ext cx="44878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bimodal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bibliografia sobre TI bimodal ainda é muito pequena;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organizações têm como desafio se enquadrar na TI bimodal que está em pleno desenvolvimento;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empresa irá trilhar o seu caminho em função da sua cultura;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mudança é inevitável;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profissional de TI deve se preparar para desempenhar papéis associados com a inovação.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23" y="1434356"/>
            <a:ext cx="2564820" cy="281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12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76012" y="1103818"/>
            <a:ext cx="5080618" cy="3512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4210" y="1260984"/>
            <a:ext cx="4642752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BECK, K.; BEEDLE, M.; BENNEKUM, A. van et al.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Manifesto para desenvolvimento ágil de software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http://agilemanifesto.org/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iso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ptbr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/manifesto.html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 20 dez.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Lean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resumo do livro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Enxuta.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MTSDGxt-ZCo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20 dez.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Webinar TI Bimodal Novas tendências para velhos problemas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=dhsx1xm8FXQ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20 dez. 2016.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458687" cy="966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</a:rPr>
                  <a:t>TI verde.</a:t>
                </a:r>
                <a:r>
                  <a:rPr lang="pt-BR" sz="1600" dirty="0"/>
                  <a:t> 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12" y="1454599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530832606"/>
              </p:ext>
            </p:extLst>
          </p:nvPr>
        </p:nvGraphicFramePr>
        <p:xfrm>
          <a:off x="699458" y="1752307"/>
          <a:ext cx="4217199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734098" y="140202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549705" y="1535029"/>
            <a:ext cx="2806899" cy="2593839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471721" y="2607113"/>
            <a:ext cx="312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TI sombra? E TI bimodal?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661776" y="1651874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34098" y="140202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49705" y="1535029"/>
            <a:ext cx="2806899" cy="2593839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106716" y="1414479"/>
            <a:ext cx="410909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TI sombra? E TI bimodal?</a:t>
            </a:r>
          </a:p>
          <a:p>
            <a:pPr>
              <a:spcAft>
                <a:spcPts val="3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Resposta: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trata-se de uma TI paralela que se perpetua na empresa principalmente pela falta de capacidade do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(CIO) e da TI como um todo de atender às necessidades do negócio;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219D93"/>
                </a:solidFill>
              </a:rPr>
              <a:t>TI bimodal:</a:t>
            </a:r>
            <a:r>
              <a:rPr lang="pt-BR" sz="1400" dirty="0">
                <a:solidFill>
                  <a:srgbClr val="219D93"/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trata-se de uma nova forma de gerenciar os serviços na empresa, e que atua no modo de gerenciamento dos sistemas corporativos existentes e no modo de inovação.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661776" y="1651874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34098" y="14049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00988" y="1107149"/>
            <a:ext cx="724629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549705" y="1537913"/>
            <a:ext cx="2806899" cy="2593839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800987" y="4506314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089341" y="1314015"/>
            <a:ext cx="4264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Tecnologias e serviços adquiridos pelos usuários das áreas de negócio, com seus próprios recursos, à sombra da área de TI;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Ocorre em médias e grandes empresas;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Fenômeno que se desenvolveu através do modelo cliente-servidor, permitindo que saísse, da exclusividade da área de TI, a compra de pequenos servidores e de aplicativos departamentais;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internet e a computação em nuvem aceleraram este movimento.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661776" y="1654758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34098" y="14049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00988" y="1107149"/>
            <a:ext cx="724629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49705" y="1537913"/>
            <a:ext cx="2806899" cy="2593839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Retângulo de cantos arredondados 5"/>
          <p:cNvSpPr/>
          <p:nvPr/>
        </p:nvSpPr>
        <p:spPr>
          <a:xfrm flipV="1">
            <a:off x="800987" y="4506314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90840" y="1415212"/>
            <a:ext cx="436901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prioridades são diferentes:</a:t>
            </a:r>
          </a:p>
          <a:p>
            <a:pPr marL="5524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se preocupa com segurança e compatibilidade;</a:t>
            </a:r>
          </a:p>
          <a:p>
            <a:pPr marL="5524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Usuários se preocupam com funcionalidade.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 a empresa utiliza apenas seus próprios recursos de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o usuário adquire um aplicativo de forma independente, ele costuma necessitar de ajuda da área de TI para tornar o ambiente operacional.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661776" y="1654758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34098" y="14049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00988" y="1107149"/>
            <a:ext cx="724629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549705" y="1537913"/>
            <a:ext cx="2806899" cy="2593839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4" name="Retângulo de cantos arredondados 5"/>
          <p:cNvSpPr/>
          <p:nvPr/>
        </p:nvSpPr>
        <p:spPr>
          <a:xfrm flipV="1">
            <a:off x="800987" y="4506314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314650" y="1961303"/>
            <a:ext cx="3901157" cy="169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computação em nuvem, a princípio, a área de TI da empresa não é necessária, uma vez que a negociação é feita diretamente com o provedor de serviços.  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661776" y="1654758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</p:spTree>
    <p:extLst>
      <p:ext uri="{BB962C8B-B14F-4D97-AF65-F5344CB8AC3E}">
        <p14:creationId xmlns:p14="http://schemas.microsoft.com/office/powerpoint/2010/main" val="13288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734098" y="14049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00988" y="1107149"/>
            <a:ext cx="724629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549705" y="1537913"/>
            <a:ext cx="2806899" cy="2593839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800987" y="4506314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047364" y="1616500"/>
            <a:ext cx="4298918" cy="24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TI sombra (TI invisível ou </a:t>
            </a:r>
            <a:r>
              <a:rPr lang="pt-BR" sz="1400" b="1" i="1" dirty="0">
                <a:solidFill>
                  <a:srgbClr val="219D93"/>
                </a:solidFill>
              </a:rPr>
              <a:t>Shadow IT</a:t>
            </a:r>
            <a:r>
              <a:rPr lang="pt-BR" sz="1400" b="1" dirty="0">
                <a:solidFill>
                  <a:srgbClr val="219D93"/>
                </a:solidFill>
              </a:rPr>
              <a:t>):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Observa-se que o crescimento da “TI invisível” é um movimento natural dos usuários que desejam atingir seus objetivos tecnológicos mais rapidamente e sem utilizar os métodos tradicionais de TI;   </a:t>
            </a:r>
          </a:p>
          <a:p>
            <a:pPr marL="285750" indent="-285750">
              <a:lnSpc>
                <a:spcPts val="19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“TI invisível” costuma potencializar o não gerenciável, levando a problemas técnicos, de integração e de segurança. 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107" r="2342" b="3472"/>
          <a:stretch/>
        </p:blipFill>
        <p:spPr bwMode="auto">
          <a:xfrm>
            <a:off x="5661776" y="1654758"/>
            <a:ext cx="2588925" cy="23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sombra e TI bimodal</a:t>
            </a:r>
          </a:p>
        </p:txBody>
      </p:sp>
    </p:spTree>
    <p:extLst>
      <p:ext uri="{BB962C8B-B14F-4D97-AF65-F5344CB8AC3E}">
        <p14:creationId xmlns:p14="http://schemas.microsoft.com/office/powerpoint/2010/main" val="247217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11478</TotalTime>
  <Words>1753</Words>
  <Application>Microsoft Office PowerPoint</Application>
  <PresentationFormat>Apresentação na tela (16:9)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651</cp:revision>
  <dcterms:created xsi:type="dcterms:W3CDTF">2014-11-17T17:44:06Z</dcterms:created>
  <dcterms:modified xsi:type="dcterms:W3CDTF">2018-12-26T06:48:25Z</dcterms:modified>
</cp:coreProperties>
</file>