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21"/>
  </p:notesMasterIdLst>
  <p:handoutMasterIdLst>
    <p:handoutMasterId r:id="rId22"/>
  </p:handoutMasterIdLst>
  <p:sldIdLst>
    <p:sldId id="256" r:id="rId2"/>
    <p:sldId id="498" r:id="rId3"/>
    <p:sldId id="529" r:id="rId4"/>
    <p:sldId id="559" r:id="rId5"/>
    <p:sldId id="560" r:id="rId6"/>
    <p:sldId id="561" r:id="rId7"/>
    <p:sldId id="562" r:id="rId8"/>
    <p:sldId id="558" r:id="rId9"/>
    <p:sldId id="547" r:id="rId10"/>
    <p:sldId id="548" r:id="rId11"/>
    <p:sldId id="550" r:id="rId12"/>
    <p:sldId id="551" r:id="rId13"/>
    <p:sldId id="549" r:id="rId14"/>
    <p:sldId id="552" r:id="rId15"/>
    <p:sldId id="553" r:id="rId16"/>
    <p:sldId id="554" r:id="rId17"/>
    <p:sldId id="555" r:id="rId18"/>
    <p:sldId id="556" r:id="rId19"/>
    <p:sldId id="557" r:id="rId2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6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91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3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2521415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4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1850124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5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1868080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6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1364082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7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149228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11FA-82EF-42D6-8BA2-B5028F90DB2F}" type="datetime1">
              <a:rPr lang="pt-BR" smtClean="0"/>
              <a:t>10/03/2019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51B1-8487-4414-A1E2-2A9A855BB90A}" type="datetime1">
              <a:rPr lang="pt-BR" smtClean="0"/>
              <a:t>10/03/2019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29DE-280C-4EC9-B77D-1798208A1480}" type="datetime1">
              <a:rPr lang="pt-BR" smtClean="0"/>
              <a:t>10/03/2019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EABB-52F3-42B2-AA22-8F4450C20CFE}" type="datetime1">
              <a:rPr lang="pt-BR" smtClean="0"/>
              <a:t>10/03/2019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48D1-CE44-4314-BA7F-E5E194EA42A2}" type="datetime1">
              <a:rPr lang="pt-BR" smtClean="0"/>
              <a:t>10/03/2019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45AF-4C23-4E31-AACE-3DEB1D1D41D0}" type="datetime1">
              <a:rPr lang="pt-BR" smtClean="0"/>
              <a:t>10/03/2019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753-E421-4B36-AD36-AD23BA1BDA27}" type="datetime1">
              <a:rPr lang="pt-BR" smtClean="0"/>
              <a:t>10/03/2019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CC76-8174-4D19-96CE-4132C189C455}" type="datetime1">
              <a:rPr lang="pt-BR" smtClean="0"/>
              <a:t>10/03/2019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3320-67A1-405F-9534-AA4F204A5176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4476-8DCA-4F22-9B3E-2415738BEF45}" type="datetime1">
              <a:rPr lang="pt-BR" smtClean="0"/>
              <a:t>10/03/2019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6B25-55FF-41C9-8DBB-00354B6F6A8E}" type="datetime1">
              <a:rPr lang="pt-BR" smtClean="0"/>
              <a:t>10/03/2019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F64BC04-CFE1-4E67-ABE4-C17F7F3E20EF}" type="datetime1">
              <a:rPr lang="pt-BR" smtClean="0"/>
              <a:t>10/03/2019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7557" y="528182"/>
            <a:ext cx="9663113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TECNOLOGIAS PARA INTERNET -II</a:t>
            </a:r>
            <a:br>
              <a:rPr lang="en-US" dirty="0"/>
            </a:br>
            <a:r>
              <a:rPr lang="en-US" i="1" dirty="0"/>
              <a:t>CCT0423</a:t>
            </a:r>
            <a:br>
              <a:rPr lang="en-US" dirty="0"/>
            </a:br>
            <a:r>
              <a:rPr lang="en-US" b="1" dirty="0"/>
              <a:t>(Aula 7)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0144" y="2915782"/>
            <a:ext cx="11131296" cy="35744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(Favor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 “CCT0423-&lt;TURMA&gt;” para ser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dirty="0">
              <a:sym typeface="Wingdings" panose="05000000000000000000" pitchFamily="2" charset="2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>
            <a:extLst>
              <a:ext uri="{FF2B5EF4-FFF2-40B4-BE49-F238E27FC236}">
                <a16:creationId xmlns:a16="http://schemas.microsoft.com/office/drawing/2014/main" id="{F4CF593F-FB37-46CD-A7E6-8966340B96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83" t="-1221" r="5842" b="24042"/>
          <a:stretch/>
        </p:blipFill>
        <p:spPr>
          <a:xfrm>
            <a:off x="512934" y="1305468"/>
            <a:ext cx="9241382" cy="31692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FA7AA59-920C-40A2-A3C4-A149412FB8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19" t="130" r="53098" b="57162"/>
          <a:stretch/>
        </p:blipFill>
        <p:spPr>
          <a:xfrm>
            <a:off x="1034203" y="2445292"/>
            <a:ext cx="9153897" cy="32068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Exemplo Criar Classes - </a:t>
            </a:r>
            <a:r>
              <a:rPr lang="en-US" sz="4000" dirty="0" err="1"/>
              <a:t>Atributos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/>
          </a:p>
        </p:txBody>
      </p:sp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111D6CD9-C9C8-469D-A501-23FDAE5918E1}"/>
              </a:ext>
            </a:extLst>
          </p:cNvPr>
          <p:cNvSpPr/>
          <p:nvPr/>
        </p:nvSpPr>
        <p:spPr>
          <a:xfrm>
            <a:off x="9273846" y="509059"/>
            <a:ext cx="2567351" cy="1102189"/>
          </a:xfrm>
          <a:prstGeom prst="wedgeRectCallout">
            <a:avLst>
              <a:gd name="adj1" fmla="val -58197"/>
              <a:gd name="adj2" fmla="val 144241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Inicialização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opcional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DE38BA2-87CA-437F-B425-A59FD699FF3C}"/>
              </a:ext>
            </a:extLst>
          </p:cNvPr>
          <p:cNvSpPr/>
          <p:nvPr/>
        </p:nvSpPr>
        <p:spPr>
          <a:xfrm>
            <a:off x="236376" y="2095635"/>
            <a:ext cx="11370906" cy="404142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78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FA7AA59-920C-40A2-A3C4-A149412FB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8" t="49523" r="2344"/>
          <a:stretch/>
        </p:blipFill>
        <p:spPr>
          <a:xfrm>
            <a:off x="167951" y="3844456"/>
            <a:ext cx="11408229" cy="23726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Exemplo Criar Classes - </a:t>
            </a:r>
            <a:r>
              <a:rPr lang="en-US" sz="4000" dirty="0" err="1"/>
              <a:t>Atributos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BDEB03A-8FAD-42AA-8F0C-F6FE0F3CC3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87" t="29241"/>
          <a:stretch/>
        </p:blipFill>
        <p:spPr>
          <a:xfrm>
            <a:off x="278642" y="1314313"/>
            <a:ext cx="3332952" cy="19590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42DB503-1CA5-4735-AA2D-C8CA7566E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972" y="1236210"/>
            <a:ext cx="2953142" cy="213682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36DC7B5-2006-463E-83D9-FE9DABA0E6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654" b="11420"/>
          <a:stretch/>
        </p:blipFill>
        <p:spPr>
          <a:xfrm>
            <a:off x="7244765" y="1214400"/>
            <a:ext cx="3105994" cy="2463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AD3C90E-278A-49D9-A1F8-32E821C9B5E8}"/>
              </a:ext>
            </a:extLst>
          </p:cNvPr>
          <p:cNvCxnSpPr>
            <a:cxnSpLocks/>
          </p:cNvCxnSpPr>
          <p:nvPr/>
        </p:nvCxnSpPr>
        <p:spPr>
          <a:xfrm flipV="1">
            <a:off x="2800968" y="2170502"/>
            <a:ext cx="1435130" cy="613993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111D6CD9-C9C8-469D-A501-23FDAE5918E1}"/>
              </a:ext>
            </a:extLst>
          </p:cNvPr>
          <p:cNvSpPr/>
          <p:nvPr/>
        </p:nvSpPr>
        <p:spPr>
          <a:xfrm>
            <a:off x="9445762" y="220928"/>
            <a:ext cx="2567351" cy="1576054"/>
          </a:xfrm>
          <a:prstGeom prst="wedgeRectCallout">
            <a:avLst>
              <a:gd name="adj1" fmla="val -48748"/>
              <a:gd name="adj2" fmla="val 132398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Não </a:t>
            </a:r>
            <a:r>
              <a:rPr lang="en-US" sz="3200" b="1" dirty="0" err="1">
                <a:solidFill>
                  <a:schemeClr val="tx1"/>
                </a:solidFill>
              </a:rPr>
              <a:t>selecionar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qde</a:t>
            </a:r>
            <a:r>
              <a:rPr lang="en-US" sz="3200" b="1" dirty="0">
                <a:solidFill>
                  <a:schemeClr val="tx1"/>
                </a:solidFill>
              </a:rPr>
              <a:t> Produto</a:t>
            </a:r>
            <a:endParaRPr lang="pt-BR" sz="2400" dirty="0">
              <a:solidFill>
                <a:schemeClr val="tx1"/>
              </a:solidFill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4C6BDA9-E5F1-4B61-86AC-B4FF88BB333E}"/>
              </a:ext>
            </a:extLst>
          </p:cNvPr>
          <p:cNvCxnSpPr>
            <a:cxnSpLocks/>
          </p:cNvCxnSpPr>
          <p:nvPr/>
        </p:nvCxnSpPr>
        <p:spPr>
          <a:xfrm flipV="1">
            <a:off x="6486969" y="1569496"/>
            <a:ext cx="1077047" cy="601006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4DE38BA2-87CA-437F-B425-A59FD699FF3C}"/>
              </a:ext>
            </a:extLst>
          </p:cNvPr>
          <p:cNvSpPr/>
          <p:nvPr/>
        </p:nvSpPr>
        <p:spPr>
          <a:xfrm>
            <a:off x="15563" y="3765515"/>
            <a:ext cx="11345164" cy="69293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632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FA7AA59-920C-40A2-A3C4-A149412FB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8" t="49523" r="2344"/>
          <a:stretch/>
        </p:blipFill>
        <p:spPr>
          <a:xfrm>
            <a:off x="167951" y="3844456"/>
            <a:ext cx="11408229" cy="23726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Exemplo Criar Classes - </a:t>
            </a:r>
            <a:r>
              <a:rPr lang="en-US" sz="4000" dirty="0" err="1"/>
              <a:t>Atributos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BDEB03A-8FAD-42AA-8F0C-F6FE0F3CC3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87" t="29241"/>
          <a:stretch/>
        </p:blipFill>
        <p:spPr>
          <a:xfrm>
            <a:off x="278642" y="1314313"/>
            <a:ext cx="3332952" cy="19590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42DB503-1CA5-4735-AA2D-C8CA7566E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972" y="1236210"/>
            <a:ext cx="2953142" cy="213682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36DC7B5-2006-463E-83D9-FE9DABA0E6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654" b="11420"/>
          <a:stretch/>
        </p:blipFill>
        <p:spPr>
          <a:xfrm>
            <a:off x="7244765" y="1214400"/>
            <a:ext cx="3105994" cy="2463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AD3C90E-278A-49D9-A1F8-32E821C9B5E8}"/>
              </a:ext>
            </a:extLst>
          </p:cNvPr>
          <p:cNvCxnSpPr>
            <a:cxnSpLocks/>
          </p:cNvCxnSpPr>
          <p:nvPr/>
        </p:nvCxnSpPr>
        <p:spPr>
          <a:xfrm flipV="1">
            <a:off x="2800968" y="2170502"/>
            <a:ext cx="1435130" cy="613993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111D6CD9-C9C8-469D-A501-23FDAE5918E1}"/>
              </a:ext>
            </a:extLst>
          </p:cNvPr>
          <p:cNvSpPr/>
          <p:nvPr/>
        </p:nvSpPr>
        <p:spPr>
          <a:xfrm>
            <a:off x="9445762" y="220928"/>
            <a:ext cx="2567351" cy="1576054"/>
          </a:xfrm>
          <a:prstGeom prst="wedgeRectCallout">
            <a:avLst>
              <a:gd name="adj1" fmla="val -48748"/>
              <a:gd name="adj2" fmla="val 132398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Não </a:t>
            </a:r>
            <a:r>
              <a:rPr lang="en-US" sz="3200" b="1" dirty="0" err="1">
                <a:solidFill>
                  <a:schemeClr val="tx1"/>
                </a:solidFill>
              </a:rPr>
              <a:t>selecionar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qde</a:t>
            </a:r>
            <a:r>
              <a:rPr lang="en-US" sz="3200" b="1" dirty="0">
                <a:solidFill>
                  <a:schemeClr val="tx1"/>
                </a:solidFill>
              </a:rPr>
              <a:t> Produto</a:t>
            </a:r>
            <a:endParaRPr lang="pt-BR" sz="2400" dirty="0">
              <a:solidFill>
                <a:schemeClr val="tx1"/>
              </a:solidFill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4C6BDA9-E5F1-4B61-86AC-B4FF88BB333E}"/>
              </a:ext>
            </a:extLst>
          </p:cNvPr>
          <p:cNvCxnSpPr>
            <a:cxnSpLocks/>
          </p:cNvCxnSpPr>
          <p:nvPr/>
        </p:nvCxnSpPr>
        <p:spPr>
          <a:xfrm flipV="1">
            <a:off x="6486969" y="1569496"/>
            <a:ext cx="1077047" cy="601006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4DE38BA2-87CA-437F-B425-A59FD699FF3C}"/>
              </a:ext>
            </a:extLst>
          </p:cNvPr>
          <p:cNvSpPr/>
          <p:nvPr/>
        </p:nvSpPr>
        <p:spPr>
          <a:xfrm>
            <a:off x="15563" y="3765515"/>
            <a:ext cx="11345164" cy="69293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237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Exemplo Criar Classes – Getters / Setters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4EAD9E8-DCB5-4089-A68E-29276CE25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87" t="29241"/>
          <a:stretch/>
        </p:blipFill>
        <p:spPr>
          <a:xfrm>
            <a:off x="248447" y="1314313"/>
            <a:ext cx="3332952" cy="19590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E93DD30-67AA-4931-845D-FA25DC99F9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18"/>
          <a:stretch/>
        </p:blipFill>
        <p:spPr>
          <a:xfrm>
            <a:off x="8026614" y="1567310"/>
            <a:ext cx="3617990" cy="30224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544A14D-E2AE-4A5E-93AF-195E24248B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98" t="5512" r="4748" b="5512"/>
          <a:stretch/>
        </p:blipFill>
        <p:spPr>
          <a:xfrm>
            <a:off x="3670041" y="1417156"/>
            <a:ext cx="4296288" cy="22015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AD3C90E-278A-49D9-A1F8-32E821C9B5E8}"/>
              </a:ext>
            </a:extLst>
          </p:cNvPr>
          <p:cNvCxnSpPr>
            <a:cxnSpLocks/>
          </p:cNvCxnSpPr>
          <p:nvPr/>
        </p:nvCxnSpPr>
        <p:spPr>
          <a:xfrm>
            <a:off x="2705042" y="2784302"/>
            <a:ext cx="1170272" cy="307869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B46B9630-A03C-4626-B19A-2F667E65506C}"/>
              </a:ext>
            </a:extLst>
          </p:cNvPr>
          <p:cNvCxnSpPr>
            <a:cxnSpLocks/>
          </p:cNvCxnSpPr>
          <p:nvPr/>
        </p:nvCxnSpPr>
        <p:spPr>
          <a:xfrm flipV="1">
            <a:off x="5704114" y="2721707"/>
            <a:ext cx="2584015" cy="419599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B5645C92-9BE4-41A6-8C8A-D6EACA6287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652" y="3989209"/>
            <a:ext cx="5984611" cy="16161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63668D44-3518-443A-8826-E2362B3806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8185" y="4431425"/>
            <a:ext cx="6129522" cy="15544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7944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69083E6-AA2C-4D4A-8E95-7D81E6B5B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60" y="1154336"/>
            <a:ext cx="7966399" cy="5104220"/>
          </a:xfrm>
          <a:prstGeom prst="rect">
            <a:avLst/>
          </a:prstGeom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Exemplo Criar Classes – </a:t>
            </a:r>
            <a:r>
              <a:rPr lang="en-US" sz="4000" dirty="0" err="1"/>
              <a:t>Exibicao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4830CA1-D1DC-4E51-AE21-4800F2DF6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594" y="3525371"/>
            <a:ext cx="9460070" cy="24524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B46B9630-A03C-4626-B19A-2F667E65506C}"/>
              </a:ext>
            </a:extLst>
          </p:cNvPr>
          <p:cNvCxnSpPr>
            <a:cxnSpLocks/>
          </p:cNvCxnSpPr>
          <p:nvPr/>
        </p:nvCxnSpPr>
        <p:spPr>
          <a:xfrm flipV="1">
            <a:off x="1849288" y="3706446"/>
            <a:ext cx="1341781" cy="85663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201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Modularização</a:t>
            </a:r>
            <a:r>
              <a:rPr lang="en-US" sz="4000" dirty="0"/>
              <a:t> de </a:t>
            </a:r>
            <a:r>
              <a:rPr lang="en-US" sz="4000" dirty="0" err="1"/>
              <a:t>Projeto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B9A85A-CEC9-407D-BF07-707B6540B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6" y="1336579"/>
            <a:ext cx="4491654" cy="35291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51298E3-E335-4AF4-8882-3FDD48BBC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669" y="1474810"/>
            <a:ext cx="7554717" cy="47123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BDA6C78-5CA7-4B89-843B-3DA34A8F2018}"/>
              </a:ext>
            </a:extLst>
          </p:cNvPr>
          <p:cNvCxnSpPr>
            <a:cxnSpLocks/>
          </p:cNvCxnSpPr>
          <p:nvPr/>
        </p:nvCxnSpPr>
        <p:spPr>
          <a:xfrm flipV="1">
            <a:off x="3745735" y="2005071"/>
            <a:ext cx="1137592" cy="429657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3DDD25F9-0849-4AEF-B883-8FBB62A64B53}"/>
              </a:ext>
            </a:extLst>
          </p:cNvPr>
          <p:cNvSpPr/>
          <p:nvPr/>
        </p:nvSpPr>
        <p:spPr>
          <a:xfrm>
            <a:off x="6885542" y="3558448"/>
            <a:ext cx="4737253" cy="539827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C1A5EF6-381E-4F45-8C6E-4A3F56B6CE89}"/>
              </a:ext>
            </a:extLst>
          </p:cNvPr>
          <p:cNvSpPr/>
          <p:nvPr/>
        </p:nvSpPr>
        <p:spPr>
          <a:xfrm>
            <a:off x="7308676" y="4526689"/>
            <a:ext cx="3267518" cy="539827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8A382FC-C6E2-48EB-B9B4-5E8E30612EE4}"/>
              </a:ext>
            </a:extLst>
          </p:cNvPr>
          <p:cNvSpPr/>
          <p:nvPr/>
        </p:nvSpPr>
        <p:spPr>
          <a:xfrm>
            <a:off x="5557600" y="4098275"/>
            <a:ext cx="3740636" cy="470645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853E02F-1A3B-4BC2-B0E8-6CEBE6802015}"/>
              </a:ext>
            </a:extLst>
          </p:cNvPr>
          <p:cNvSpPr/>
          <p:nvPr/>
        </p:nvSpPr>
        <p:spPr>
          <a:xfrm>
            <a:off x="5451514" y="2081996"/>
            <a:ext cx="6457720" cy="1134929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6814A31F-174F-41E1-9539-DEB30709E26F}"/>
              </a:ext>
            </a:extLst>
          </p:cNvPr>
          <p:cNvCxnSpPr>
            <a:cxnSpLocks/>
          </p:cNvCxnSpPr>
          <p:nvPr/>
        </p:nvCxnSpPr>
        <p:spPr>
          <a:xfrm flipH="1">
            <a:off x="3113032" y="2759725"/>
            <a:ext cx="2338482" cy="495250"/>
          </a:xfrm>
          <a:prstGeom prst="straightConnector1">
            <a:avLst/>
          </a:prstGeom>
          <a:ln w="571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71834103-1CCA-4B4A-B714-808DA1CB7773}"/>
              </a:ext>
            </a:extLst>
          </p:cNvPr>
          <p:cNvCxnSpPr>
            <a:cxnSpLocks/>
          </p:cNvCxnSpPr>
          <p:nvPr/>
        </p:nvCxnSpPr>
        <p:spPr>
          <a:xfrm flipH="1">
            <a:off x="4120309" y="2748708"/>
            <a:ext cx="1232053" cy="67468"/>
          </a:xfrm>
          <a:prstGeom prst="straightConnector1">
            <a:avLst/>
          </a:prstGeom>
          <a:ln w="571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01A656BD-0AE6-4394-BA49-196C7EA4593E}"/>
              </a:ext>
            </a:extLst>
          </p:cNvPr>
          <p:cNvCxnSpPr>
            <a:cxnSpLocks/>
          </p:cNvCxnSpPr>
          <p:nvPr/>
        </p:nvCxnSpPr>
        <p:spPr>
          <a:xfrm flipH="1" flipV="1">
            <a:off x="3260993" y="3355156"/>
            <a:ext cx="2296607" cy="2008263"/>
          </a:xfrm>
          <a:prstGeom prst="straightConnector1">
            <a:avLst/>
          </a:prstGeom>
          <a:ln w="571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140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Modularização</a:t>
            </a:r>
            <a:r>
              <a:rPr lang="en-US" sz="4000" dirty="0"/>
              <a:t> de </a:t>
            </a:r>
            <a:r>
              <a:rPr lang="en-US" sz="4000" dirty="0" err="1"/>
              <a:t>Projeto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16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B9A85A-CEC9-407D-BF07-707B6540B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9680" y="1348413"/>
            <a:ext cx="4491654" cy="35291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0853E02F-1A3B-4BC2-B0E8-6CEBE6802015}"/>
              </a:ext>
            </a:extLst>
          </p:cNvPr>
          <p:cNvSpPr/>
          <p:nvPr/>
        </p:nvSpPr>
        <p:spPr>
          <a:xfrm>
            <a:off x="5451514" y="2081996"/>
            <a:ext cx="6457720" cy="1134929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3A442A7-6E10-4D5D-AF20-4A611E8155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2" r="7405" b="9152"/>
          <a:stretch/>
        </p:blipFill>
        <p:spPr>
          <a:xfrm>
            <a:off x="5149557" y="1218744"/>
            <a:ext cx="6594424" cy="1998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83E2A43-4F49-40E2-97C9-415EE7E4F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677" y="2577547"/>
            <a:ext cx="7078760" cy="38635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BDA6C78-5CA7-4B89-843B-3DA34A8F2018}"/>
              </a:ext>
            </a:extLst>
          </p:cNvPr>
          <p:cNvCxnSpPr>
            <a:cxnSpLocks/>
          </p:cNvCxnSpPr>
          <p:nvPr/>
        </p:nvCxnSpPr>
        <p:spPr>
          <a:xfrm flipV="1">
            <a:off x="3581702" y="1739966"/>
            <a:ext cx="2025884" cy="102732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56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Modularização</a:t>
            </a:r>
            <a:r>
              <a:rPr lang="en-US" sz="4000" dirty="0"/>
              <a:t> de </a:t>
            </a:r>
            <a:r>
              <a:rPr lang="en-US" sz="4000" dirty="0" err="1"/>
              <a:t>Projeto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17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B9A85A-CEC9-407D-BF07-707B6540B5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33"/>
          <a:stretch/>
        </p:blipFill>
        <p:spPr>
          <a:xfrm>
            <a:off x="-216630" y="1204376"/>
            <a:ext cx="3528981" cy="35291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3A442A7-6E10-4D5D-AF20-4A611E8155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75" t="38252" r="40052" b="6151"/>
          <a:stretch/>
        </p:blipFill>
        <p:spPr>
          <a:xfrm>
            <a:off x="7860028" y="433004"/>
            <a:ext cx="3887770" cy="12228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8EBB543-FDA4-4C57-A36F-434F93809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351" y="1317903"/>
            <a:ext cx="8610600" cy="50384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0853E02F-1A3B-4BC2-B0E8-6CEBE6802015}"/>
              </a:ext>
            </a:extLst>
          </p:cNvPr>
          <p:cNvSpPr/>
          <p:nvPr/>
        </p:nvSpPr>
        <p:spPr>
          <a:xfrm>
            <a:off x="4269036" y="4405169"/>
            <a:ext cx="7478761" cy="62728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BDA6C78-5CA7-4B89-843B-3DA34A8F2018}"/>
              </a:ext>
            </a:extLst>
          </p:cNvPr>
          <p:cNvCxnSpPr>
            <a:cxnSpLocks/>
          </p:cNvCxnSpPr>
          <p:nvPr/>
        </p:nvCxnSpPr>
        <p:spPr>
          <a:xfrm flipV="1">
            <a:off x="2963537" y="952778"/>
            <a:ext cx="5310130" cy="1696682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ABA6E07-2009-4251-A352-CF2959B8C10B}"/>
              </a:ext>
            </a:extLst>
          </p:cNvPr>
          <p:cNvCxnSpPr>
            <a:cxnSpLocks/>
          </p:cNvCxnSpPr>
          <p:nvPr/>
        </p:nvCxnSpPr>
        <p:spPr>
          <a:xfrm flipH="1" flipV="1">
            <a:off x="1850834" y="3536414"/>
            <a:ext cx="4505899" cy="980502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312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AB9A85A-CEC9-407D-BF07-707B6540B5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33"/>
          <a:stretch/>
        </p:blipFill>
        <p:spPr>
          <a:xfrm>
            <a:off x="-151223" y="1113155"/>
            <a:ext cx="3528981" cy="35291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A03F06C-608E-4DE3-B5C2-C1865D942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418" y="1574904"/>
            <a:ext cx="9440195" cy="42994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Modularização</a:t>
            </a:r>
            <a:r>
              <a:rPr lang="en-US" sz="4000" dirty="0"/>
              <a:t> de </a:t>
            </a:r>
            <a:r>
              <a:rPr lang="en-US" sz="4000" dirty="0" err="1"/>
              <a:t>Projeto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18</a:t>
            </a:fld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853E02F-1A3B-4BC2-B0E8-6CEBE6802015}"/>
              </a:ext>
            </a:extLst>
          </p:cNvPr>
          <p:cNvSpPr/>
          <p:nvPr/>
        </p:nvSpPr>
        <p:spPr>
          <a:xfrm>
            <a:off x="3312352" y="2022176"/>
            <a:ext cx="4961316" cy="62728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BDA6C78-5CA7-4B89-843B-3DA34A8F2018}"/>
              </a:ext>
            </a:extLst>
          </p:cNvPr>
          <p:cNvCxnSpPr>
            <a:cxnSpLocks/>
          </p:cNvCxnSpPr>
          <p:nvPr/>
        </p:nvCxnSpPr>
        <p:spPr>
          <a:xfrm flipV="1">
            <a:off x="1949986" y="1807513"/>
            <a:ext cx="1362365" cy="107022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ABA6E07-2009-4251-A352-CF2959B8C10B}"/>
              </a:ext>
            </a:extLst>
          </p:cNvPr>
          <p:cNvCxnSpPr>
            <a:cxnSpLocks/>
          </p:cNvCxnSpPr>
          <p:nvPr/>
        </p:nvCxnSpPr>
        <p:spPr>
          <a:xfrm flipV="1">
            <a:off x="1861851" y="2539297"/>
            <a:ext cx="1597446" cy="98610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194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Modularização</a:t>
            </a:r>
            <a:r>
              <a:rPr lang="en-US" sz="4000" dirty="0"/>
              <a:t> de </a:t>
            </a:r>
            <a:r>
              <a:rPr lang="en-US" sz="4000" dirty="0" err="1"/>
              <a:t>Projeto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19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0905DAC-1197-4A92-B329-F2B17EC6C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41" y="1274423"/>
            <a:ext cx="11643307" cy="9649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1F55C0D-1C99-44C7-9E99-83FE656DC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273" y="1975106"/>
            <a:ext cx="7361850" cy="42502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ABA6E07-2009-4251-A352-CF2959B8C10B}"/>
              </a:ext>
            </a:extLst>
          </p:cNvPr>
          <p:cNvCxnSpPr>
            <a:cxnSpLocks/>
          </p:cNvCxnSpPr>
          <p:nvPr/>
        </p:nvCxnSpPr>
        <p:spPr>
          <a:xfrm flipH="1">
            <a:off x="7844010" y="1956678"/>
            <a:ext cx="3128791" cy="2049856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76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b="1"/>
              <a:t>Aula 7 </a:t>
            </a:r>
            <a:r>
              <a:rPr lang="en-US" b="1" dirty="0"/>
              <a:t>-  Classes e </a:t>
            </a:r>
            <a:r>
              <a:rPr lang="en-US" b="1" dirty="0" err="1"/>
              <a:t>Funções</a:t>
            </a:r>
            <a:endParaRPr lang="pt-BR" b="1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4467-497E-46D3-8F02-B62F1B068136}" type="datetime1">
              <a:rPr lang="pt-BR" smtClean="0"/>
              <a:t>10/03/2019</a:t>
            </a:fld>
            <a:endParaRPr lang="pt-BR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6B954F7-9DEE-4825-BFEC-8D8B6C037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645" y="1777506"/>
            <a:ext cx="9613861" cy="4714734"/>
          </a:xfrm>
        </p:spPr>
        <p:txBody>
          <a:bodyPr>
            <a:normAutofit fontScale="6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7200" dirty="0"/>
              <a:t>PHP Classes e </a:t>
            </a:r>
            <a:r>
              <a:rPr lang="en-US" sz="7200" dirty="0" err="1"/>
              <a:t>Modularização</a:t>
            </a:r>
            <a:endParaRPr lang="en-US" sz="72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 err="1"/>
              <a:t>Funções</a:t>
            </a:r>
            <a:endParaRPr lang="en-US" sz="66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/>
              <a:t>Classes e </a:t>
            </a:r>
            <a:r>
              <a:rPr lang="en-US" sz="6600" dirty="0" err="1"/>
              <a:t>Objetos</a:t>
            </a:r>
            <a:endParaRPr lang="en-US" sz="66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 err="1"/>
              <a:t>Construtores</a:t>
            </a:r>
            <a:r>
              <a:rPr lang="en-US" sz="6600" dirty="0"/>
              <a:t>, </a:t>
            </a:r>
            <a:r>
              <a:rPr lang="en-US" sz="6600" dirty="0" err="1"/>
              <a:t>Métodos</a:t>
            </a:r>
            <a:r>
              <a:rPr lang="en-US" sz="6600" dirty="0"/>
              <a:t> e </a:t>
            </a:r>
            <a:r>
              <a:rPr lang="en-US" sz="6600" dirty="0" err="1"/>
              <a:t>Atributos</a:t>
            </a:r>
            <a:endParaRPr lang="en-US" sz="66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 err="1"/>
              <a:t>Herança</a:t>
            </a:r>
            <a:r>
              <a:rPr lang="en-US" sz="6600" dirty="0"/>
              <a:t> e Privacidade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7000" dirty="0"/>
              <a:t>Exemplo “</a:t>
            </a:r>
            <a:r>
              <a:rPr lang="en-US" sz="7000" dirty="0" err="1"/>
              <a:t>Usuário</a:t>
            </a:r>
            <a:r>
              <a:rPr lang="en-US" sz="7000" dirty="0"/>
              <a:t>” </a:t>
            </a:r>
            <a:r>
              <a:rPr lang="en-US" sz="7000" dirty="0">
                <a:sym typeface="Wingdings" panose="05000000000000000000" pitchFamily="2" charset="2"/>
              </a:rPr>
              <a:t> “Produto”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6600" dirty="0">
                <a:sym typeface="Wingdings" panose="05000000000000000000" pitchFamily="2" charset="2"/>
              </a:rPr>
              <a:t>Criar nova </a:t>
            </a:r>
            <a:r>
              <a:rPr lang="en-US" sz="6600" dirty="0" err="1">
                <a:sym typeface="Wingdings" panose="05000000000000000000" pitchFamily="2" charset="2"/>
              </a:rPr>
              <a:t>tabela</a:t>
            </a:r>
            <a:endParaRPr lang="en-US" sz="6600" dirty="0">
              <a:sym typeface="Wingdings" panose="05000000000000000000" pitchFamily="2" charset="2"/>
            </a:endParaRPr>
          </a:p>
          <a:p>
            <a:pPr marL="1200150" lvl="1" indent="-742950">
              <a:buFont typeface="+mj-lt"/>
              <a:buAutoNum type="arabicPeriod"/>
            </a:pPr>
            <a:r>
              <a:rPr lang="en-US" sz="6600" dirty="0" err="1">
                <a:sym typeface="Wingdings" panose="05000000000000000000" pitchFamily="2" charset="2"/>
              </a:rPr>
              <a:t>Utilizar</a:t>
            </a:r>
            <a:r>
              <a:rPr lang="en-US" sz="6600" dirty="0">
                <a:sym typeface="Wingdings" panose="05000000000000000000" pitchFamily="2" charset="2"/>
              </a:rPr>
              <a:t> Classes para o  “Produto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6600" dirty="0" err="1">
                <a:sym typeface="Wingdings" panose="05000000000000000000" pitchFamily="2" charset="2"/>
              </a:rPr>
              <a:t>Modularizar</a:t>
            </a:r>
            <a:r>
              <a:rPr lang="en-US" sz="6600" dirty="0">
                <a:sym typeface="Wingdings" panose="05000000000000000000" pitchFamily="2" charset="2"/>
              </a:rPr>
              <a:t> o </a:t>
            </a:r>
            <a:r>
              <a:rPr lang="en-US" sz="6600" dirty="0" err="1">
                <a:sym typeface="Wingdings" panose="05000000000000000000" pitchFamily="2" charset="2"/>
              </a:rPr>
              <a:t>código</a:t>
            </a:r>
            <a:endParaRPr lang="en-US" sz="6600" dirty="0"/>
          </a:p>
          <a:p>
            <a:pPr marL="457200" lvl="1" indent="0">
              <a:buNone/>
            </a:pPr>
            <a:endParaRPr lang="en-US" sz="6600" dirty="0"/>
          </a:p>
          <a:p>
            <a:pPr marL="1200150" lvl="1" indent="-742950">
              <a:buFont typeface="+mj-lt"/>
              <a:buAutoNum type="romanUcPeriod"/>
            </a:pPr>
            <a:endParaRPr lang="en-US" sz="32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0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88820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</a:t>
            </a:r>
            <a:r>
              <a:rPr lang="en-US" dirty="0" err="1"/>
              <a:t>Funções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10/03/2019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312738" y="1410665"/>
            <a:ext cx="1312386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85750">
              <a:buFont typeface="Arial" panose="020B0604020202020204" pitchFamily="34" charset="0"/>
              <a:buChar char="•"/>
            </a:pPr>
            <a:r>
              <a:rPr lang="en-US" sz="3200" b="1" dirty="0" err="1"/>
              <a:t>Formato</a:t>
            </a:r>
            <a:r>
              <a:rPr lang="en-US" sz="3200" b="1" dirty="0"/>
              <a:t> </a:t>
            </a:r>
            <a:r>
              <a:rPr lang="en-US" sz="3200" b="1" dirty="0" err="1"/>
              <a:t>padrão</a:t>
            </a:r>
            <a:endParaRPr lang="en-US" sz="3200" b="1" dirty="0"/>
          </a:p>
          <a:p>
            <a:pPr lvl="1"/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pt-B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&lt;nome da função&gt; ($arg_1, $arg_2,...)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"Exemplo de função.\n";</a:t>
            </a:r>
          </a:p>
          <a:p>
            <a:pPr lvl="1"/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valor_retornado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7FBEF32-B5F8-4BA3-9690-068D91307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196" y="3962362"/>
            <a:ext cx="8553066" cy="23939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6248527"/>
      </p:ext>
    </p:extLst>
  </p:cSld>
  <p:clrMapOvr>
    <a:masterClrMapping/>
  </p:clrMapOvr>
  <p:transition spd="med"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Classes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10/03/2019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0" y="1190463"/>
            <a:ext cx="12283807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pt-B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Nome de Classe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3" indent="-285750">
              <a:buFont typeface="Arial" panose="020B0604020202020204" pitchFamily="34" charset="0"/>
              <a:buChar char="•"/>
            </a:pPr>
            <a:r>
              <a:rPr lang="pt-BR" sz="3200" b="1" dirty="0"/>
              <a:t>Atributos</a:t>
            </a:r>
          </a:p>
          <a:p>
            <a:pPr lvl="2"/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$&lt;</a:t>
            </a:r>
            <a:r>
              <a:rPr lang="pt-BR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Nome de Atributo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&lt;</a:t>
            </a:r>
            <a:r>
              <a:rPr lang="pt-BR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valor inicial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 lvl="2"/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lvl="3" indent="-285750">
              <a:buFont typeface="Arial" panose="020B0604020202020204" pitchFamily="34" charset="0"/>
              <a:buChar char="•"/>
            </a:pPr>
            <a:r>
              <a:rPr lang="pt-BR" sz="3200" b="1" dirty="0"/>
              <a:t>Métodos</a:t>
            </a:r>
          </a:p>
          <a:p>
            <a:pPr lvl="2"/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Nome do método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(&lt;</a:t>
            </a:r>
            <a:r>
              <a:rPr lang="pt-BR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argumentos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&gt;){</a:t>
            </a:r>
          </a:p>
          <a:p>
            <a:pPr lvl="2"/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-&gt;&lt;</a:t>
            </a:r>
            <a:r>
              <a:rPr lang="pt-BR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Nome de Atributo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 lvl="2"/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2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 .</a:t>
            </a:r>
          </a:p>
          <a:p>
            <a:pPr lvl="2"/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011177"/>
      </p:ext>
    </p:extLst>
  </p:cSld>
  <p:clrMapOvr>
    <a:masterClrMapping/>
  </p:clrMapOvr>
  <p:transition spd="med"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199" y="85103"/>
            <a:ext cx="10905781" cy="1325562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Classes – </a:t>
            </a:r>
            <a:r>
              <a:rPr lang="en-US" dirty="0" err="1"/>
              <a:t>Construtor</a:t>
            </a:r>
            <a:r>
              <a:rPr lang="en-US" dirty="0"/>
              <a:t> – </a:t>
            </a:r>
            <a:r>
              <a:rPr lang="en-US" dirty="0" err="1"/>
              <a:t>Criação</a:t>
            </a:r>
            <a:r>
              <a:rPr lang="en-US" dirty="0"/>
              <a:t> de </a:t>
            </a:r>
            <a:r>
              <a:rPr lang="en-US" dirty="0" err="1"/>
              <a:t>Objetos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10/03/2019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286438" y="1410665"/>
            <a:ext cx="1145754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pt-B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Nome de Classe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3" indent="-285750">
              <a:buFont typeface="Arial" panose="020B0604020202020204" pitchFamily="34" charset="0"/>
              <a:buChar char="•"/>
            </a:pPr>
            <a:r>
              <a:rPr lang="pt-BR" sz="3200" b="1" dirty="0"/>
              <a:t>Métodos</a:t>
            </a:r>
          </a:p>
          <a:p>
            <a:pPr lvl="2"/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(&lt;</a:t>
            </a:r>
            <a:r>
              <a:rPr lang="pt-BR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argumentos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&gt;){</a:t>
            </a:r>
          </a:p>
          <a:p>
            <a:pPr lvl="2"/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... </a:t>
            </a:r>
          </a:p>
          <a:p>
            <a:pPr lvl="2"/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2"/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2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pPr lvl="2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&lt;</a:t>
            </a:r>
            <a:r>
              <a:rPr lang="pt-BR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Nome de Classe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pt-BR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argumentos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&gt;);</a:t>
            </a:r>
          </a:p>
          <a:p>
            <a:pPr lvl="2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Nome do método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pt-BR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argumentos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&gt;);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693450"/>
      </p:ext>
    </p:extLst>
  </p:cSld>
  <p:clrMapOvr>
    <a:masterClrMapping/>
  </p:clrMapOvr>
  <p:transition spd="med"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199" y="85103"/>
            <a:ext cx="10905781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Classes – </a:t>
            </a:r>
            <a:r>
              <a:rPr lang="en-US" dirty="0" err="1"/>
              <a:t>Herança</a:t>
            </a:r>
            <a:r>
              <a:rPr lang="en-US" dirty="0"/>
              <a:t> / Privacidade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10/03/2019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286438" y="1636738"/>
            <a:ext cx="1145754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pt-B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Nome de Classe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Classe Pai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&gt;{</a:t>
            </a:r>
          </a:p>
          <a:p>
            <a:pPr lvl="2"/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... </a:t>
            </a:r>
          </a:p>
          <a:p>
            <a:pPr lvl="2"/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pPr lvl="1"/>
            <a:endParaRPr lang="pt-B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rivacidade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rivate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Somente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acessivel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dentro dos métodos da classe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Acessível pela classe e filhas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Acessível a todos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161535"/>
      </p:ext>
    </p:extLst>
  </p:cSld>
  <p:clrMapOvr>
    <a:masterClrMapping/>
  </p:clrMapOvr>
  <p:transition spd="med"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199" y="85103"/>
            <a:ext cx="10905781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Classes – </a:t>
            </a:r>
            <a:r>
              <a:rPr lang="en-US" dirty="0" err="1"/>
              <a:t>Exemplos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10/03/2019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600B299-A0F2-4800-A791-462D768E6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62" y="1410665"/>
            <a:ext cx="10001431" cy="46984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9999200"/>
      </p:ext>
    </p:extLst>
  </p:cSld>
  <p:clrMapOvr>
    <a:masterClrMapping/>
  </p:clrMapOvr>
  <p:transition spd="med"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03190" y="161605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Exemplo – Classes, </a:t>
            </a:r>
            <a:r>
              <a:rPr lang="en-US" sz="4000" dirty="0" err="1"/>
              <a:t>Funções</a:t>
            </a:r>
            <a:r>
              <a:rPr lang="en-US" sz="4000" dirty="0"/>
              <a:t> e </a:t>
            </a:r>
            <a:r>
              <a:rPr lang="en-US" sz="4000" dirty="0" err="1"/>
              <a:t>Modularização</a:t>
            </a:r>
            <a:endParaRPr lang="tr-TR" altLang="pt-BR" sz="4000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F02547C-3254-498A-92F8-D81773EF5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190" y="1531343"/>
            <a:ext cx="7915910" cy="508979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Refazer</a:t>
            </a:r>
            <a:r>
              <a:rPr lang="en-US" dirty="0"/>
              <a:t> exemplo anterior “</a:t>
            </a:r>
            <a:r>
              <a:rPr lang="en-US" dirty="0" err="1"/>
              <a:t>Usuario</a:t>
            </a:r>
            <a:r>
              <a:rPr lang="en-US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Criar outra </a:t>
            </a:r>
            <a:r>
              <a:rPr lang="en-US" dirty="0" err="1"/>
              <a:t>tabela</a:t>
            </a:r>
            <a:r>
              <a:rPr lang="en-US" dirty="0"/>
              <a:t> no banco:  Produto()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Criar </a:t>
            </a:r>
            <a:r>
              <a:rPr lang="en-US" dirty="0" err="1"/>
              <a:t>uma</a:t>
            </a:r>
            <a:r>
              <a:rPr lang="en-US" dirty="0"/>
              <a:t> Classe Produto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Mudar a “</a:t>
            </a:r>
            <a:r>
              <a:rPr lang="en-US" dirty="0" err="1"/>
              <a:t>index.php</a:t>
            </a:r>
            <a:r>
              <a:rPr lang="en-US" dirty="0"/>
              <a:t>” para ler produto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Criar um novo </a:t>
            </a:r>
            <a:r>
              <a:rPr lang="en-US" dirty="0" err="1"/>
              <a:t>arquivo</a:t>
            </a:r>
            <a:r>
              <a:rPr lang="en-US" dirty="0"/>
              <a:t> PHP e mudar o </a:t>
            </a:r>
            <a:r>
              <a:rPr lang="en-US" dirty="0" err="1"/>
              <a:t>código</a:t>
            </a:r>
            <a:r>
              <a:rPr lang="en-US" dirty="0"/>
              <a:t> de </a:t>
            </a:r>
            <a:r>
              <a:rPr lang="en-US" dirty="0" err="1"/>
              <a:t>conexão</a:t>
            </a:r>
            <a:r>
              <a:rPr lang="en-US" dirty="0"/>
              <a:t>, </a:t>
            </a:r>
            <a:r>
              <a:rPr lang="en-US" dirty="0" err="1"/>
              <a:t>inserção</a:t>
            </a:r>
            <a:r>
              <a:rPr lang="en-US" dirty="0"/>
              <a:t>, </a:t>
            </a:r>
            <a:r>
              <a:rPr lang="en-US" dirty="0" err="1"/>
              <a:t>leitura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para lá </a:t>
            </a:r>
            <a:r>
              <a:rPr lang="en-US" dirty="0" err="1"/>
              <a:t>como</a:t>
            </a:r>
            <a:r>
              <a:rPr lang="en-US" dirty="0"/>
              <a:t> “</a:t>
            </a:r>
            <a:r>
              <a:rPr lang="en-US" dirty="0" err="1"/>
              <a:t>funções</a:t>
            </a:r>
            <a:r>
              <a:rPr lang="en-US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Substituir</a:t>
            </a:r>
            <a:r>
              <a:rPr lang="en-US" dirty="0"/>
              <a:t> o </a:t>
            </a:r>
            <a:r>
              <a:rPr lang="en-US" dirty="0" err="1"/>
              <a:t>códito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CRUD original para </a:t>
            </a:r>
            <a:r>
              <a:rPr lang="en-US" dirty="0" err="1"/>
              <a:t>funções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Criar um novo </a:t>
            </a:r>
            <a:r>
              <a:rPr lang="en-US" dirty="0" err="1"/>
              <a:t>arquivo</a:t>
            </a:r>
            <a:r>
              <a:rPr lang="en-US" dirty="0"/>
              <a:t> para </a:t>
            </a:r>
            <a:r>
              <a:rPr lang="en-US" dirty="0" err="1"/>
              <a:t>exibicao</a:t>
            </a:r>
            <a:r>
              <a:rPr lang="en-US" dirty="0"/>
              <a:t> de </a:t>
            </a:r>
            <a:r>
              <a:rPr lang="en-US" dirty="0" err="1"/>
              <a:t>resultados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Alterar</a:t>
            </a:r>
            <a:r>
              <a:rPr lang="en-US" dirty="0"/>
              <a:t> o </a:t>
            </a:r>
            <a:r>
              <a:rPr lang="en-US" dirty="0" err="1"/>
              <a:t>método</a:t>
            </a:r>
            <a:r>
              <a:rPr lang="en-US" dirty="0"/>
              <a:t> de </a:t>
            </a:r>
            <a:r>
              <a:rPr lang="en-US" dirty="0" err="1"/>
              <a:t>leitura</a:t>
            </a:r>
            <a:r>
              <a:rPr lang="en-US" dirty="0"/>
              <a:t> do banco para </a:t>
            </a:r>
            <a:r>
              <a:rPr lang="en-US" dirty="0" err="1"/>
              <a:t>objetos</a:t>
            </a:r>
            <a:r>
              <a:rPr lang="en-US" dirty="0"/>
              <a:t> da Classe Produto 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F18A2CCE-30F7-4DC0-84D3-4F1F0A2928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32" t="6498" r="5" b="17166"/>
          <a:stretch/>
        </p:blipFill>
        <p:spPr>
          <a:xfrm>
            <a:off x="8059665" y="3646831"/>
            <a:ext cx="3788431" cy="289208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044FDB6-BBEA-4D0A-938A-F691428F3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099" y="1426587"/>
            <a:ext cx="3728997" cy="23024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4C6BDA9-E5F1-4B61-86AC-B4FF88BB333E}"/>
              </a:ext>
            </a:extLst>
          </p:cNvPr>
          <p:cNvCxnSpPr>
            <a:cxnSpLocks/>
          </p:cNvCxnSpPr>
          <p:nvPr/>
        </p:nvCxnSpPr>
        <p:spPr>
          <a:xfrm flipV="1">
            <a:off x="6455884" y="1531344"/>
            <a:ext cx="2065743" cy="638979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34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3ED8E21-EDB7-4C48-BFC9-A5F3B97FC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07" y="1254516"/>
            <a:ext cx="8699335" cy="203718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E3926B7-88D3-4CE5-BC3E-3A9BB53D5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21" y="3383653"/>
            <a:ext cx="7917454" cy="30724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Exemplo Criar Classes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/>
          </a:p>
        </p:txBody>
      </p:sp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111D6CD9-C9C8-469D-A501-23FDAE5918E1}"/>
              </a:ext>
            </a:extLst>
          </p:cNvPr>
          <p:cNvSpPr/>
          <p:nvPr/>
        </p:nvSpPr>
        <p:spPr>
          <a:xfrm>
            <a:off x="2297724" y="5484337"/>
            <a:ext cx="2567351" cy="1102189"/>
          </a:xfrm>
          <a:prstGeom prst="wedgeRectCallout">
            <a:avLst>
              <a:gd name="adj1" fmla="val 61536"/>
              <a:gd name="adj2" fmla="val -99174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Nome da classe</a:t>
            </a:r>
            <a:endParaRPr lang="pt-BR" sz="2400" dirty="0">
              <a:solidFill>
                <a:schemeClr val="tx1"/>
              </a:solidFill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4C6BDA9-E5F1-4B61-86AC-B4FF88BB333E}"/>
              </a:ext>
            </a:extLst>
          </p:cNvPr>
          <p:cNvCxnSpPr>
            <a:cxnSpLocks/>
          </p:cNvCxnSpPr>
          <p:nvPr/>
        </p:nvCxnSpPr>
        <p:spPr>
          <a:xfrm flipH="1">
            <a:off x="3154017" y="2991588"/>
            <a:ext cx="3341799" cy="801082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B321973B-2C5F-4BD2-8EDA-CC04A0FD43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83" t="-1221" r="5842" b="24042"/>
          <a:stretch/>
        </p:blipFill>
        <p:spPr>
          <a:xfrm>
            <a:off x="6880386" y="3941495"/>
            <a:ext cx="5128593" cy="17587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4DE38BA2-87CA-437F-B425-A59FD699FF3C}"/>
              </a:ext>
            </a:extLst>
          </p:cNvPr>
          <p:cNvSpPr/>
          <p:nvPr/>
        </p:nvSpPr>
        <p:spPr>
          <a:xfrm>
            <a:off x="6497796" y="3809984"/>
            <a:ext cx="3617990" cy="77975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AD3C90E-278A-49D9-A1F8-32E821C9B5E8}"/>
              </a:ext>
            </a:extLst>
          </p:cNvPr>
          <p:cNvCxnSpPr>
            <a:cxnSpLocks/>
          </p:cNvCxnSpPr>
          <p:nvPr/>
        </p:nvCxnSpPr>
        <p:spPr>
          <a:xfrm flipV="1">
            <a:off x="6468080" y="4501153"/>
            <a:ext cx="946597" cy="490649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99336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5608</TotalTime>
  <Words>600</Words>
  <Application>Microsoft Office PowerPoint</Application>
  <PresentationFormat>Widescreen</PresentationFormat>
  <Paragraphs>152</Paragraphs>
  <Slides>19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Wingdings 2</vt:lpstr>
      <vt:lpstr>HDOfficeLightV0</vt:lpstr>
      <vt:lpstr>TECNOLOGIAS PARA INTERNET -II CCT0423 (Aula 7)</vt:lpstr>
      <vt:lpstr>TECNOLOGIAS PARA INTERNET - II Aula 7 -  Classes e Funções</vt:lpstr>
      <vt:lpstr>TECNOLOGIAS PARA INTERNET - II PHP – Funções</vt:lpstr>
      <vt:lpstr>TECNOLOGIAS PARA INTERNET - II PHP – Classes</vt:lpstr>
      <vt:lpstr>TECNOLOGIAS PARA INTERNET - II PHP – Classes – Construtor – Criação de Objetos</vt:lpstr>
      <vt:lpstr>TECNOLOGIAS PARA INTERNET - II PHP – Classes – Herança / Privacidade</vt:lpstr>
      <vt:lpstr>TECNOLOGIAS PARA INTERNET - II PHP – Classes – Exemplos</vt:lpstr>
      <vt:lpstr>TECNOLOGIAS PARA INTERNET - II PHP – Exemplo – Classes, Funções e Modularização</vt:lpstr>
      <vt:lpstr>TECNOLOGIAS PARA INTERNET - II PHP – Exemplo Criar Classes</vt:lpstr>
      <vt:lpstr>TECNOLOGIAS PARA INTERNET - II PHP – Exemplo Criar Classes - Atributos</vt:lpstr>
      <vt:lpstr>TECNOLOGIAS PARA INTERNET - II PHP – Exemplo Criar Classes - Atributos</vt:lpstr>
      <vt:lpstr>TECNOLOGIAS PARA INTERNET - II PHP – Exemplo Criar Classes - Atributos</vt:lpstr>
      <vt:lpstr>TECNOLOGIAS PARA INTERNET - II PHP – Exemplo Criar Classes – Getters / Setters</vt:lpstr>
      <vt:lpstr>TECNOLOGIAS PARA INTERNET - II PHP – Exemplo Criar Classes – Exibicao</vt:lpstr>
      <vt:lpstr>TECNOLOGIAS PARA INTERNET - II PHP – Modularização de Projeto</vt:lpstr>
      <vt:lpstr>TECNOLOGIAS PARA INTERNET - II PHP – Modularização de Projeto</vt:lpstr>
      <vt:lpstr>TECNOLOGIAS PARA INTERNET - II PHP – Modularização de Projeto</vt:lpstr>
      <vt:lpstr>TECNOLOGIAS PARA INTERNET - II PHP – Modularização de Projeto</vt:lpstr>
      <vt:lpstr>TECNOLOGIAS PARA INTERNET - II PHP – Modularização de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238</cp:revision>
  <cp:lastPrinted>2018-02-21T20:08:26Z</cp:lastPrinted>
  <dcterms:created xsi:type="dcterms:W3CDTF">2016-08-01T02:15:42Z</dcterms:created>
  <dcterms:modified xsi:type="dcterms:W3CDTF">2019-03-10T15:13:50Z</dcterms:modified>
</cp:coreProperties>
</file>