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0"/>
  </p:notesMasterIdLst>
  <p:handoutMasterIdLst>
    <p:handoutMasterId r:id="rId31"/>
  </p:handoutMasterIdLst>
  <p:sldIdLst>
    <p:sldId id="256" r:id="rId2"/>
    <p:sldId id="498" r:id="rId3"/>
    <p:sldId id="500" r:id="rId4"/>
    <p:sldId id="523" r:id="rId5"/>
    <p:sldId id="551" r:id="rId6"/>
    <p:sldId id="552" r:id="rId7"/>
    <p:sldId id="553" r:id="rId8"/>
    <p:sldId id="554" r:id="rId9"/>
    <p:sldId id="506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17" r:id="rId21"/>
    <p:sldId id="505" r:id="rId22"/>
    <p:sldId id="526" r:id="rId23"/>
    <p:sldId id="544" r:id="rId24"/>
    <p:sldId id="547" r:id="rId25"/>
    <p:sldId id="546" r:id="rId26"/>
    <p:sldId id="548" r:id="rId27"/>
    <p:sldId id="549" r:id="rId28"/>
    <p:sldId id="550" r:id="rId2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29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965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37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482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330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29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5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20585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8848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10566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975535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8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03630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2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63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FA-82EF-42D6-8BA2-B5028F90DB2F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51B1-8487-4414-A1E2-2A9A855BB90A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29DE-280C-4EC9-B77D-1798208A1480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EABB-52F3-42B2-AA22-8F4450C20CFE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48D1-CE44-4314-BA7F-E5E194EA42A2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45AF-4C23-4E31-AACE-3DEB1D1D41D0}" type="datetime1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753-E421-4B36-AD36-AD23BA1BDA27}" type="datetime1">
              <a:rPr lang="pt-BR" smtClean="0"/>
              <a:t>10/03/2019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CC76-8174-4D19-96CE-4132C189C455}" type="datetime1">
              <a:rPr lang="pt-BR" smtClean="0"/>
              <a:t>10/03/2019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3320-67A1-405F-9534-AA4F204A517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4476-8DCA-4F22-9B3E-2415738BEF45}" type="datetime1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B25-55FF-41C9-8DBB-00354B6F6A8E}" type="datetime1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4BC04-CFE1-4E67-ABE4-C17F7F3E20EF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8)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2260EF-99C9-4AD1-990D-82F820B1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275"/>
            <a:ext cx="3932320" cy="2376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A4E22-6533-4C97-A249-521A449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4"/>
          <a:stretch/>
        </p:blipFill>
        <p:spPr>
          <a:xfrm>
            <a:off x="2608086" y="1477935"/>
            <a:ext cx="8982171" cy="5014305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V="1">
            <a:off x="727523" y="1904299"/>
            <a:ext cx="2750354" cy="15974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7A9F9A73-D51B-4B30-BD3B-28DEB56C8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853" y="4119908"/>
            <a:ext cx="8296211" cy="2280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DCE057-813C-4FF6-B00E-2E23FAD1DE63}"/>
              </a:ext>
            </a:extLst>
          </p:cNvPr>
          <p:cNvCxnSpPr>
            <a:cxnSpLocks/>
          </p:cNvCxnSpPr>
          <p:nvPr/>
        </p:nvCxnSpPr>
        <p:spPr>
          <a:xfrm>
            <a:off x="7601218" y="3059287"/>
            <a:ext cx="1631682" cy="210739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36C4292-28FB-4604-8615-4C0B988439EA}"/>
              </a:ext>
            </a:extLst>
          </p:cNvPr>
          <p:cNvCxnSpPr>
            <a:cxnSpLocks/>
          </p:cNvCxnSpPr>
          <p:nvPr/>
        </p:nvCxnSpPr>
        <p:spPr>
          <a:xfrm>
            <a:off x="7505700" y="3521510"/>
            <a:ext cx="1892653" cy="237648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8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4ACECE0A-AAE0-4B20-92CB-22D84F028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0" t="3214" r="28235" b="-3214"/>
          <a:stretch/>
        </p:blipFill>
        <p:spPr>
          <a:xfrm>
            <a:off x="7348673" y="3074505"/>
            <a:ext cx="4726096" cy="3417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A16549-E554-4A4C-A1C2-584FFAD8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6" y="1602455"/>
            <a:ext cx="3871973" cy="2152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78A5AC-0349-4B17-8F4D-2B43E8E35D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17" t="32329" r="8225" b="8263"/>
          <a:stretch/>
        </p:blipFill>
        <p:spPr>
          <a:xfrm>
            <a:off x="1632966" y="2928017"/>
            <a:ext cx="2456118" cy="11115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2D06F6-74A9-453E-B09D-8DF081E7B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659" y="1691322"/>
            <a:ext cx="3256019" cy="28632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>
            <a:off x="3943739" y="3026329"/>
            <a:ext cx="644959" cy="126623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36C4292-28FB-4604-8615-4C0B988439EA}"/>
              </a:ext>
            </a:extLst>
          </p:cNvPr>
          <p:cNvCxnSpPr>
            <a:cxnSpLocks/>
          </p:cNvCxnSpPr>
          <p:nvPr/>
        </p:nvCxnSpPr>
        <p:spPr>
          <a:xfrm flipV="1">
            <a:off x="5334000" y="3844196"/>
            <a:ext cx="2907323" cy="28232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1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EECDD12-4C30-4D5D-9055-ECEDF186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6" y="1623085"/>
            <a:ext cx="5658943" cy="2435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Criar Banco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3799EBF-AB55-4F3F-B0CD-B07077064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14" y="3509196"/>
            <a:ext cx="11242430" cy="2847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H="1">
            <a:off x="3294185" y="3033415"/>
            <a:ext cx="1482873" cy="126623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7349928" y="1697097"/>
            <a:ext cx="3206400" cy="1446974"/>
          </a:xfrm>
          <a:prstGeom prst="wedgeRectCallout">
            <a:avLst>
              <a:gd name="adj1" fmla="val 52604"/>
              <a:gd name="adj2" fmla="val 17235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Acrescentar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Colunas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8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B6C6B91-608B-4B74-AE52-D32695C1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04" y="4546107"/>
            <a:ext cx="10078882" cy="2099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346873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/>
              <a:t>Criar </a:t>
            </a:r>
            <a:r>
              <a:rPr lang="en-US" sz="4000" b="1" dirty="0" err="1"/>
              <a:t>Tabelas</a:t>
            </a:r>
            <a:endParaRPr lang="tr-TR" altLang="pt-BR" sz="4000" b="1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A21519-3C10-4612-9C4E-A20C74A4C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32" y="1639675"/>
            <a:ext cx="5701902" cy="3578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850374" y="3244092"/>
            <a:ext cx="2341626" cy="1107224"/>
          </a:xfrm>
          <a:prstGeom prst="wedgeRectCallout">
            <a:avLst>
              <a:gd name="adj1" fmla="val -45657"/>
              <a:gd name="adj2" fmla="val 17104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Acrescentar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Colunas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479BA6-E76C-47B0-96C8-E7A7CBF1A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43" y="1509166"/>
            <a:ext cx="5085888" cy="4101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>
            <a:off x="2546401" y="2201608"/>
            <a:ext cx="1838030" cy="384894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89CBBDF-4B9D-458E-83CD-70743EC7AE6F}"/>
              </a:ext>
            </a:extLst>
          </p:cNvPr>
          <p:cNvCxnSpPr>
            <a:cxnSpLocks/>
          </p:cNvCxnSpPr>
          <p:nvPr/>
        </p:nvCxnSpPr>
        <p:spPr>
          <a:xfrm flipH="1">
            <a:off x="5471366" y="2436871"/>
            <a:ext cx="1872277" cy="405536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3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2A5FEDB-0250-4F85-A941-FD77B128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1" y="1639406"/>
            <a:ext cx="10878496" cy="4899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- </a:t>
            </a:r>
            <a:r>
              <a:rPr lang="en-US" sz="4000" b="1" dirty="0"/>
              <a:t>Criar </a:t>
            </a:r>
            <a:r>
              <a:rPr lang="en-US" sz="4000" b="1" dirty="0" err="1"/>
              <a:t>Tabelas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368143" y="3901696"/>
            <a:ext cx="2341626" cy="736650"/>
          </a:xfrm>
          <a:prstGeom prst="wedgeRectCallout">
            <a:avLst>
              <a:gd name="adj1" fmla="val -123757"/>
              <a:gd name="adj2" fmla="val 237886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Criar </a:t>
            </a:r>
            <a:r>
              <a:rPr lang="en-US" sz="3200" b="1" dirty="0" err="1">
                <a:solidFill>
                  <a:schemeClr val="tx1"/>
                </a:solidFill>
              </a:rPr>
              <a:t>Tabelas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8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2A5FEDB-0250-4F85-A941-FD77B128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78" y="1639406"/>
            <a:ext cx="9646507" cy="4899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- </a:t>
            </a:r>
            <a:r>
              <a:rPr lang="en-US" sz="4000" b="1" dirty="0"/>
              <a:t>Criar </a:t>
            </a:r>
            <a:r>
              <a:rPr lang="en-US" sz="4000" b="1" dirty="0" err="1"/>
              <a:t>Tabelas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4479620" y="3901696"/>
            <a:ext cx="2341626" cy="736650"/>
          </a:xfrm>
          <a:prstGeom prst="wedgeRectCallout">
            <a:avLst>
              <a:gd name="adj1" fmla="val 45459"/>
              <a:gd name="adj2" fmla="val 24743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Criar </a:t>
            </a:r>
            <a:r>
              <a:rPr lang="en-US" sz="3200" b="1" dirty="0" err="1">
                <a:solidFill>
                  <a:schemeClr val="tx1"/>
                </a:solidFill>
              </a:rPr>
              <a:t>Tabelas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16359B-8B43-4858-918D-75EAF1230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680325"/>
            <a:ext cx="3944525" cy="3332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488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Inserir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16359B-8B43-4858-918D-75EAF123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95" y="1762778"/>
            <a:ext cx="3944525" cy="3332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32CC90-74FF-47D1-A800-C4EA748E3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760" y="1691322"/>
            <a:ext cx="5385243" cy="4624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226063" y="3782402"/>
            <a:ext cx="2743199" cy="2186258"/>
          </a:xfrm>
          <a:prstGeom prst="wedgeRectCallout">
            <a:avLst>
              <a:gd name="adj1" fmla="val -53686"/>
              <a:gd name="adj2" fmla="val -118802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Editar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Manualmente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Dados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5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Editar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EDD5EC-9EE9-48E8-83F8-546B52F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39" y="1591189"/>
            <a:ext cx="9610088" cy="4805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A4C12920-9AB1-4A40-ADCB-ECE755B1BCCC}"/>
              </a:ext>
            </a:extLst>
          </p:cNvPr>
          <p:cNvSpPr/>
          <p:nvPr/>
        </p:nvSpPr>
        <p:spPr>
          <a:xfrm>
            <a:off x="2209800" y="2758011"/>
            <a:ext cx="2743199" cy="810506"/>
          </a:xfrm>
          <a:prstGeom prst="wedgeRectCallout">
            <a:avLst>
              <a:gd name="adj1" fmla="val -105823"/>
              <a:gd name="adj2" fmla="val 13576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Inserir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Registro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226063" y="3782402"/>
            <a:ext cx="2743199" cy="2186258"/>
          </a:xfrm>
          <a:prstGeom prst="wedgeRectCallout">
            <a:avLst>
              <a:gd name="adj1" fmla="val -83601"/>
              <a:gd name="adj2" fmla="val -108078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Editar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Manualmente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Dados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65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Editar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EDD5EC-9EE9-48E8-83F8-546B52F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48" y="1551306"/>
            <a:ext cx="9610088" cy="4805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4936BA-88F5-4DEC-8C00-F2A3D6401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54" y="1646843"/>
            <a:ext cx="8412573" cy="467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A4C12920-9AB1-4A40-ADCB-ECE755B1BCCC}"/>
              </a:ext>
            </a:extLst>
          </p:cNvPr>
          <p:cNvSpPr/>
          <p:nvPr/>
        </p:nvSpPr>
        <p:spPr>
          <a:xfrm>
            <a:off x="6790829" y="4775447"/>
            <a:ext cx="4114799" cy="810506"/>
          </a:xfrm>
          <a:prstGeom prst="wedgeRectCallout">
            <a:avLst>
              <a:gd name="adj1" fmla="val -129470"/>
              <a:gd name="adj2" fmla="val 11117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Inserir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Registro</a:t>
            </a:r>
            <a:r>
              <a:rPr lang="en-US" sz="3200" b="1" dirty="0">
                <a:solidFill>
                  <a:schemeClr val="tx1"/>
                </a:solidFill>
              </a:rPr>
              <a:t> Novo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203733" y="1753462"/>
            <a:ext cx="2743199" cy="1644229"/>
          </a:xfrm>
          <a:prstGeom prst="wedgeRectCallout">
            <a:avLst>
              <a:gd name="adj1" fmla="val -174199"/>
              <a:gd name="adj2" fmla="val 55892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Editar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Manualmente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Dados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A139E79B-84BC-41EF-91CB-736FE8D1D5A4}"/>
              </a:ext>
            </a:extLst>
          </p:cNvPr>
          <p:cNvSpPr/>
          <p:nvPr/>
        </p:nvSpPr>
        <p:spPr>
          <a:xfrm>
            <a:off x="360021" y="5242466"/>
            <a:ext cx="2640327" cy="606106"/>
          </a:xfrm>
          <a:prstGeom prst="wedgeRectCallout">
            <a:avLst>
              <a:gd name="adj1" fmla="val -38352"/>
              <a:gd name="adj2" fmla="val -11620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SQL </a:t>
            </a:r>
            <a:r>
              <a:rPr lang="en-US" sz="3200" b="1" dirty="0" err="1">
                <a:solidFill>
                  <a:schemeClr val="tx1"/>
                </a:solidFill>
              </a:rPr>
              <a:t>Gerada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5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23DA05-8E34-480F-A83A-C20FF3DC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1998"/>
            <a:ext cx="10219828" cy="5001958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Editar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A139E79B-84BC-41EF-91CB-736FE8D1D5A4}"/>
              </a:ext>
            </a:extLst>
          </p:cNvPr>
          <p:cNvSpPr/>
          <p:nvPr/>
        </p:nvSpPr>
        <p:spPr>
          <a:xfrm>
            <a:off x="7476955" y="2977560"/>
            <a:ext cx="2640327" cy="606106"/>
          </a:xfrm>
          <a:prstGeom prst="wedgeRectCallout">
            <a:avLst>
              <a:gd name="adj1" fmla="val -76980"/>
              <a:gd name="adj2" fmla="val -44639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SQL </a:t>
            </a:r>
            <a:r>
              <a:rPr lang="en-US" sz="3200" b="1" dirty="0" err="1">
                <a:solidFill>
                  <a:schemeClr val="tx1"/>
                </a:solidFill>
              </a:rPr>
              <a:t>Gerada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8 - 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467-497E-46D3-8F02-B62F1B068136}" type="datetime1">
              <a:rPr lang="pt-BR" smtClean="0"/>
              <a:t>10/03/2019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5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/>
              <a:t>PHP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Edição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Exclusão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Login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Inicialização</a:t>
            </a:r>
            <a:r>
              <a:rPr lang="en-US" sz="7000" dirty="0"/>
              <a:t> e </a:t>
            </a:r>
            <a:r>
              <a:rPr lang="en-US" sz="7000" dirty="0" err="1"/>
              <a:t>Criação</a:t>
            </a:r>
            <a:r>
              <a:rPr lang="en-US" sz="7000" dirty="0"/>
              <a:t> de um Banco MySQL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7000" dirty="0"/>
              <a:t>Exemplo PHP – PDO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 err="1"/>
              <a:t>Alteração</a:t>
            </a:r>
            <a:endParaRPr lang="en-US" sz="6600" dirty="0"/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 err="1"/>
              <a:t>Exclusão</a:t>
            </a:r>
            <a:endParaRPr lang="en-US" sz="6600" dirty="0"/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/>
              <a:t>Login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CRUD - COMPLETO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2374-FA94-4124-BA4C-CB5D574F166F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0" y="1556466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06DE2F-1763-4640-B1DE-AD6D7F7B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42" y="3091728"/>
            <a:ext cx="8592891" cy="3264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41DF9C0-077D-4C78-833F-66B5F5F2D81E}"/>
              </a:ext>
            </a:extLst>
          </p:cNvPr>
          <p:cNvCxnSpPr>
            <a:cxnSpLocks/>
          </p:cNvCxnSpPr>
          <p:nvPr/>
        </p:nvCxnSpPr>
        <p:spPr>
          <a:xfrm flipV="1">
            <a:off x="4692912" y="3611454"/>
            <a:ext cx="2691975" cy="252561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7D73649-36F2-4842-A700-1C1F4DDCB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5"/>
          <a:stretch/>
        </p:blipFill>
        <p:spPr>
          <a:xfrm>
            <a:off x="270200" y="1597078"/>
            <a:ext cx="7318154" cy="3663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06DFBD-B43B-4890-84D3-885B1C27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60" y="2772373"/>
            <a:ext cx="6552882" cy="3022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A975B8-D1E0-4CA4-B6A3-42B88027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988" y="3335450"/>
            <a:ext cx="2567348" cy="315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>
            <a:off x="8538842" y="3955514"/>
            <a:ext cx="2007650" cy="212012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>
            <a:off x="5312588" y="2236879"/>
            <a:ext cx="1698518" cy="63069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 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3AB2F7-01BC-43BF-B7C7-AF6E6713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1" y="1578536"/>
            <a:ext cx="8290403" cy="2392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5EE0338-C71F-47D4-AFE6-10F9E8D7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1" y="3977984"/>
            <a:ext cx="7779266" cy="2584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FCBE98F-B965-44A9-8E36-CD565164D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467" y="3962394"/>
            <a:ext cx="1836471" cy="5411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AA3453F-97E4-4809-87A9-48EA04AE9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441" y="3729589"/>
            <a:ext cx="7197572" cy="2832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E8C5147-C52B-42A4-A6F4-3B1D8E4C7144}"/>
              </a:ext>
            </a:extLst>
          </p:cNvPr>
          <p:cNvCxnSpPr>
            <a:cxnSpLocks/>
          </p:cNvCxnSpPr>
          <p:nvPr/>
        </p:nvCxnSpPr>
        <p:spPr>
          <a:xfrm flipH="1">
            <a:off x="1652954" y="3575538"/>
            <a:ext cx="3974123" cy="58615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Balão de Fala: Retângulo 18">
            <a:extLst>
              <a:ext uri="{FF2B5EF4-FFF2-40B4-BE49-F238E27FC236}">
                <a16:creationId xmlns:a16="http://schemas.microsoft.com/office/drawing/2014/main" id="{03B8C228-3ED5-4461-8141-F7EE1487B9C8}"/>
              </a:ext>
            </a:extLst>
          </p:cNvPr>
          <p:cNvSpPr/>
          <p:nvPr/>
        </p:nvSpPr>
        <p:spPr>
          <a:xfrm>
            <a:off x="7863458" y="363317"/>
            <a:ext cx="4114800" cy="1847953"/>
          </a:xfrm>
          <a:prstGeom prst="wedgeRectCallout">
            <a:avLst>
              <a:gd name="adj1" fmla="val -50349"/>
              <a:gd name="adj2" fmla="val 16375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Vamos colocar um </a:t>
            </a:r>
            <a:r>
              <a:rPr lang="en-US" sz="3200" b="1" dirty="0" err="1">
                <a:solidFill>
                  <a:schemeClr val="tx1"/>
                </a:solidFill>
              </a:rPr>
              <a:t>formulário</a:t>
            </a:r>
            <a:r>
              <a:rPr lang="en-US" sz="3200" b="1" dirty="0">
                <a:solidFill>
                  <a:schemeClr val="tx1"/>
                </a:solidFill>
              </a:rPr>
              <a:t> simples com Nome e Idade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098D90C-E2AA-484E-A7B5-E97352AF8A81}"/>
              </a:ext>
            </a:extLst>
          </p:cNvPr>
          <p:cNvCxnSpPr>
            <a:cxnSpLocks/>
          </p:cNvCxnSpPr>
          <p:nvPr/>
        </p:nvCxnSpPr>
        <p:spPr>
          <a:xfrm>
            <a:off x="1453662" y="4337538"/>
            <a:ext cx="6699738" cy="69166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90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 - </a:t>
            </a:r>
            <a:r>
              <a:rPr lang="en-US" sz="4000" b="1" dirty="0" err="1"/>
              <a:t>Conectando</a:t>
            </a:r>
            <a:endParaRPr lang="tr-TR" altLang="pt-BR" sz="4000" b="1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03" y="1113751"/>
            <a:ext cx="2689542" cy="6357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1C38D14-AD9E-4440-AE97-8285153A8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40"/>
          <a:stretch/>
        </p:blipFill>
        <p:spPr>
          <a:xfrm>
            <a:off x="130629" y="1864776"/>
            <a:ext cx="5141578" cy="1524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C4B640-5E71-48BD-A96A-9830F4B98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85" y="1682214"/>
            <a:ext cx="6901229" cy="4856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3974236" y="2269856"/>
            <a:ext cx="2022803" cy="61071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255893" y="4000061"/>
            <a:ext cx="4114800" cy="1847953"/>
          </a:xfrm>
          <a:prstGeom prst="wedgeRectCallout">
            <a:avLst>
              <a:gd name="adj1" fmla="val 88398"/>
              <a:gd name="adj2" fmla="val -868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Isto</a:t>
            </a:r>
            <a:r>
              <a:rPr lang="en-US" sz="3200" b="1" dirty="0">
                <a:solidFill>
                  <a:schemeClr val="tx1"/>
                </a:solidFill>
              </a:rPr>
              <a:t> pode </a:t>
            </a:r>
            <a:r>
              <a:rPr lang="en-US" sz="3200" b="1" dirty="0" err="1">
                <a:solidFill>
                  <a:schemeClr val="tx1"/>
                </a:solidFill>
              </a:rPr>
              <a:t>diferenciar</a:t>
            </a:r>
            <a:r>
              <a:rPr lang="en-US" sz="3200" b="1" dirty="0">
                <a:solidFill>
                  <a:schemeClr val="tx1"/>
                </a:solidFill>
              </a:rPr>
              <a:t> dependendo de </a:t>
            </a:r>
            <a:r>
              <a:rPr lang="en-US" sz="3200" b="1" dirty="0" err="1">
                <a:solidFill>
                  <a:schemeClr val="tx1"/>
                </a:solidFill>
              </a:rPr>
              <a:t>como</a:t>
            </a:r>
            <a:r>
              <a:rPr lang="en-US" sz="3200" b="1" dirty="0">
                <a:solidFill>
                  <a:schemeClr val="tx1"/>
                </a:solidFill>
              </a:rPr>
              <a:t> foi </a:t>
            </a:r>
            <a:r>
              <a:rPr lang="en-US" sz="3200" b="1" dirty="0" err="1">
                <a:solidFill>
                  <a:schemeClr val="tx1"/>
                </a:solidFill>
              </a:rPr>
              <a:t>configurado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6096000" y="5029200"/>
            <a:ext cx="5052646" cy="4689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490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 - </a:t>
            </a:r>
            <a:r>
              <a:rPr lang="en-US" sz="4000" b="1" dirty="0" err="1"/>
              <a:t>Conectando</a:t>
            </a:r>
            <a:endParaRPr lang="tr-TR" altLang="pt-BR" sz="4000" b="1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09" y="1161998"/>
            <a:ext cx="2689542" cy="6357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C4B640-5E71-48BD-A96A-9830F4B9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2" y="1682213"/>
            <a:ext cx="6901229" cy="4856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1280213" y="5060292"/>
            <a:ext cx="5052646" cy="4689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2C81E9-0ACD-48B3-B282-DAE84EDCC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32" y="1412637"/>
            <a:ext cx="5052646" cy="403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 flipV="1">
            <a:off x="4220308" y="3065893"/>
            <a:ext cx="2898243" cy="52136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8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14072B3-66C9-4841-B1B3-E43170BFC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13051"/>
          <a:stretch/>
        </p:blipFill>
        <p:spPr>
          <a:xfrm>
            <a:off x="4288399" y="1625317"/>
            <a:ext cx="7622808" cy="4301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 – Lendo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903" y="1113751"/>
            <a:ext cx="2689542" cy="635710"/>
          </a:xfrm>
          <a:prstGeom prst="rect">
            <a:avLst/>
          </a:prstGeom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8099803" y="5460971"/>
            <a:ext cx="2567351" cy="1102189"/>
          </a:xfrm>
          <a:prstGeom prst="wedgeRectCallout">
            <a:avLst>
              <a:gd name="adj1" fmla="val -49958"/>
              <a:gd name="adj2" fmla="val -102781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Nome dos Campos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4687FF-A7FB-4898-AB45-DF8C383B9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64" y="1407128"/>
            <a:ext cx="3306989" cy="21259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2888371" y="2249538"/>
            <a:ext cx="2879383" cy="22055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DA181262-E39A-4A87-82AD-B7745484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31" y="5686512"/>
            <a:ext cx="5491923" cy="764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21257" y="5698176"/>
            <a:ext cx="6074743" cy="70702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 flipV="1">
            <a:off x="2838137" y="3776641"/>
            <a:ext cx="3264790" cy="1943785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4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14072B3-66C9-4841-B1B3-E43170BFC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13051"/>
          <a:stretch/>
        </p:blipFill>
        <p:spPr>
          <a:xfrm>
            <a:off x="303397" y="1870346"/>
            <a:ext cx="7622808" cy="4301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 – Lendo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8" y="1157585"/>
            <a:ext cx="2689542" cy="6357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FFD377-9C57-495A-809D-CB83A4893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803" y="1793295"/>
            <a:ext cx="4114800" cy="31555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 flipV="1">
            <a:off x="4845132" y="2208810"/>
            <a:ext cx="3232068" cy="201880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84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7BE412-BE15-4456-B848-5B826A75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88" y="1799554"/>
            <a:ext cx="8226448" cy="3058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 – </a:t>
            </a:r>
            <a:r>
              <a:rPr lang="en-US" sz="4000" dirty="0" err="1"/>
              <a:t>Inserindo</a:t>
            </a:r>
            <a:r>
              <a:rPr lang="en-US" sz="4000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247" y="1211501"/>
            <a:ext cx="2689542" cy="635710"/>
          </a:xfrm>
          <a:prstGeom prst="rect">
            <a:avLst/>
          </a:prstGeom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7034592" y="5355460"/>
            <a:ext cx="4326135" cy="1102189"/>
          </a:xfrm>
          <a:prstGeom prst="wedgeRectCallout">
            <a:avLst>
              <a:gd name="adj1" fmla="val -1565"/>
              <a:gd name="adj2" fmla="val -2008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Valores</a:t>
            </a:r>
            <a:r>
              <a:rPr lang="en-US" sz="3200" b="1" dirty="0">
                <a:solidFill>
                  <a:schemeClr val="tx1"/>
                </a:solidFill>
              </a:rPr>
              <a:t> dos Campos: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‘ ‘ DENTRO de “ ”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4687FF-A7FB-4898-AB45-DF8C383B9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64" y="1407128"/>
            <a:ext cx="3306989" cy="21259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2888371" y="2249538"/>
            <a:ext cx="1351120" cy="83804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DA181262-E39A-4A87-82AD-B7745484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31" y="5686512"/>
            <a:ext cx="5491923" cy="764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21257" y="5698176"/>
            <a:ext cx="6074743" cy="70702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910883" y="4007042"/>
            <a:ext cx="4326135" cy="179467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40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BF4B685-3792-48E0-809E-07121BBA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85" y="1371048"/>
            <a:ext cx="4981246" cy="4985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96F2AE4-472B-4F70-82FC-93D9473D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3" y="1240242"/>
            <a:ext cx="6526561" cy="2018592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PDO – CRUD Completo – </a:t>
            </a:r>
            <a:r>
              <a:rPr lang="en-US" sz="4000" dirty="0" err="1"/>
              <a:t>Inserindo</a:t>
            </a:r>
            <a:r>
              <a:rPr lang="en-US" sz="4000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627446" y="4268220"/>
            <a:ext cx="4326135" cy="1102189"/>
          </a:xfrm>
          <a:prstGeom prst="wedgeRectCallout">
            <a:avLst>
              <a:gd name="adj1" fmla="val 103034"/>
              <a:gd name="adj2" fmla="val 35296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Todos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registros</a:t>
            </a:r>
            <a:r>
              <a:rPr lang="en-US" sz="3200" b="1" dirty="0">
                <a:solidFill>
                  <a:schemeClr val="tx1"/>
                </a:solidFill>
              </a:rPr>
              <a:t> do Banco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2230280" y="3078527"/>
            <a:ext cx="4846196" cy="138214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>
            <a:off x="6013938" y="3087584"/>
            <a:ext cx="1062538" cy="95687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7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 Dobrado 31">
            <a:extLst>
              <a:ext uri="{FF2B5EF4-FFF2-40B4-BE49-F238E27FC236}">
                <a16:creationId xmlns:a16="http://schemas.microsoft.com/office/drawing/2014/main" id="{33762533-7C35-42F0-BA53-9240C595E1A8}"/>
              </a:ext>
            </a:extLst>
          </p:cNvPr>
          <p:cNvSpPr/>
          <p:nvPr/>
        </p:nvSpPr>
        <p:spPr>
          <a:xfrm>
            <a:off x="3997732" y="1573899"/>
            <a:ext cx="2052703" cy="3122987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 </a:t>
            </a:r>
            <a:r>
              <a:rPr lang="en-US" sz="2000" dirty="0" err="1"/>
              <a:t>Processada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80655A80-4221-4DD5-8E6E-07343153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9093" b="62928"/>
          <a:stretch/>
        </p:blipFill>
        <p:spPr>
          <a:xfrm>
            <a:off x="7834394" y="2460627"/>
            <a:ext cx="3698060" cy="1718249"/>
          </a:xfrm>
          <a:ln w="28575">
            <a:solidFill>
              <a:schemeClr val="tx1"/>
            </a:solidFill>
          </a:ln>
        </p:spPr>
      </p:pic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AE30812D-ECE3-487A-B176-E59F605379C7}"/>
              </a:ext>
            </a:extLst>
          </p:cNvPr>
          <p:cNvSpPr/>
          <p:nvPr/>
        </p:nvSpPr>
        <p:spPr>
          <a:xfrm>
            <a:off x="6253097" y="1530434"/>
            <a:ext cx="2052703" cy="1567924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 </a:t>
            </a:r>
            <a:r>
              <a:rPr lang="en-US" sz="2000" dirty="0" err="1"/>
              <a:t>Processamento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WEB – JAVASCRIPT/PHP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21961" y="6254037"/>
            <a:ext cx="2743200" cy="365125"/>
          </a:xfrm>
        </p:spPr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C4C377-B431-4EF6-900C-460B39100D36}"/>
              </a:ext>
            </a:extLst>
          </p:cNvPr>
          <p:cNvSpPr txBox="1"/>
          <p:nvPr/>
        </p:nvSpPr>
        <p:spPr>
          <a:xfrm>
            <a:off x="8595651" y="1945824"/>
            <a:ext cx="1112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Só </a:t>
            </a:r>
            <a:r>
              <a:rPr lang="en-US" dirty="0" err="1">
                <a:solidFill>
                  <a:srgbClr val="6600FF"/>
                </a:solidFill>
              </a:rPr>
              <a:t>mostra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páginas</a:t>
            </a:r>
            <a:r>
              <a:rPr lang="en-US" dirty="0">
                <a:solidFill>
                  <a:srgbClr val="6600FF"/>
                </a:solidFill>
              </a:rPr>
              <a:t> e </a:t>
            </a:r>
          </a:p>
          <a:p>
            <a:r>
              <a:rPr lang="en-US" dirty="0">
                <a:solidFill>
                  <a:srgbClr val="6600FF"/>
                </a:solidFill>
              </a:rPr>
              <a:t>conteúdo </a:t>
            </a:r>
            <a:r>
              <a:rPr lang="en-US" dirty="0" err="1">
                <a:solidFill>
                  <a:srgbClr val="6600FF"/>
                </a:solidFill>
              </a:rPr>
              <a:t>estático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FDD87-9200-4D2E-BCA9-EC71F9C948B8}"/>
              </a:ext>
            </a:extLst>
          </p:cNvPr>
          <p:cNvSpPr txBox="1"/>
          <p:nvPr/>
        </p:nvSpPr>
        <p:spPr>
          <a:xfrm>
            <a:off x="9551712" y="4246695"/>
            <a:ext cx="1489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“</a:t>
            </a:r>
            <a:r>
              <a:rPr lang="en-US" dirty="0" err="1">
                <a:solidFill>
                  <a:srgbClr val="6600FF"/>
                </a:solidFill>
              </a:rPr>
              <a:t>Executa</a:t>
            </a:r>
            <a:r>
              <a:rPr lang="en-US" dirty="0">
                <a:solidFill>
                  <a:srgbClr val="6600FF"/>
                </a:solidFill>
              </a:rPr>
              <a:t>”</a:t>
            </a:r>
          </a:p>
          <a:p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código</a:t>
            </a:r>
            <a:endParaRPr lang="en-US" dirty="0">
              <a:solidFill>
                <a:srgbClr val="66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JAVA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.NET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ASP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C1203386-75AB-47DE-8734-DBCD4125926A}"/>
              </a:ext>
            </a:extLst>
          </p:cNvPr>
          <p:cNvSpPr/>
          <p:nvPr/>
        </p:nvSpPr>
        <p:spPr>
          <a:xfrm>
            <a:off x="116634" y="1689291"/>
            <a:ext cx="3456661" cy="4532562"/>
          </a:xfrm>
          <a:prstGeom prst="cube">
            <a:avLst>
              <a:gd name="adj" fmla="val 4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luxograma: Cartão 11">
            <a:extLst>
              <a:ext uri="{FF2B5EF4-FFF2-40B4-BE49-F238E27FC236}">
                <a16:creationId xmlns:a16="http://schemas.microsoft.com/office/drawing/2014/main" id="{A70EED16-06BB-4F55-B294-51E2B329588D}"/>
              </a:ext>
            </a:extLst>
          </p:cNvPr>
          <p:cNvSpPr/>
          <p:nvPr/>
        </p:nvSpPr>
        <p:spPr>
          <a:xfrm>
            <a:off x="2093655" y="3243756"/>
            <a:ext cx="1100505" cy="1013782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Processa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B8C4A7A9-72D0-4DB2-99A6-9CC24D05778F}"/>
              </a:ext>
            </a:extLst>
          </p:cNvPr>
          <p:cNvSpPr/>
          <p:nvPr/>
        </p:nvSpPr>
        <p:spPr>
          <a:xfrm>
            <a:off x="277625" y="5650996"/>
            <a:ext cx="2362200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“</a:t>
            </a:r>
            <a:r>
              <a:rPr lang="en-US" b="1" dirty="0" err="1"/>
              <a:t>Máquina</a:t>
            </a:r>
            <a:r>
              <a:rPr lang="en-US" b="1" dirty="0"/>
              <a:t> Virtual”</a:t>
            </a:r>
            <a:endParaRPr lang="pt-BR" b="1" dirty="0"/>
          </a:p>
        </p:txBody>
      </p:sp>
      <p:sp>
        <p:nvSpPr>
          <p:cNvPr id="21" name="Onda 20">
            <a:extLst>
              <a:ext uri="{FF2B5EF4-FFF2-40B4-BE49-F238E27FC236}">
                <a16:creationId xmlns:a16="http://schemas.microsoft.com/office/drawing/2014/main" id="{05E79F9F-7C89-495D-A8E8-62A3B04850BD}"/>
              </a:ext>
            </a:extLst>
          </p:cNvPr>
          <p:cNvSpPr/>
          <p:nvPr/>
        </p:nvSpPr>
        <p:spPr>
          <a:xfrm>
            <a:off x="4221021" y="2953020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66CEEA94-8799-448E-8233-DE4782C1D936}"/>
              </a:ext>
            </a:extLst>
          </p:cNvPr>
          <p:cNvSpPr/>
          <p:nvPr/>
        </p:nvSpPr>
        <p:spPr>
          <a:xfrm>
            <a:off x="221690" y="1864753"/>
            <a:ext cx="2995791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“Browser” (Navegador)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4E4FCAE3-4530-4696-8DEE-C714D868471A}"/>
              </a:ext>
            </a:extLst>
          </p:cNvPr>
          <p:cNvSpPr/>
          <p:nvPr/>
        </p:nvSpPr>
        <p:spPr>
          <a:xfrm flipH="1">
            <a:off x="5616385" y="4068479"/>
            <a:ext cx="2467073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nda 30">
            <a:extLst>
              <a:ext uri="{FF2B5EF4-FFF2-40B4-BE49-F238E27FC236}">
                <a16:creationId xmlns:a16="http://schemas.microsoft.com/office/drawing/2014/main" id="{69A7368E-9349-44AE-A5A5-0D3903D9EDB9}"/>
              </a:ext>
            </a:extLst>
          </p:cNvPr>
          <p:cNvSpPr/>
          <p:nvPr/>
        </p:nvSpPr>
        <p:spPr>
          <a:xfrm>
            <a:off x="6467270" y="2259803"/>
            <a:ext cx="1487076" cy="828963"/>
          </a:xfrm>
          <a:prstGeom prst="wav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PHP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Onda 32">
            <a:extLst>
              <a:ext uri="{FF2B5EF4-FFF2-40B4-BE49-F238E27FC236}">
                <a16:creationId xmlns:a16="http://schemas.microsoft.com/office/drawing/2014/main" id="{5B5D543B-BB77-4350-B113-3F5A4E127119}"/>
              </a:ext>
            </a:extLst>
          </p:cNvPr>
          <p:cNvSpPr/>
          <p:nvPr/>
        </p:nvSpPr>
        <p:spPr>
          <a:xfrm>
            <a:off x="4231797" y="3743429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HTML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ECF81431-396A-4E58-9BA3-66FC59D48E61}"/>
              </a:ext>
            </a:extLst>
          </p:cNvPr>
          <p:cNvSpPr/>
          <p:nvPr/>
        </p:nvSpPr>
        <p:spPr>
          <a:xfrm flipH="1">
            <a:off x="181730" y="4481783"/>
            <a:ext cx="2737237" cy="1013782"/>
          </a:xfrm>
          <a:prstGeom prst="vertic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(Texto/Script)</a:t>
            </a:r>
            <a:endParaRPr lang="pt-BR" dirty="0"/>
          </a:p>
        </p:txBody>
      </p:sp>
      <p:sp>
        <p:nvSpPr>
          <p:cNvPr id="35" name="Fluxograma: Processo Alternativo 34">
            <a:extLst>
              <a:ext uri="{FF2B5EF4-FFF2-40B4-BE49-F238E27FC236}">
                <a16:creationId xmlns:a16="http://schemas.microsoft.com/office/drawing/2014/main" id="{4974B147-9CDD-488B-BF36-33E747B88D79}"/>
              </a:ext>
            </a:extLst>
          </p:cNvPr>
          <p:cNvSpPr/>
          <p:nvPr/>
        </p:nvSpPr>
        <p:spPr>
          <a:xfrm>
            <a:off x="307532" y="3468874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08041340-AFA2-45A1-9037-344C42A2D10C}"/>
              </a:ext>
            </a:extLst>
          </p:cNvPr>
          <p:cNvSpPr/>
          <p:nvPr/>
        </p:nvSpPr>
        <p:spPr>
          <a:xfrm>
            <a:off x="221690" y="3585442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luxograma: Processo Alternativo 36">
            <a:extLst>
              <a:ext uri="{FF2B5EF4-FFF2-40B4-BE49-F238E27FC236}">
                <a16:creationId xmlns:a16="http://schemas.microsoft.com/office/drawing/2014/main" id="{0ACE58A0-C17C-422A-B124-83F6D9BC9335}"/>
              </a:ext>
            </a:extLst>
          </p:cNvPr>
          <p:cNvSpPr/>
          <p:nvPr/>
        </p:nvSpPr>
        <p:spPr>
          <a:xfrm>
            <a:off x="168394" y="3750647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E35CAE9-C020-4B08-8168-A807535D5DF1}"/>
              </a:ext>
            </a:extLst>
          </p:cNvPr>
          <p:cNvSpPr/>
          <p:nvPr/>
        </p:nvSpPr>
        <p:spPr>
          <a:xfrm>
            <a:off x="112882" y="3905085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029B2845-99BD-44A7-951D-BCE278B8DED9}"/>
              </a:ext>
            </a:extLst>
          </p:cNvPr>
          <p:cNvSpPr/>
          <p:nvPr/>
        </p:nvSpPr>
        <p:spPr>
          <a:xfrm flipH="1">
            <a:off x="854602" y="3459514"/>
            <a:ext cx="1345744" cy="819445"/>
          </a:xfrm>
          <a:prstGeom prst="rightArrow">
            <a:avLst>
              <a:gd name="adj1" fmla="val 67433"/>
              <a:gd name="adj2" fmla="val 4875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Acesso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DOM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EBFCC970-294E-4E26-AF4C-F6E1C7F5DC78}"/>
              </a:ext>
            </a:extLst>
          </p:cNvPr>
          <p:cNvSpPr/>
          <p:nvPr/>
        </p:nvSpPr>
        <p:spPr>
          <a:xfrm flipH="1">
            <a:off x="5651132" y="3117740"/>
            <a:ext cx="2409617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07831309-AC0C-44E0-9846-869A46C82C38}"/>
              </a:ext>
            </a:extLst>
          </p:cNvPr>
          <p:cNvSpPr/>
          <p:nvPr/>
        </p:nvSpPr>
        <p:spPr>
          <a:xfrm rot="20521754" flipH="1">
            <a:off x="3010379" y="3381182"/>
            <a:ext cx="1263543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1AF9BE03-D174-4F16-A2F8-D07D5195BFBA}"/>
              </a:ext>
            </a:extLst>
          </p:cNvPr>
          <p:cNvSpPr/>
          <p:nvPr/>
        </p:nvSpPr>
        <p:spPr>
          <a:xfrm rot="19754692" flipH="1">
            <a:off x="2609971" y="4211333"/>
            <a:ext cx="1758750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alão de Fala: Retângulo 41">
            <a:extLst>
              <a:ext uri="{FF2B5EF4-FFF2-40B4-BE49-F238E27FC236}">
                <a16:creationId xmlns:a16="http://schemas.microsoft.com/office/drawing/2014/main" id="{4A610E58-04C8-416F-9EF9-8278D9F132D0}"/>
              </a:ext>
            </a:extLst>
          </p:cNvPr>
          <p:cNvSpPr/>
          <p:nvPr/>
        </p:nvSpPr>
        <p:spPr>
          <a:xfrm>
            <a:off x="4274715" y="4617468"/>
            <a:ext cx="4789897" cy="1619789"/>
          </a:xfrm>
          <a:prstGeom prst="wedgeRectCallout">
            <a:avLst>
              <a:gd name="adj1" fmla="val -69666"/>
              <a:gd name="adj2" fmla="val -35678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B3E9304A-894C-4E28-B1D2-2B63E0C20775}"/>
              </a:ext>
            </a:extLst>
          </p:cNvPr>
          <p:cNvSpPr/>
          <p:nvPr/>
        </p:nvSpPr>
        <p:spPr>
          <a:xfrm rot="21369053" flipH="1">
            <a:off x="5395053" y="2267180"/>
            <a:ext cx="1098965" cy="36512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alão de Fala: Retângulo 43">
            <a:extLst>
              <a:ext uri="{FF2B5EF4-FFF2-40B4-BE49-F238E27FC236}">
                <a16:creationId xmlns:a16="http://schemas.microsoft.com/office/drawing/2014/main" id="{DD440362-176E-4118-B9B0-F3AB9B836BA2}"/>
              </a:ext>
            </a:extLst>
          </p:cNvPr>
          <p:cNvSpPr/>
          <p:nvPr/>
        </p:nvSpPr>
        <p:spPr>
          <a:xfrm>
            <a:off x="4337378" y="4693679"/>
            <a:ext cx="4789897" cy="1619789"/>
          </a:xfrm>
          <a:prstGeom prst="wedgeRectCallout">
            <a:avLst>
              <a:gd name="adj1" fmla="val 51975"/>
              <a:gd name="adj2" fmla="val -8793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94F3F52-82F9-4E08-8317-0D1AC7D4FFA4}"/>
              </a:ext>
            </a:extLst>
          </p:cNvPr>
          <p:cNvSpPr/>
          <p:nvPr/>
        </p:nvSpPr>
        <p:spPr>
          <a:xfrm rot="1749838">
            <a:off x="7752249" y="3030516"/>
            <a:ext cx="2248066" cy="365125"/>
          </a:xfrm>
          <a:prstGeom prst="rightArrow">
            <a:avLst>
              <a:gd name="adj1" fmla="val 53862"/>
              <a:gd name="adj2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826379D1-7EB6-4AFC-901E-486ECD6BBAF5}"/>
              </a:ext>
            </a:extLst>
          </p:cNvPr>
          <p:cNvSpPr/>
          <p:nvPr/>
        </p:nvSpPr>
        <p:spPr>
          <a:xfrm rot="9917572" flipH="1">
            <a:off x="5751214" y="2661239"/>
            <a:ext cx="793007" cy="365125"/>
          </a:xfrm>
          <a:prstGeom prst="rightArrow">
            <a:avLst>
              <a:gd name="adj1" fmla="val 39036"/>
              <a:gd name="adj2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5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ACESSO AO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42505" y="1269585"/>
            <a:ext cx="1155654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200" b="1" dirty="0"/>
              <a:t>  $</a:t>
            </a:r>
            <a:r>
              <a:rPr lang="en-US" sz="3200" b="1" dirty="0" err="1"/>
              <a:t>dsn</a:t>
            </a:r>
            <a:r>
              <a:rPr lang="en-US" sz="3200" b="1" dirty="0"/>
              <a:t>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mysql:dbname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&lt;Banco&gt;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;host=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Endereço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&lt;Porta&gt;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lvl="1"/>
            <a:r>
              <a:rPr lang="en-US" sz="3200" b="1" dirty="0"/>
              <a:t>  $user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Usuário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lvl="1"/>
            <a:r>
              <a:rPr lang="en-US" sz="3200" b="1" dirty="0"/>
              <a:t>  $password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Senha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/>
              <a:t> </a:t>
            </a:r>
            <a:r>
              <a:rPr lang="en-US" sz="3200" b="1" dirty="0"/>
              <a:t>$</a:t>
            </a:r>
            <a:r>
              <a:rPr lang="en-US" sz="3200" b="1" dirty="0" err="1"/>
              <a:t>dbh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/>
              <a:t>$</a:t>
            </a:r>
            <a:r>
              <a:rPr lang="en-US" sz="3200" b="1" dirty="0" err="1"/>
              <a:t>dsn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$user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$password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echo 'Connection failed: '.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  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57290014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Leitura</a:t>
            </a:r>
            <a:r>
              <a:rPr lang="en-US" dirty="0"/>
              <a:t> do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279365" y="1239215"/>
            <a:ext cx="1121731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600" b="1" dirty="0"/>
              <a:t>  $</a:t>
            </a:r>
            <a:r>
              <a:rPr lang="en-US" sz="3600" b="1" dirty="0" err="1"/>
              <a:t>dbh</a:t>
            </a:r>
            <a:r>
              <a:rPr lang="en-US" sz="3600" b="1" dirty="0"/>
              <a:t>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/>
              <a:t>$</a:t>
            </a:r>
            <a:r>
              <a:rPr lang="en-US" sz="3600" b="1" dirty="0" err="1"/>
              <a:t>dsn</a:t>
            </a:r>
            <a:r>
              <a:rPr lang="en-US" sz="3600" b="1" dirty="0"/>
              <a:t>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/>
              <a:t>$user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/>
              <a:t>$password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/>
              <a:t>$</a:t>
            </a:r>
            <a:r>
              <a:rPr lang="en-US" sz="3600" b="1" dirty="0" err="1"/>
              <a:t>sql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“SELECT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&lt;Campo1&gt;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&lt;Campo2&gt;,…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 “FROM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 “WHERE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&lt;Campo&gt;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&lt;$Var&gt;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”;</a:t>
            </a:r>
          </a:p>
          <a:p>
            <a:pPr lvl="1"/>
            <a:endParaRPr lang="en-US" sz="16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 (</a:t>
            </a:r>
            <a:r>
              <a:rPr lang="en-US" sz="2800" b="1" dirty="0"/>
              <a:t>$</a:t>
            </a:r>
            <a:r>
              <a:rPr lang="en-US" sz="2800" b="1" dirty="0" err="1"/>
              <a:t>dbh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-&gt;query(</a:t>
            </a:r>
            <a:r>
              <a:rPr lang="en-US" sz="2800" b="1" dirty="0"/>
              <a:t>$</a:t>
            </a:r>
            <a:r>
              <a:rPr lang="en-US" sz="2800" b="1" dirty="0" err="1"/>
              <a:t>sql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&lt;Campo1&gt;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. "&lt;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&lt;Campo2&gt;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. "&lt;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 . . 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. "&lt;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 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1390726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Inserção</a:t>
            </a:r>
            <a:r>
              <a:rPr lang="en-US" dirty="0"/>
              <a:t> no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-283603" y="1261683"/>
            <a:ext cx="1275920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200" b="1" dirty="0"/>
              <a:t>  $</a:t>
            </a:r>
            <a:r>
              <a:rPr lang="en-US" sz="3200" b="1" dirty="0" err="1"/>
              <a:t>dbh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/>
              <a:t>$</a:t>
            </a:r>
            <a:r>
              <a:rPr lang="en-US" sz="3200" b="1" dirty="0" err="1"/>
              <a:t>dsn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$user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$password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&lt;Var Campo1&gt;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 FORM 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  <a:endParaRPr lang="en-US" sz="16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&lt;Var Campo2&gt;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 FORM 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&lt;Var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 FORM N&gt;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b="1" dirty="0"/>
              <a:t>$</a:t>
            </a:r>
            <a:r>
              <a:rPr lang="en-US" sz="3200" b="1" dirty="0" err="1"/>
              <a:t>sqlinsert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"INSERT INTO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&lt;Campo1&gt;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&lt;Campo2&gt;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,…)"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. "VALUES(‘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&lt;Valor Campo1&gt;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.         '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&lt;Valor Campo2&gt;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’,… )";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$count = </a:t>
            </a:r>
            <a:r>
              <a:rPr lang="en-US" sz="2400" b="1" dirty="0"/>
              <a:t> $</a:t>
            </a:r>
            <a:r>
              <a:rPr lang="en-US" sz="2400" b="1" dirty="0" err="1"/>
              <a:t>dbh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-&gt;exec(</a:t>
            </a:r>
            <a:r>
              <a:rPr lang="en-US" sz="2400" b="1" dirty="0"/>
              <a:t>$</a:t>
            </a:r>
            <a:r>
              <a:rPr lang="en-US" sz="2400" b="1" dirty="0" err="1"/>
              <a:t>sqlinsert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"&lt;p&gt;$count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foi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&lt;/p&gt;"; 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47782085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Alteração</a:t>
            </a:r>
            <a:r>
              <a:rPr lang="en-US" dirty="0"/>
              <a:t> no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212690" y="1182065"/>
            <a:ext cx="1121731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800" b="1" dirty="0"/>
              <a:t>  $</a:t>
            </a:r>
            <a:r>
              <a:rPr lang="en-US" sz="2800" b="1" dirty="0" err="1"/>
              <a:t>dbh</a:t>
            </a:r>
            <a:r>
              <a:rPr lang="en-US" sz="28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/>
              <a:t>$</a:t>
            </a:r>
            <a:r>
              <a:rPr lang="en-US" sz="2800" b="1" dirty="0" err="1"/>
              <a:t>dsn</a:t>
            </a:r>
            <a:r>
              <a:rPr lang="en-US" sz="28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/>
              <a:t>$user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/>
              <a:t>$password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  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Campo1 FORM&gt;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(int)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Campo2 FORM&gt;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...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…    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FORM&gt;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endParaRPr lang="en-US" sz="20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b="1" dirty="0"/>
              <a:t>$</a:t>
            </a:r>
            <a:r>
              <a:rPr lang="en-US" sz="2800" b="1" dirty="0" err="1"/>
              <a:t>sqlupdate</a:t>
            </a:r>
            <a:r>
              <a:rPr lang="en-US" sz="28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“UPDATE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&lt;Campo1&gt;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&lt;$Var1&gt;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&lt;Campo2&gt;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&lt;$Var2&gt;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&lt;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WHERE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&lt;$Var&gt;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’,”;</a:t>
            </a:r>
          </a:p>
          <a:p>
            <a:pPr lvl="1"/>
            <a:endParaRPr lang="en-US" sz="20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$count = </a:t>
            </a:r>
            <a:r>
              <a:rPr lang="en-US" sz="2000" b="1" dirty="0"/>
              <a:t> $</a:t>
            </a:r>
            <a:r>
              <a:rPr lang="en-US" sz="2000" b="1" dirty="0" err="1"/>
              <a:t>dbh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-&gt;exec(</a:t>
            </a:r>
            <a:r>
              <a:rPr lang="en-US" sz="2000" b="1" dirty="0"/>
              <a:t>$</a:t>
            </a:r>
            <a:r>
              <a:rPr lang="en-US" sz="2000" b="1" dirty="0" err="1"/>
              <a:t>sqlupdate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"&lt;p&gt;$count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/ram)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alterado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 &lt;/p&gt;"; 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71202807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Exclusão</a:t>
            </a:r>
            <a:r>
              <a:rPr lang="en-US" dirty="0"/>
              <a:t> no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-228600" y="1339592"/>
            <a:ext cx="12649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200" b="1" dirty="0"/>
              <a:t>  $</a:t>
            </a:r>
            <a:r>
              <a:rPr lang="en-US" sz="3200" b="1" dirty="0" err="1"/>
              <a:t>dbh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/>
              <a:t>$</a:t>
            </a:r>
            <a:r>
              <a:rPr lang="en-US" sz="3200" b="1" dirty="0" err="1"/>
              <a:t>dsn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$user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$password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&lt;$Var1&gt;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  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Campo1 FORM&gt;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&lt;$Var2&gt;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(int)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Campo2 FORM&gt;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...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&lt;$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…    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FORM&gt;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b="1" dirty="0"/>
              <a:t>$</a:t>
            </a:r>
            <a:r>
              <a:rPr lang="en-US" sz="3200" b="1" dirty="0" err="1"/>
              <a:t>sqlDelete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“DELETE FROM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&lt;Campo&gt;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&lt;$Var&gt;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...”;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$count = </a:t>
            </a:r>
            <a:r>
              <a:rPr lang="en-US" sz="2400" b="1" dirty="0"/>
              <a:t> $</a:t>
            </a:r>
            <a:r>
              <a:rPr lang="en-US" sz="2400" b="1" dirty="0" err="1"/>
              <a:t>dbh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-&gt;exec(</a:t>
            </a:r>
            <a:r>
              <a:rPr lang="en-US" sz="2400" b="1" dirty="0"/>
              <a:t>$</a:t>
            </a:r>
            <a:r>
              <a:rPr lang="en-US" sz="2400" b="1" dirty="0" err="1"/>
              <a:t>sqlDelete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"&lt;p&gt;$count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/ram)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removido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 &lt;/p&gt;";   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88403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PHP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2260EF-99C9-4AD1-990D-82F820B1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275"/>
            <a:ext cx="3932320" cy="2376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A4E22-6533-4C97-A249-521A449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4"/>
          <a:stretch/>
        </p:blipFill>
        <p:spPr>
          <a:xfrm>
            <a:off x="3271404" y="1641328"/>
            <a:ext cx="8314460" cy="46415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54D3B0-2064-461E-9D26-8BD04E0F0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22"/>
          <a:stretch/>
        </p:blipFill>
        <p:spPr>
          <a:xfrm>
            <a:off x="4038600" y="4396951"/>
            <a:ext cx="7826086" cy="201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V="1">
            <a:off x="727523" y="1904299"/>
            <a:ext cx="2750354" cy="15974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DCE057-813C-4FF6-B00E-2E23FAD1DE63}"/>
              </a:ext>
            </a:extLst>
          </p:cNvPr>
          <p:cNvCxnSpPr>
            <a:cxnSpLocks/>
          </p:cNvCxnSpPr>
          <p:nvPr/>
        </p:nvCxnSpPr>
        <p:spPr>
          <a:xfrm>
            <a:off x="7805851" y="3202875"/>
            <a:ext cx="811676" cy="146264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5687</TotalTime>
  <Words>1249</Words>
  <Application>Microsoft Office PowerPoint</Application>
  <PresentationFormat>Widescreen</PresentationFormat>
  <Paragraphs>260</Paragraphs>
  <Slides>28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Courier New</vt:lpstr>
      <vt:lpstr>Wingdings 2</vt:lpstr>
      <vt:lpstr>HDOfficeLightV0</vt:lpstr>
      <vt:lpstr>TECNOLOGIAS PARA INTERNET -II CCT0423 (Aula 8)</vt:lpstr>
      <vt:lpstr>TECNOLOGIAS PARA INTERNET - II Aula 8 - PHP</vt:lpstr>
      <vt:lpstr>TECNOLOGIAS PARA INTERNET - II Modelo da Arquitetura WEB – JAVASCRIPT/PHP</vt:lpstr>
      <vt:lpstr>TECNOLOGIAS PARA INTERNET - II PHP – ACESSO AO BANCO</vt:lpstr>
      <vt:lpstr>TECNOLOGIAS PARA INTERNET - II PHP – Leitura do Banco</vt:lpstr>
      <vt:lpstr>TECNOLOGIAS PARA INTERNET - II PHP – Inserção no Banco</vt:lpstr>
      <vt:lpstr>TECNOLOGIAS PARA INTERNET - II PHP – Alteração no Banco</vt:lpstr>
      <vt:lpstr>TECNOLOGIAS PARA INTERNET - II PHP – Exclusão no Banco</vt:lpstr>
      <vt:lpstr>TECNOLOGIAS PARA INTERNET - II PHP – Inicializar PHP no Servidor</vt:lpstr>
      <vt:lpstr>TECNOLOGIAS PARA INTERNET - II PHP – Inicializar MySQL no Servidor</vt:lpstr>
      <vt:lpstr>TECNOLOGIAS PARA INTERNET - II PHP – Inicializar MySQL no Servidor</vt:lpstr>
      <vt:lpstr>TECNOLOGIAS PARA INTERNET - II PHP – Inicializar MySQL no Servidor – Criar Banco</vt:lpstr>
      <vt:lpstr>TECNOLOGIAS PARA INTERNET - II PHP – Inicializar MySQL no Servidor – Criar Tabelas</vt:lpstr>
      <vt:lpstr>TECNOLOGIAS PARA INTERNET - II PHP – Inicializar MySQL no Servidor - Criar Tabelas</vt:lpstr>
      <vt:lpstr>TECNOLOGIAS PARA INTERNET - II PHP – Inicializar MySQL no Servidor - Criar Tabelas</vt:lpstr>
      <vt:lpstr>TECNOLOGIAS PARA INTERNET - II PHP – Inicializar MySQL no Servidor – Inserir Dados</vt:lpstr>
      <vt:lpstr>TECNOLOGIAS PARA INTERNET - II PHP – Inicializar MySQL no Servidor – Editar Dados</vt:lpstr>
      <vt:lpstr>TECNOLOGIAS PARA INTERNET - II PHP – Inicializar MySQL no Servidor – Editar Dados</vt:lpstr>
      <vt:lpstr>TECNOLOGIAS PARA INTERNET - II PHP – Inicializar MySQL no Servidor – Editar Dados</vt:lpstr>
      <vt:lpstr>TECNOLOGIAS PARA INTERNET - II PHP – CRUD - COMPLETO</vt:lpstr>
      <vt:lpstr>TECNOLOGIAS PARA INTERNET - II PHP – PDO – CRUD Completo</vt:lpstr>
      <vt:lpstr>TECNOLOGIAS PARA INTERNET - II PHP – PDO – CRUD Completo </vt:lpstr>
      <vt:lpstr>TECNOLOGIAS PARA INTERNET - II PHP – PDO – CRUD Completo - Conectando</vt:lpstr>
      <vt:lpstr>TECNOLOGIAS PARA INTERNET - II PHP – PDO – CRUD Completo - Conectando</vt:lpstr>
      <vt:lpstr>TECNOLOGIAS PARA INTERNET - II PHP – PDO – CRUD Completo – Lendo dados</vt:lpstr>
      <vt:lpstr>TECNOLOGIAS PARA INTERNET - II PHP – PDO – CRUD Completo – Lendo dados</vt:lpstr>
      <vt:lpstr>TECNOLOGIAS PARA INTERNET - II PHP – PDO – CRUD Completo – Inserindo dados</vt:lpstr>
      <vt:lpstr>TECNOLOGIAS PARA INTERNET - II PHP – PDO – CRUD Completo – Inserindo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246</cp:revision>
  <cp:lastPrinted>2018-02-21T20:08:26Z</cp:lastPrinted>
  <dcterms:created xsi:type="dcterms:W3CDTF">2016-08-01T02:15:42Z</dcterms:created>
  <dcterms:modified xsi:type="dcterms:W3CDTF">2019-03-10T15:14:21Z</dcterms:modified>
</cp:coreProperties>
</file>