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8" r:id="rId3"/>
    <p:sldId id="269" r:id="rId4"/>
    <p:sldId id="27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FB000FC-ACA1-4D7A-8E1B-FAB3FDC002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DFD1C02-4B50-4872-8625-43953C8B07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ABC77-A7B4-4C47-BF8F-A23D9ACE7739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D3013C-7AA4-4DE0-BC3D-78C6CB0105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FB782E-6A1C-43E4-ADE2-B435CA7F8E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C79D0-29D7-4742-A457-1BBC757CCD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010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2BA5D-A3CC-49AC-9B60-670C755D0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8DBA53-BACB-4199-9C2E-405C42DA3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9A07D1-E8D7-4DBC-B70D-FB7A4FB1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BCDF-7F12-4F57-8291-3BF407383BEE}" type="datetime1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B20C72-AAC0-475D-9770-1FB705B4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B726B4-CF0A-4FD2-9257-B0B77950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96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152E3-CB28-491A-AB3A-793F4EC31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189DD4-6816-45A0-8BC2-C90DF231A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9E178B-8E56-46A7-B634-C4D17DCD7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F03B-5A3B-45E4-8293-105D2484F0BF}" type="datetime1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81C5A1-9ACB-4941-8AA1-F275FCD7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79BC5F-F89D-4876-93EB-1F3B30F2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3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CEF86A-EC7E-412A-B67E-5E642BBE9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F6B85D6-4A43-4FC0-B5B6-A8AFD5A28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DFC43F-A54E-47EF-BDB0-CDA2A37A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7004-A04E-449F-B50A-794669E833E2}" type="datetime1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72747C-2C22-4F43-881C-A4D1BBCF6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E05C35-5573-4FCB-BC85-7B12EC92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13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32004-FF55-497F-B052-7F9427E3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C8238-414A-4BEC-ADB9-9FCB382F1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788354-36FE-4DAF-9FC9-B070E86A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AEBE-6F03-489D-9B20-3C50B50AE097}" type="datetime1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0BF897-382B-4E99-B2FA-B5570352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309CE2-89E9-450C-A4B0-B9A6891F6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3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ED4E6-E328-4E2E-AD63-EDEB5DD0F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E560F3-73B2-42AB-B29D-00824F04B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0BFFF1-EC53-4B99-B127-68B9736B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4EA9-30A0-4482-83F5-7561E3F937ED}" type="datetime1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9CE446-FBF3-4CDE-BE60-80C42161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30AC14-5E73-4605-A63A-25C6FADC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65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21A37-C138-4379-A36E-F65ABB9B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DA1CC4-3D48-41B5-AE4E-9F35EDF01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81F46E-FBDE-41C7-B074-2B8EF1027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A868B4-6416-449F-8A69-F2F6CC8B4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F10C-70B1-484B-8724-782407ED3A6F}" type="datetime1">
              <a:rPr lang="pt-BR" smtClean="0"/>
              <a:t>01/11/2018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3A6524-082B-45FC-BA57-E9DFC138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794F6C-DB43-4AEB-A211-94D77099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6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A81C4-03C9-47E6-AA6D-C533BC58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CAF15E-3968-4C62-9260-65375BB44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63DA3B-8DB6-4B49-B128-0FADF925E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3B6175-A61C-4E7D-9594-6348507DE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60BE689-E64D-44E3-9A75-9A66A2F79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A0796D1-7BF7-4E3F-993A-C60245315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B80D-5FC0-458E-8F4D-9F746D50AD4D}" type="datetime1">
              <a:rPr lang="pt-BR" smtClean="0"/>
              <a:t>01/11/2018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54BA833-DF8A-47AF-A6ED-E94B57A7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01ED7D-6A2B-454E-9FBB-244941A5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58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36EA4-8D6B-4829-AFDB-C9F94CA6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6F9EAE6-6001-43D5-B8EC-F8EFEC14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49A1-1676-4F29-ABB5-70866DC6ACE6}" type="datetime1">
              <a:rPr lang="pt-BR" smtClean="0"/>
              <a:t>01/11/2018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BA9B467-E98B-4642-BE48-B326D413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6166CF-5276-4EB7-8A67-E823CF39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12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294E6F7-F768-4671-8740-CA2F89EF7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65-53FD-4FDF-8DD4-D5D87BD807DB}" type="datetime1">
              <a:rPr lang="pt-BR" smtClean="0"/>
              <a:t>01/11/2018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15C9B33-EF63-4909-A587-90108448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060EC8E-672C-47BA-9BA2-6B9FDC4A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38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CD318-E2DD-4A72-861D-A4FEDFB3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16EBDE-D191-48FB-97AB-EEC73DFEB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3FC47C-48D8-4003-9CF8-0C9DDE9CD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50E875-13D2-4EAA-9B87-0A2F07C78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8FE4-8A4A-4E96-A541-3A4770B993D3}" type="datetime1">
              <a:rPr lang="pt-BR" smtClean="0"/>
              <a:t>01/11/2018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DC71EA-3D08-4666-87C1-1D36B0DC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030612-E1A9-48BA-B497-4FDEAEE1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92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90DE7-3AEC-4EDE-A711-6CDAEE3F0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475145E-3D77-4F06-986C-8DBA2C562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A28C5A-B832-4A77-9B1E-9B9558ABA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C0E3F7-1D17-4CD2-B99B-C76AFFA7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07AD-C073-4020-9743-293B05C7A130}" type="datetime1">
              <a:rPr lang="pt-BR" smtClean="0"/>
              <a:t>01/11/2018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10679F-5A25-4095-8925-323FD994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2EC191-099A-47C8-AE6B-26B649981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7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D037128-62A3-42AB-870E-F0EE03F2C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BCD2DC-5214-42D2-BDF0-32750CC1D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22FB03-1CD4-4C4E-9135-1DBC72975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1B21F-AD44-4F38-903A-30DD2E4D09AD}" type="datetime1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F934CC-4541-439B-8ED1-ADACD41A5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Metodologias de  Desenv. de Sistemas - André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471822-8772-41D0-8D37-0903A1BA8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41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0481" y="1871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Metodologias</a:t>
            </a:r>
            <a:r>
              <a:rPr lang="en-US" dirty="0"/>
              <a:t> de Desenvolvimento de Sistemas</a:t>
            </a:r>
            <a:br>
              <a:rPr lang="en-US" dirty="0"/>
            </a:br>
            <a:r>
              <a:rPr lang="en-US" b="1" dirty="0"/>
              <a:t>CCT 0431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226355"/>
            <a:ext cx="9144000" cy="1164054"/>
          </a:xfrm>
        </p:spPr>
        <p:txBody>
          <a:bodyPr>
            <a:normAutofit/>
          </a:bodyPr>
          <a:lstStyle/>
          <a:p>
            <a:r>
              <a:rPr lang="en-US" sz="1800" b="1" dirty="0"/>
              <a:t>Prof. André Luiz Braga</a:t>
            </a:r>
          </a:p>
          <a:p>
            <a:r>
              <a:rPr lang="en-US" sz="1800" dirty="0" err="1"/>
              <a:t>M.Sc</a:t>
            </a:r>
            <a:r>
              <a:rPr lang="en-US" sz="1800" dirty="0"/>
              <a:t> - COPPE/UFRJ / </a:t>
            </a:r>
            <a:r>
              <a:rPr lang="en-US" sz="1800" dirty="0" err="1"/>
              <a:t>D.Sc</a:t>
            </a:r>
            <a:r>
              <a:rPr lang="en-US" sz="1800" dirty="0"/>
              <a:t> – IBM Silicon Valley Lab / COPPE / UFRJ</a:t>
            </a:r>
          </a:p>
          <a:p>
            <a:r>
              <a:rPr lang="en-US" sz="1800" dirty="0"/>
              <a:t>IBM Certified Sr. IT Architect / Open Group</a:t>
            </a:r>
            <a:endParaRPr lang="en-US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E849DDE-5E4F-43C0-8688-8BED36C36A8B}"/>
              </a:ext>
            </a:extLst>
          </p:cNvPr>
          <p:cNvSpPr/>
          <p:nvPr/>
        </p:nvSpPr>
        <p:spPr>
          <a:xfrm>
            <a:off x="1922421" y="2640081"/>
            <a:ext cx="8347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4883F0C-196B-49C5-A1BB-F95FDD7F8304}"/>
              </a:ext>
            </a:extLst>
          </p:cNvPr>
          <p:cNvSpPr/>
          <p:nvPr/>
        </p:nvSpPr>
        <p:spPr>
          <a:xfrm>
            <a:off x="474517" y="4499335"/>
            <a:ext cx="110559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em:</a:t>
            </a:r>
            <a:r>
              <a:rPr lang="en-US" sz="2000" dirty="0" err="1">
                <a:sym typeface="Wingdings" panose="05000000000000000000" pitchFamily="2" charset="2"/>
                <a:hlinkClick r:id="rId3"/>
              </a:rPr>
              <a:t>https</a:t>
            </a:r>
            <a:r>
              <a:rPr lang="en-US" sz="2000" dirty="0">
                <a:sym typeface="Wingdings" panose="05000000000000000000" pitchFamily="2" charset="2"/>
                <a:hlinkClick r:id="rId3"/>
              </a:rPr>
              <a:t>://github.com/andrelb2000/CURSOS</a:t>
            </a:r>
            <a:endParaRPr lang="en-US" sz="2000" dirty="0">
              <a:sym typeface="Wingdings" panose="05000000000000000000" pitchFamily="2" charset="2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A0665BB-2A23-415C-BEDD-E05239C07B19}"/>
              </a:ext>
            </a:extLst>
          </p:cNvPr>
          <p:cNvSpPr/>
          <p:nvPr/>
        </p:nvSpPr>
        <p:spPr>
          <a:xfrm>
            <a:off x="240723" y="3526094"/>
            <a:ext cx="11710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Favor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 “CCT0431-&lt;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Turma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&gt;” </a:t>
            </a:r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 ser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9903ADA-9E00-4998-A7E0-2C5FBAB63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93" y="1248292"/>
            <a:ext cx="4799940" cy="52445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74708FB-C5FB-4B4F-AB3A-897DE3E79F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324"/>
          <a:stretch/>
        </p:blipFill>
        <p:spPr>
          <a:xfrm>
            <a:off x="6094192" y="1430497"/>
            <a:ext cx="5773612" cy="455142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Desenvolvimento de Sistemas</a:t>
            </a:r>
            <a:br>
              <a:rPr lang="en-US" b="1" dirty="0"/>
            </a:br>
            <a:r>
              <a:rPr lang="en-US" sz="3600" dirty="0"/>
              <a:t>Exemplo </a:t>
            </a:r>
            <a:r>
              <a:rPr lang="en-US" sz="3600" dirty="0" err="1"/>
              <a:t>Prático</a:t>
            </a:r>
            <a:r>
              <a:rPr lang="en-US" sz="3600" dirty="0"/>
              <a:t> JAVA – </a:t>
            </a:r>
            <a:r>
              <a:rPr lang="en-US" sz="3600" dirty="0" err="1"/>
              <a:t>Diagrama</a:t>
            </a:r>
            <a:r>
              <a:rPr lang="en-US" sz="3600" dirty="0"/>
              <a:t> de Classes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Metodologias de  </a:t>
            </a:r>
            <a:r>
              <a:rPr lang="pt-BR" dirty="0" err="1"/>
              <a:t>Desenv</a:t>
            </a:r>
            <a:r>
              <a:rPr lang="pt-BR" dirty="0"/>
              <a:t>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01/11/2018</a:t>
            </a:fld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CDF0F1B-87E7-47E7-AC1C-CF139163650C}"/>
              </a:ext>
            </a:extLst>
          </p:cNvPr>
          <p:cNvSpPr txBox="1"/>
          <p:nvPr/>
        </p:nvSpPr>
        <p:spPr>
          <a:xfrm>
            <a:off x="4229305" y="1146709"/>
            <a:ext cx="1112164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b="1" dirty="0"/>
              <a:t>JAVA</a:t>
            </a:r>
            <a:endParaRPr lang="pt-BR" b="1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F05DCC-5EF1-47EA-996E-3CF3A3DA1674}"/>
              </a:ext>
            </a:extLst>
          </p:cNvPr>
          <p:cNvSpPr txBox="1"/>
          <p:nvPr/>
        </p:nvSpPr>
        <p:spPr>
          <a:xfrm>
            <a:off x="9451676" y="388381"/>
            <a:ext cx="1527549" cy="92333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400" b="1" dirty="0"/>
              <a:t>UML</a:t>
            </a:r>
            <a:endParaRPr lang="pt-BR" sz="5400" b="1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32328243-8F5E-4406-A443-457FFEDB89A4}"/>
              </a:ext>
            </a:extLst>
          </p:cNvPr>
          <p:cNvCxnSpPr>
            <a:cxnSpLocks/>
          </p:cNvCxnSpPr>
          <p:nvPr/>
        </p:nvCxnSpPr>
        <p:spPr>
          <a:xfrm>
            <a:off x="2444817" y="5355147"/>
            <a:ext cx="8056345" cy="16975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512BEF8-B2AB-496E-B99A-1F40020D5D0F}"/>
              </a:ext>
            </a:extLst>
          </p:cNvPr>
          <p:cNvCxnSpPr>
            <a:cxnSpLocks/>
          </p:cNvCxnSpPr>
          <p:nvPr/>
        </p:nvCxnSpPr>
        <p:spPr>
          <a:xfrm>
            <a:off x="3265312" y="1430497"/>
            <a:ext cx="2962233" cy="174584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04894978-E821-4A18-81B8-0E372DB21653}"/>
              </a:ext>
            </a:extLst>
          </p:cNvPr>
          <p:cNvCxnSpPr>
            <a:cxnSpLocks/>
          </p:cNvCxnSpPr>
          <p:nvPr/>
        </p:nvCxnSpPr>
        <p:spPr>
          <a:xfrm flipH="1">
            <a:off x="1521216" y="4872966"/>
            <a:ext cx="8258052" cy="371216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B4FDAB63-CE49-4D0F-AAF6-A457070D5665}"/>
              </a:ext>
            </a:extLst>
          </p:cNvPr>
          <p:cNvCxnSpPr>
            <a:cxnSpLocks/>
          </p:cNvCxnSpPr>
          <p:nvPr/>
        </p:nvCxnSpPr>
        <p:spPr>
          <a:xfrm>
            <a:off x="4996178" y="5849425"/>
            <a:ext cx="55049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A06F63B9-5AF5-41E5-8EA7-0861955AFE90}"/>
              </a:ext>
            </a:extLst>
          </p:cNvPr>
          <p:cNvCxnSpPr>
            <a:cxnSpLocks/>
          </p:cNvCxnSpPr>
          <p:nvPr/>
        </p:nvCxnSpPr>
        <p:spPr>
          <a:xfrm>
            <a:off x="3265311" y="3088002"/>
            <a:ext cx="2962234" cy="340998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66CA5A22-3077-4FCB-A477-B8505C8F7EFD}"/>
              </a:ext>
            </a:extLst>
          </p:cNvPr>
          <p:cNvCxnSpPr>
            <a:cxnSpLocks/>
          </p:cNvCxnSpPr>
          <p:nvPr/>
        </p:nvCxnSpPr>
        <p:spPr>
          <a:xfrm flipV="1">
            <a:off x="3265310" y="3632750"/>
            <a:ext cx="2962235" cy="1222499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591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691328A4-C946-4F73-8EB8-345ABFDC4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9" y="2012059"/>
            <a:ext cx="4554369" cy="33430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F6C1C84-8F7A-4D87-83FE-B06F506D6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469" y="1580242"/>
            <a:ext cx="6635778" cy="394104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Desenvolvimento de Sistemas</a:t>
            </a:r>
            <a:br>
              <a:rPr lang="en-US" b="1" dirty="0"/>
            </a:br>
            <a:r>
              <a:rPr lang="en-US" sz="3600" dirty="0"/>
              <a:t>Exemplo </a:t>
            </a:r>
            <a:r>
              <a:rPr lang="en-US" sz="3600" dirty="0" err="1"/>
              <a:t>Prático</a:t>
            </a:r>
            <a:r>
              <a:rPr lang="en-US" sz="3600" dirty="0"/>
              <a:t> JAVA – </a:t>
            </a:r>
            <a:r>
              <a:rPr lang="en-US" sz="3600" dirty="0" err="1"/>
              <a:t>Diagrama</a:t>
            </a:r>
            <a:r>
              <a:rPr lang="en-US" sz="3600" dirty="0"/>
              <a:t> de </a:t>
            </a:r>
            <a:r>
              <a:rPr lang="en-US" sz="3600" dirty="0" err="1"/>
              <a:t>Componentes</a:t>
            </a:r>
            <a:r>
              <a:rPr lang="en-US" sz="3600" dirty="0"/>
              <a:t> / Classes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Metodologias de  </a:t>
            </a:r>
            <a:r>
              <a:rPr lang="pt-BR" dirty="0" err="1"/>
              <a:t>Desenv</a:t>
            </a:r>
            <a:r>
              <a:rPr lang="pt-BR" dirty="0"/>
              <a:t>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01/11/2018</a:t>
            </a:fld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CDF0F1B-87E7-47E7-AC1C-CF139163650C}"/>
              </a:ext>
            </a:extLst>
          </p:cNvPr>
          <p:cNvSpPr txBox="1"/>
          <p:nvPr/>
        </p:nvSpPr>
        <p:spPr>
          <a:xfrm>
            <a:off x="2728480" y="1569550"/>
            <a:ext cx="1112164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b="1" dirty="0"/>
              <a:t>JAVA</a:t>
            </a:r>
            <a:endParaRPr lang="pt-BR" b="1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F05DCC-5EF1-47EA-996E-3CF3A3DA1674}"/>
              </a:ext>
            </a:extLst>
          </p:cNvPr>
          <p:cNvSpPr txBox="1"/>
          <p:nvPr/>
        </p:nvSpPr>
        <p:spPr>
          <a:xfrm>
            <a:off x="10590025" y="1207512"/>
            <a:ext cx="1527549" cy="92333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400" b="1" dirty="0"/>
              <a:t>UML</a:t>
            </a:r>
            <a:endParaRPr lang="pt-BR" sz="5400" b="1" dirty="0"/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A06F63B9-5AF5-41E5-8EA7-0861955AFE90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572802" y="2361843"/>
            <a:ext cx="768667" cy="726159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783376DA-9FED-49D0-AC58-B44FDE230AA5}"/>
              </a:ext>
            </a:extLst>
          </p:cNvPr>
          <p:cNvSpPr/>
          <p:nvPr/>
        </p:nvSpPr>
        <p:spPr>
          <a:xfrm>
            <a:off x="828575" y="2848802"/>
            <a:ext cx="3744227" cy="478399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335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691328A4-C946-4F73-8EB8-345ABFDC4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67" y="2104852"/>
            <a:ext cx="4923625" cy="36141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Desenvolvimento de Sistemas</a:t>
            </a:r>
            <a:br>
              <a:rPr lang="en-US" b="1" dirty="0"/>
            </a:br>
            <a:r>
              <a:rPr lang="en-US" sz="3600" dirty="0"/>
              <a:t>Exemplo </a:t>
            </a:r>
            <a:r>
              <a:rPr lang="en-US" sz="3600" dirty="0" err="1"/>
              <a:t>Prático</a:t>
            </a:r>
            <a:r>
              <a:rPr lang="en-US" sz="3600" dirty="0"/>
              <a:t> JAVA – </a:t>
            </a:r>
            <a:r>
              <a:rPr lang="en-US" sz="3600" dirty="0" err="1"/>
              <a:t>Diagrama</a:t>
            </a:r>
            <a:r>
              <a:rPr lang="en-US" sz="3600" dirty="0"/>
              <a:t> de </a:t>
            </a:r>
            <a:r>
              <a:rPr lang="en-US" sz="3600" dirty="0" err="1"/>
              <a:t>Componentes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Metodologias de  </a:t>
            </a:r>
            <a:r>
              <a:rPr lang="pt-BR" dirty="0" err="1"/>
              <a:t>Desenv</a:t>
            </a:r>
            <a:r>
              <a:rPr lang="pt-BR" dirty="0"/>
              <a:t>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01/11/2018</a:t>
            </a:fld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F05DCC-5EF1-47EA-996E-3CF3A3DA1674}"/>
              </a:ext>
            </a:extLst>
          </p:cNvPr>
          <p:cNvSpPr txBox="1"/>
          <p:nvPr/>
        </p:nvSpPr>
        <p:spPr>
          <a:xfrm>
            <a:off x="6903548" y="1513633"/>
            <a:ext cx="1527549" cy="92333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400" b="1" dirty="0"/>
              <a:t>UML</a:t>
            </a:r>
            <a:endParaRPr lang="pt-BR" sz="5400" b="1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83376DA-9FED-49D0-AC58-B44FDE230AA5}"/>
              </a:ext>
            </a:extLst>
          </p:cNvPr>
          <p:cNvSpPr/>
          <p:nvPr/>
        </p:nvSpPr>
        <p:spPr>
          <a:xfrm>
            <a:off x="169549" y="2090316"/>
            <a:ext cx="4903643" cy="3599469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CDF0F1B-87E7-47E7-AC1C-CF139163650C}"/>
              </a:ext>
            </a:extLst>
          </p:cNvPr>
          <p:cNvSpPr txBox="1"/>
          <p:nvPr/>
        </p:nvSpPr>
        <p:spPr>
          <a:xfrm>
            <a:off x="3075128" y="1677737"/>
            <a:ext cx="1112164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b="1" dirty="0"/>
              <a:t>JAVA</a:t>
            </a:r>
            <a:endParaRPr lang="pt-BR" b="1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3F664FE-F6AF-4B61-96F4-0DAEA0FED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959" y="2090316"/>
            <a:ext cx="6297074" cy="3599469"/>
          </a:xfrm>
          <a:prstGeom prst="rect">
            <a:avLst/>
          </a:prstGeom>
        </p:spPr>
      </p:pic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A06F63B9-5AF5-41E5-8EA7-0861955AFE90}"/>
              </a:ext>
            </a:extLst>
          </p:cNvPr>
          <p:cNvCxnSpPr>
            <a:cxnSpLocks/>
          </p:cNvCxnSpPr>
          <p:nvPr/>
        </p:nvCxnSpPr>
        <p:spPr>
          <a:xfrm>
            <a:off x="5073192" y="3574067"/>
            <a:ext cx="904100" cy="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81D27A6F-22DC-4730-A110-3A15941BADF7}"/>
              </a:ext>
            </a:extLst>
          </p:cNvPr>
          <p:cNvSpPr/>
          <p:nvPr/>
        </p:nvSpPr>
        <p:spPr>
          <a:xfrm>
            <a:off x="864757" y="2990633"/>
            <a:ext cx="3996001" cy="46406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37445AC-1E9C-499D-A69B-382C3B508589}"/>
              </a:ext>
            </a:extLst>
          </p:cNvPr>
          <p:cNvCxnSpPr>
            <a:cxnSpLocks/>
          </p:cNvCxnSpPr>
          <p:nvPr/>
        </p:nvCxnSpPr>
        <p:spPr>
          <a:xfrm flipV="1">
            <a:off x="4860758" y="2406316"/>
            <a:ext cx="4622361" cy="781136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837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07D572C-01AB-435B-A0AE-A12090717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300" y="1521943"/>
            <a:ext cx="9306846" cy="43685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2739"/>
            <a:ext cx="10515600" cy="92332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Desenvolvimento de Sistemas</a:t>
            </a:r>
            <a:br>
              <a:rPr lang="en-US" b="1" dirty="0"/>
            </a:br>
            <a:r>
              <a:rPr lang="en-US" sz="3600" dirty="0"/>
              <a:t>Exemplo </a:t>
            </a:r>
            <a:r>
              <a:rPr lang="en-US" sz="3600" dirty="0" err="1"/>
              <a:t>Prático</a:t>
            </a:r>
            <a:r>
              <a:rPr lang="en-US" sz="3600" dirty="0"/>
              <a:t> JAVA – </a:t>
            </a:r>
            <a:r>
              <a:rPr lang="en-US" sz="3600" dirty="0" err="1"/>
              <a:t>Diagrama</a:t>
            </a:r>
            <a:r>
              <a:rPr lang="en-US" sz="3600" dirty="0"/>
              <a:t> de </a:t>
            </a:r>
            <a:r>
              <a:rPr lang="en-US" sz="3600" dirty="0" err="1"/>
              <a:t>Sequencia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Metodologias de  </a:t>
            </a:r>
            <a:r>
              <a:rPr lang="pt-BR" dirty="0" err="1"/>
              <a:t>Desenv</a:t>
            </a:r>
            <a:r>
              <a:rPr lang="pt-BR" dirty="0"/>
              <a:t>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01/11/2018</a:t>
            </a:fld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F05DCC-5EF1-47EA-996E-3CF3A3DA1674}"/>
              </a:ext>
            </a:extLst>
          </p:cNvPr>
          <p:cNvSpPr txBox="1"/>
          <p:nvPr/>
        </p:nvSpPr>
        <p:spPr>
          <a:xfrm>
            <a:off x="9826251" y="188127"/>
            <a:ext cx="1527549" cy="92333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400" b="1" dirty="0"/>
              <a:t>UML</a:t>
            </a:r>
            <a:endParaRPr lang="pt-BR" sz="5400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CDF0F1B-87E7-47E7-AC1C-CF139163650C}"/>
              </a:ext>
            </a:extLst>
          </p:cNvPr>
          <p:cNvSpPr txBox="1"/>
          <p:nvPr/>
        </p:nvSpPr>
        <p:spPr>
          <a:xfrm>
            <a:off x="2209800" y="-513592"/>
            <a:ext cx="1112164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b="1" dirty="0"/>
              <a:t>JAVA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675206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07D572C-01AB-435B-A0AE-A120907173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263"/>
          <a:stretch/>
        </p:blipFill>
        <p:spPr>
          <a:xfrm>
            <a:off x="5017280" y="1801075"/>
            <a:ext cx="6676501" cy="43685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2739"/>
            <a:ext cx="10515600" cy="92332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Desenvolvimento de Sistemas</a:t>
            </a:r>
            <a:br>
              <a:rPr lang="en-US" b="1" dirty="0"/>
            </a:br>
            <a:r>
              <a:rPr lang="en-US" sz="3600" dirty="0"/>
              <a:t>Exemplo </a:t>
            </a:r>
            <a:r>
              <a:rPr lang="en-US" sz="3600" dirty="0" err="1"/>
              <a:t>Prático</a:t>
            </a:r>
            <a:r>
              <a:rPr lang="en-US" sz="3600" dirty="0"/>
              <a:t> JAVA – </a:t>
            </a:r>
            <a:r>
              <a:rPr lang="en-US" sz="3600" dirty="0" err="1"/>
              <a:t>Diagrama</a:t>
            </a:r>
            <a:r>
              <a:rPr lang="en-US" sz="3600" dirty="0"/>
              <a:t> de </a:t>
            </a:r>
            <a:r>
              <a:rPr lang="en-US" sz="3600" dirty="0" err="1"/>
              <a:t>Sequencia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Metodologias de  </a:t>
            </a:r>
            <a:r>
              <a:rPr lang="pt-BR" dirty="0" err="1"/>
              <a:t>Desenv</a:t>
            </a:r>
            <a:r>
              <a:rPr lang="pt-BR" dirty="0"/>
              <a:t>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01/11/2018</a:t>
            </a:fld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F05DCC-5EF1-47EA-996E-3CF3A3DA1674}"/>
              </a:ext>
            </a:extLst>
          </p:cNvPr>
          <p:cNvSpPr txBox="1"/>
          <p:nvPr/>
        </p:nvSpPr>
        <p:spPr>
          <a:xfrm>
            <a:off x="9982200" y="779069"/>
            <a:ext cx="1527549" cy="92333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400" b="1" dirty="0"/>
              <a:t>UML</a:t>
            </a:r>
            <a:endParaRPr lang="pt-BR" sz="5400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CDF0F1B-87E7-47E7-AC1C-CF139163650C}"/>
              </a:ext>
            </a:extLst>
          </p:cNvPr>
          <p:cNvSpPr txBox="1"/>
          <p:nvPr/>
        </p:nvSpPr>
        <p:spPr>
          <a:xfrm>
            <a:off x="1218398" y="1501903"/>
            <a:ext cx="1112164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b="1" dirty="0"/>
              <a:t>JAVA</a:t>
            </a:r>
            <a:endParaRPr lang="pt-BR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E90D6C5-2335-46FB-A872-3C30EBA86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06" y="2356051"/>
            <a:ext cx="4542273" cy="29206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6070D865-2DA4-404D-B776-D2804C969FF2}"/>
              </a:ext>
            </a:extLst>
          </p:cNvPr>
          <p:cNvSpPr/>
          <p:nvPr/>
        </p:nvSpPr>
        <p:spPr>
          <a:xfrm>
            <a:off x="458211" y="2771684"/>
            <a:ext cx="3996001" cy="46406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9361DDF-8361-4640-8483-4EB5C8C60F95}"/>
              </a:ext>
            </a:extLst>
          </p:cNvPr>
          <p:cNvCxnSpPr>
            <a:cxnSpLocks/>
          </p:cNvCxnSpPr>
          <p:nvPr/>
        </p:nvCxnSpPr>
        <p:spPr>
          <a:xfrm flipV="1">
            <a:off x="4454212" y="3003717"/>
            <a:ext cx="3699188" cy="139044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4333D03-5E48-4082-9663-516C31326AE1}"/>
              </a:ext>
            </a:extLst>
          </p:cNvPr>
          <p:cNvCxnSpPr>
            <a:cxnSpLocks/>
          </p:cNvCxnSpPr>
          <p:nvPr/>
        </p:nvCxnSpPr>
        <p:spPr>
          <a:xfrm>
            <a:off x="4244741" y="2512194"/>
            <a:ext cx="1761423" cy="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08833C07-B58D-47F3-BC3E-289E7B7B0240}"/>
              </a:ext>
            </a:extLst>
          </p:cNvPr>
          <p:cNvCxnSpPr>
            <a:cxnSpLocks/>
          </p:cNvCxnSpPr>
          <p:nvPr/>
        </p:nvCxnSpPr>
        <p:spPr>
          <a:xfrm>
            <a:off x="4350619" y="3571614"/>
            <a:ext cx="3397718" cy="24056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866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A812781-393C-455D-A28A-AC425040B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06" y="4141493"/>
            <a:ext cx="5345909" cy="20223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514E48E-AD97-4A2A-95E9-4474DE144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06" y="2119726"/>
            <a:ext cx="4267998" cy="17812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07D572C-01AB-435B-A0AE-A120907173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260" r="1"/>
          <a:stretch/>
        </p:blipFill>
        <p:spPr>
          <a:xfrm>
            <a:off x="6054584" y="1323810"/>
            <a:ext cx="6025207" cy="43685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2739"/>
            <a:ext cx="10515600" cy="92332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Desenvolvimento de Sistemas</a:t>
            </a:r>
            <a:br>
              <a:rPr lang="en-US" b="1" dirty="0"/>
            </a:br>
            <a:r>
              <a:rPr lang="en-US" sz="3600" dirty="0"/>
              <a:t>Exemplo </a:t>
            </a:r>
            <a:r>
              <a:rPr lang="en-US" sz="3600" dirty="0" err="1"/>
              <a:t>Prático</a:t>
            </a:r>
            <a:r>
              <a:rPr lang="en-US" sz="3600" dirty="0"/>
              <a:t> JAVA – </a:t>
            </a:r>
            <a:r>
              <a:rPr lang="en-US" sz="3600" dirty="0" err="1"/>
              <a:t>Diagrama</a:t>
            </a:r>
            <a:r>
              <a:rPr lang="en-US" sz="3600" dirty="0"/>
              <a:t> de </a:t>
            </a:r>
            <a:r>
              <a:rPr lang="en-US" sz="3600" dirty="0" err="1"/>
              <a:t>Sequencia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Metodologias de  </a:t>
            </a:r>
            <a:r>
              <a:rPr lang="pt-BR" dirty="0" err="1"/>
              <a:t>Desenv</a:t>
            </a:r>
            <a:r>
              <a:rPr lang="pt-BR" dirty="0"/>
              <a:t>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01/11/2018</a:t>
            </a:fld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F05DCC-5EF1-47EA-996E-3CF3A3DA1674}"/>
              </a:ext>
            </a:extLst>
          </p:cNvPr>
          <p:cNvSpPr txBox="1"/>
          <p:nvPr/>
        </p:nvSpPr>
        <p:spPr>
          <a:xfrm>
            <a:off x="9982200" y="319481"/>
            <a:ext cx="1527549" cy="92333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400" b="1" dirty="0"/>
              <a:t>UML</a:t>
            </a:r>
            <a:endParaRPr lang="pt-BR" sz="5400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CDF0F1B-87E7-47E7-AC1C-CF139163650C}"/>
              </a:ext>
            </a:extLst>
          </p:cNvPr>
          <p:cNvSpPr txBox="1"/>
          <p:nvPr/>
        </p:nvSpPr>
        <p:spPr>
          <a:xfrm>
            <a:off x="1344047" y="1232900"/>
            <a:ext cx="1112164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b="1" dirty="0"/>
              <a:t>JAVA</a:t>
            </a:r>
            <a:endParaRPr lang="pt-BR" b="1" dirty="0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9361DDF-8361-4640-8483-4EB5C8C60F95}"/>
              </a:ext>
            </a:extLst>
          </p:cNvPr>
          <p:cNvCxnSpPr>
            <a:cxnSpLocks/>
          </p:cNvCxnSpPr>
          <p:nvPr/>
        </p:nvCxnSpPr>
        <p:spPr>
          <a:xfrm>
            <a:off x="3320716" y="2246200"/>
            <a:ext cx="2733868" cy="430212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08833C07-B58D-47F3-BC3E-289E7B7B0240}"/>
              </a:ext>
            </a:extLst>
          </p:cNvPr>
          <p:cNvCxnSpPr>
            <a:cxnSpLocks/>
          </p:cNvCxnSpPr>
          <p:nvPr/>
        </p:nvCxnSpPr>
        <p:spPr>
          <a:xfrm>
            <a:off x="4038600" y="2770310"/>
            <a:ext cx="4723899" cy="3114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DBB08D66-24D9-4ACE-9ABE-C4E649162434}"/>
              </a:ext>
            </a:extLst>
          </p:cNvPr>
          <p:cNvCxnSpPr>
            <a:cxnSpLocks/>
          </p:cNvCxnSpPr>
          <p:nvPr/>
        </p:nvCxnSpPr>
        <p:spPr>
          <a:xfrm flipV="1">
            <a:off x="3474720" y="3340420"/>
            <a:ext cx="3060533" cy="990241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12BB795D-3A07-408E-BB9A-EE1AFFD72565}"/>
              </a:ext>
            </a:extLst>
          </p:cNvPr>
          <p:cNvCxnSpPr>
            <a:cxnSpLocks/>
          </p:cNvCxnSpPr>
          <p:nvPr/>
        </p:nvCxnSpPr>
        <p:spPr>
          <a:xfrm flipV="1">
            <a:off x="2456211" y="3724479"/>
            <a:ext cx="6763692" cy="11893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DC50F731-B6EC-4046-B9C3-5935D747BB12}"/>
              </a:ext>
            </a:extLst>
          </p:cNvPr>
          <p:cNvCxnSpPr>
            <a:cxnSpLocks/>
          </p:cNvCxnSpPr>
          <p:nvPr/>
        </p:nvCxnSpPr>
        <p:spPr>
          <a:xfrm flipV="1">
            <a:off x="5284269" y="4913842"/>
            <a:ext cx="3173680" cy="4336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8F31F241-C01F-4F47-8799-A608D5598371}"/>
              </a:ext>
            </a:extLst>
          </p:cNvPr>
          <p:cNvCxnSpPr>
            <a:cxnSpLocks/>
          </p:cNvCxnSpPr>
          <p:nvPr/>
        </p:nvCxnSpPr>
        <p:spPr>
          <a:xfrm flipH="1">
            <a:off x="2733110" y="5347498"/>
            <a:ext cx="6334077" cy="351796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469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2739"/>
            <a:ext cx="10515600" cy="92332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Desenvolvimento de Sistemas</a:t>
            </a:r>
            <a:br>
              <a:rPr lang="en-US" b="1" dirty="0"/>
            </a:br>
            <a:r>
              <a:rPr lang="en-US" sz="3600" b="1" dirty="0" err="1"/>
              <a:t>Resumo</a:t>
            </a:r>
            <a:r>
              <a:rPr lang="en-US" sz="3600" b="1" dirty="0"/>
              <a:t> de </a:t>
            </a:r>
            <a:r>
              <a:rPr lang="en-US" sz="3600" b="1" dirty="0" err="1"/>
              <a:t>Diagramas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Metodologias de  </a:t>
            </a:r>
            <a:r>
              <a:rPr lang="pt-BR" dirty="0" err="1"/>
              <a:t>Desenv</a:t>
            </a:r>
            <a:r>
              <a:rPr lang="pt-BR" dirty="0"/>
              <a:t>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3E8BE4-D61F-4D52-A9A4-24AB47FC0B80}" type="slidenum">
              <a:rPr lang="pt-BR" smtClean="0"/>
              <a:t>16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01/11/2018</a:t>
            </a:fld>
            <a:endParaRPr lang="pt-BR"/>
          </a:p>
        </p:txBody>
      </p:sp>
      <p:pic>
        <p:nvPicPr>
          <p:cNvPr id="17" name="Picture 2" descr="Resultado de imagem para diagramas uml resumo">
            <a:extLst>
              <a:ext uri="{FF2B5EF4-FFF2-40B4-BE49-F238E27FC236}">
                <a16:creationId xmlns:a16="http://schemas.microsoft.com/office/drawing/2014/main" id="{9033B484-1BB1-4B61-9644-F667621D73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2" t="27866" r="4869" b="4202"/>
          <a:stretch/>
        </p:blipFill>
        <p:spPr bwMode="auto">
          <a:xfrm>
            <a:off x="944076" y="1123266"/>
            <a:ext cx="8835189" cy="523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008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2739"/>
            <a:ext cx="10515600" cy="92332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Desenvolvimento de Sistemas</a:t>
            </a:r>
            <a:br>
              <a:rPr lang="en-US" b="1" dirty="0"/>
            </a:br>
            <a:r>
              <a:rPr lang="en-US" sz="3600" b="1" dirty="0" err="1"/>
              <a:t>Diagrama</a:t>
            </a:r>
            <a:r>
              <a:rPr lang="en-US" sz="3600" b="1" dirty="0"/>
              <a:t> de </a:t>
            </a:r>
            <a:r>
              <a:rPr lang="en-US" sz="3600" b="1" dirty="0" err="1"/>
              <a:t>Colaboração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Metodologias de  </a:t>
            </a:r>
            <a:r>
              <a:rPr lang="pt-BR" dirty="0" err="1"/>
              <a:t>Desenv</a:t>
            </a:r>
            <a:r>
              <a:rPr lang="pt-BR" dirty="0"/>
              <a:t>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3E8BE4-D61F-4D52-A9A4-24AB47FC0B80}" type="slidenum">
              <a:rPr lang="pt-BR" smtClean="0"/>
              <a:t>17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01/11/2018</a:t>
            </a:fld>
            <a:endParaRPr lang="pt-BR"/>
          </a:p>
        </p:txBody>
      </p:sp>
      <p:pic>
        <p:nvPicPr>
          <p:cNvPr id="7" name="Picture 4" descr="Resultado de imagem para diagrama de colaboração uml 2.0">
            <a:extLst>
              <a:ext uri="{FF2B5EF4-FFF2-40B4-BE49-F238E27FC236}">
                <a16:creationId xmlns:a16="http://schemas.microsoft.com/office/drawing/2014/main" id="{1949DC58-CACA-4DEE-A01F-9AE3F6619A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9" t="18090" r="16600" b="7932"/>
          <a:stretch/>
        </p:blipFill>
        <p:spPr bwMode="auto">
          <a:xfrm>
            <a:off x="1745148" y="1257588"/>
            <a:ext cx="7837591" cy="489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457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2739"/>
            <a:ext cx="10515600" cy="92332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Desenvolvimento de Sistemas</a:t>
            </a:r>
            <a:br>
              <a:rPr lang="en-US" b="1" dirty="0"/>
            </a:br>
            <a:r>
              <a:rPr lang="en-US" sz="3600" b="1" dirty="0" err="1"/>
              <a:t>Diagrama</a:t>
            </a:r>
            <a:r>
              <a:rPr lang="en-US" sz="3600" b="1" dirty="0"/>
              <a:t> de </a:t>
            </a:r>
            <a:r>
              <a:rPr lang="en-US" sz="3600" b="1" dirty="0" err="1"/>
              <a:t>Colaboração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Metodologias de  </a:t>
            </a:r>
            <a:r>
              <a:rPr lang="pt-BR" dirty="0" err="1"/>
              <a:t>Desenv</a:t>
            </a:r>
            <a:r>
              <a:rPr lang="pt-BR" dirty="0"/>
              <a:t>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3E8BE4-D61F-4D52-A9A4-24AB47FC0B80}" type="slidenum">
              <a:rPr lang="pt-BR" smtClean="0"/>
              <a:t>18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01/11/2018</a:t>
            </a:fld>
            <a:endParaRPr lang="pt-BR"/>
          </a:p>
        </p:txBody>
      </p:sp>
      <p:pic>
        <p:nvPicPr>
          <p:cNvPr id="8" name="Picture 2" descr="Resultado de imagem para diagrama de colaboração uml 2.0">
            <a:extLst>
              <a:ext uri="{FF2B5EF4-FFF2-40B4-BE49-F238E27FC236}">
                <a16:creationId xmlns:a16="http://schemas.microsoft.com/office/drawing/2014/main" id="{C630BC9A-4243-482C-9E64-6238BBDC6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074" y="1343737"/>
            <a:ext cx="9034091" cy="472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771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2739"/>
            <a:ext cx="10515600" cy="92332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Desenvolvimento de Sistemas</a:t>
            </a:r>
            <a:br>
              <a:rPr lang="en-US" b="1" dirty="0"/>
            </a:br>
            <a:r>
              <a:rPr lang="en-US" sz="3600" b="1" dirty="0" err="1"/>
              <a:t>Diagrama</a:t>
            </a:r>
            <a:r>
              <a:rPr lang="en-US" sz="3600" b="1" dirty="0"/>
              <a:t> de Atividades (</a:t>
            </a:r>
            <a:r>
              <a:rPr lang="en-US" sz="3600" b="1" dirty="0" err="1"/>
              <a:t>Fluxograma</a:t>
            </a:r>
            <a:r>
              <a:rPr lang="en-US" sz="3600" b="1" dirty="0"/>
              <a:t>)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Metodologias de  </a:t>
            </a:r>
            <a:r>
              <a:rPr lang="pt-BR" dirty="0" err="1"/>
              <a:t>Desenv</a:t>
            </a:r>
            <a:r>
              <a:rPr lang="pt-BR" dirty="0"/>
              <a:t>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3E8BE4-D61F-4D52-A9A4-24AB47FC0B80}" type="slidenum">
              <a:rPr lang="pt-BR" smtClean="0"/>
              <a:t>19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01/11/2018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3C402D5-F5B9-4C34-B16F-5C47AD5B6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111" y="1221189"/>
            <a:ext cx="6094365" cy="513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0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Metodologias</a:t>
            </a:r>
            <a:r>
              <a:rPr lang="en-US" dirty="0"/>
              <a:t> de Desenvolvimento de Sistemas</a:t>
            </a:r>
            <a:br>
              <a:rPr lang="en-US" dirty="0"/>
            </a:br>
            <a:r>
              <a:rPr lang="en-US" b="1" dirty="0"/>
              <a:t>Aula 7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7130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2739"/>
            <a:ext cx="10515600" cy="92332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Desenvolvimento de Sistemas</a:t>
            </a:r>
            <a:br>
              <a:rPr lang="en-US" b="1" dirty="0"/>
            </a:br>
            <a:r>
              <a:rPr lang="en-US" sz="3600" b="1" dirty="0" err="1"/>
              <a:t>Diagrama</a:t>
            </a:r>
            <a:r>
              <a:rPr lang="en-US" sz="3600" b="1" dirty="0"/>
              <a:t> de Atividades (</a:t>
            </a:r>
            <a:r>
              <a:rPr lang="en-US" sz="3600" b="1" dirty="0" err="1"/>
              <a:t>Fluxograma</a:t>
            </a:r>
            <a:r>
              <a:rPr lang="en-US" sz="3600" b="1" dirty="0"/>
              <a:t>)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Metodologias de  </a:t>
            </a:r>
            <a:r>
              <a:rPr lang="pt-BR" dirty="0" err="1"/>
              <a:t>Desenv</a:t>
            </a:r>
            <a:r>
              <a:rPr lang="pt-BR" dirty="0"/>
              <a:t>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3E8BE4-D61F-4D52-A9A4-24AB47FC0B80}" type="slidenum">
              <a:rPr lang="pt-BR" smtClean="0"/>
              <a:t>20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01/11/2018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0999058-E528-4FA5-AD3C-8D7A2237F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296" y="1056068"/>
            <a:ext cx="7387486" cy="513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7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2739"/>
            <a:ext cx="10515600" cy="92332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Desenvolvimento de Sistemas</a:t>
            </a:r>
            <a:br>
              <a:rPr lang="en-US" b="1" dirty="0"/>
            </a:br>
            <a:r>
              <a:rPr lang="en-US" sz="3600" b="1" dirty="0" err="1"/>
              <a:t>Diagrama</a:t>
            </a:r>
            <a:r>
              <a:rPr lang="en-US" sz="3600" b="1" dirty="0"/>
              <a:t> de Atividades (</a:t>
            </a:r>
            <a:r>
              <a:rPr lang="en-US" sz="3600" b="1" dirty="0" err="1"/>
              <a:t>Fluxograma</a:t>
            </a:r>
            <a:r>
              <a:rPr lang="en-US" sz="3600" b="1" dirty="0"/>
              <a:t>)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Metodologias de  </a:t>
            </a:r>
            <a:r>
              <a:rPr lang="pt-BR" dirty="0" err="1"/>
              <a:t>Desenv</a:t>
            </a:r>
            <a:r>
              <a:rPr lang="pt-BR" dirty="0"/>
              <a:t>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3E8BE4-D61F-4D52-A9A4-24AB47FC0B80}" type="slidenum">
              <a:rPr lang="pt-BR" smtClean="0"/>
              <a:t>21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01/11/2018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A92C094-1486-4AE5-818A-F4D6C7E5F9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9" t="25140" r="16819" b="8890"/>
          <a:stretch/>
        </p:blipFill>
        <p:spPr>
          <a:xfrm>
            <a:off x="2044450" y="1162540"/>
            <a:ext cx="6819130" cy="519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81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2739"/>
            <a:ext cx="10515600" cy="92332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Desenvolvimento de Sistemas</a:t>
            </a:r>
            <a:br>
              <a:rPr lang="en-US" b="1" dirty="0"/>
            </a:br>
            <a:r>
              <a:rPr lang="en-US" sz="3600" b="1" dirty="0" err="1"/>
              <a:t>Diagrama</a:t>
            </a:r>
            <a:r>
              <a:rPr lang="en-US" sz="3600" b="1" dirty="0"/>
              <a:t> de </a:t>
            </a:r>
            <a:r>
              <a:rPr lang="en-US" sz="3600" b="1" dirty="0" err="1"/>
              <a:t>Estados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Metodologias de  </a:t>
            </a:r>
            <a:r>
              <a:rPr lang="pt-BR" dirty="0" err="1"/>
              <a:t>Desenv</a:t>
            </a:r>
            <a:r>
              <a:rPr lang="pt-BR" dirty="0"/>
              <a:t>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3E8BE4-D61F-4D52-A9A4-24AB47FC0B80}" type="slidenum">
              <a:rPr lang="pt-BR" smtClean="0"/>
              <a:t>22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01/11/2018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C3FC2B-31DE-4F7D-9940-9F7D146B3A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62"/>
          <a:stretch/>
        </p:blipFill>
        <p:spPr>
          <a:xfrm>
            <a:off x="1271630" y="1130404"/>
            <a:ext cx="8077328" cy="515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52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2739"/>
            <a:ext cx="10515600" cy="92332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Desenvolvimento de Sistemas</a:t>
            </a:r>
            <a:br>
              <a:rPr lang="en-US" b="1" dirty="0"/>
            </a:br>
            <a:r>
              <a:rPr lang="en-US" sz="3600" b="1" dirty="0" err="1"/>
              <a:t>Diagrama</a:t>
            </a:r>
            <a:r>
              <a:rPr lang="en-US" sz="3600" b="1" dirty="0"/>
              <a:t> de </a:t>
            </a:r>
            <a:r>
              <a:rPr lang="en-US" sz="3600" b="1" dirty="0" err="1"/>
              <a:t>Estados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Metodologias de  </a:t>
            </a:r>
            <a:r>
              <a:rPr lang="pt-BR" dirty="0" err="1"/>
              <a:t>Desenv</a:t>
            </a:r>
            <a:r>
              <a:rPr lang="pt-BR" dirty="0"/>
              <a:t>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3E8BE4-D61F-4D52-A9A4-24AB47FC0B80}" type="slidenum">
              <a:rPr lang="pt-BR" smtClean="0"/>
              <a:t>23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01/11/2018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906A9FE-F091-4CCC-BCB7-C335D9E9BD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" t="16355" r="-805" b="-3063"/>
          <a:stretch/>
        </p:blipFill>
        <p:spPr>
          <a:xfrm>
            <a:off x="1313544" y="1056068"/>
            <a:ext cx="8452599" cy="549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70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2739"/>
            <a:ext cx="10515600" cy="92332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Desenvolvimento de Sistemas</a:t>
            </a:r>
            <a:br>
              <a:rPr lang="en-US" b="1" dirty="0"/>
            </a:br>
            <a:r>
              <a:rPr lang="en-US" sz="3600" b="1" dirty="0" err="1"/>
              <a:t>Diagrama</a:t>
            </a:r>
            <a:r>
              <a:rPr lang="en-US" sz="3600" b="1" dirty="0"/>
              <a:t> de </a:t>
            </a:r>
            <a:r>
              <a:rPr lang="en-US" sz="3600" b="1" dirty="0" err="1"/>
              <a:t>Estados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Metodologias de  </a:t>
            </a:r>
            <a:r>
              <a:rPr lang="pt-BR" dirty="0" err="1"/>
              <a:t>Desenv</a:t>
            </a:r>
            <a:r>
              <a:rPr lang="pt-BR" dirty="0"/>
              <a:t>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3E8BE4-D61F-4D52-A9A4-24AB47FC0B80}" type="slidenum">
              <a:rPr lang="pt-BR" smtClean="0"/>
              <a:t>24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01/11/2018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E011F82-8535-49B7-9F19-95BAC9785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251" y="1149076"/>
            <a:ext cx="7533738" cy="51142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3490557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2739"/>
            <a:ext cx="10515600" cy="92332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Desenvolvimento de Sistemas</a:t>
            </a:r>
            <a:br>
              <a:rPr lang="en-US" b="1" dirty="0"/>
            </a:br>
            <a:r>
              <a:rPr lang="en-US" sz="3600" b="1" dirty="0" err="1"/>
              <a:t>Diagrama</a:t>
            </a:r>
            <a:r>
              <a:rPr lang="en-US" sz="3600" b="1" dirty="0"/>
              <a:t> de </a:t>
            </a:r>
            <a:r>
              <a:rPr lang="en-US" sz="3600" b="1" dirty="0" err="1"/>
              <a:t>Estados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Metodologias de  </a:t>
            </a:r>
            <a:r>
              <a:rPr lang="pt-BR" dirty="0" err="1"/>
              <a:t>Desenv</a:t>
            </a:r>
            <a:r>
              <a:rPr lang="pt-BR" dirty="0"/>
              <a:t>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3E8BE4-D61F-4D52-A9A4-24AB47FC0B80}" type="slidenum">
              <a:rPr lang="pt-BR" smtClean="0"/>
              <a:t>25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01/11/2018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F38668-483C-458C-ABB3-36A8637FB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244" y="1181878"/>
            <a:ext cx="5505597" cy="517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</a:t>
            </a:r>
            <a:r>
              <a:rPr lang="en-US" b="1" dirty="0" err="1"/>
              <a:t>Desenvolvimento</a:t>
            </a:r>
            <a:r>
              <a:rPr lang="en-US" b="1" dirty="0"/>
              <a:t> de </a:t>
            </a:r>
            <a:r>
              <a:rPr lang="en-US" b="1" dirty="0" err="1"/>
              <a:t>Sistemas</a:t>
            </a:r>
            <a:br>
              <a:rPr lang="en-US" dirty="0"/>
            </a:br>
            <a:r>
              <a:rPr lang="en-US" dirty="0" err="1"/>
              <a:t>Conteúdo</a:t>
            </a:r>
            <a:r>
              <a:rPr lang="en-US" dirty="0"/>
              <a:t> </a:t>
            </a:r>
            <a:r>
              <a:rPr lang="en-US" dirty="0" err="1"/>
              <a:t>Programático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600" dirty="0"/>
              <a:t>Exemplo </a:t>
            </a:r>
            <a:r>
              <a:rPr lang="en-US" sz="3600" dirty="0" err="1"/>
              <a:t>Prático</a:t>
            </a:r>
            <a:r>
              <a:rPr lang="en-US" sz="3600" dirty="0"/>
              <a:t> </a:t>
            </a:r>
            <a:r>
              <a:rPr lang="en-US" sz="3600" dirty="0" err="1"/>
              <a:t>em</a:t>
            </a:r>
            <a:r>
              <a:rPr lang="en-US" sz="3600" dirty="0"/>
              <a:t> JAVA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200" dirty="0" err="1"/>
              <a:t>Diagrama</a:t>
            </a:r>
            <a:r>
              <a:rPr lang="en-US" sz="3200" dirty="0"/>
              <a:t> de Classes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200" dirty="0" err="1"/>
              <a:t>Diagrama</a:t>
            </a:r>
            <a:r>
              <a:rPr lang="en-US" sz="3200" dirty="0"/>
              <a:t> de </a:t>
            </a:r>
            <a:r>
              <a:rPr lang="en-US" sz="3200" dirty="0" err="1"/>
              <a:t>Componentes</a:t>
            </a:r>
            <a:endParaRPr lang="en-US" sz="3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200" dirty="0" err="1"/>
              <a:t>Diagrama</a:t>
            </a:r>
            <a:r>
              <a:rPr lang="en-US" sz="3200" dirty="0"/>
              <a:t> de </a:t>
            </a:r>
            <a:r>
              <a:rPr lang="en-US" sz="3200" dirty="0" err="1"/>
              <a:t>Sequencia</a:t>
            </a:r>
            <a:endParaRPr lang="en-US" sz="32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600" dirty="0" err="1"/>
              <a:t>Resumo</a:t>
            </a:r>
            <a:r>
              <a:rPr lang="en-US" sz="3600" dirty="0"/>
              <a:t> de </a:t>
            </a:r>
            <a:r>
              <a:rPr lang="en-US" sz="3600" dirty="0" err="1"/>
              <a:t>Diagramas</a:t>
            </a:r>
            <a:endParaRPr lang="en-US" sz="3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200" dirty="0" err="1"/>
              <a:t>Diagrama</a:t>
            </a:r>
            <a:r>
              <a:rPr lang="en-US" sz="3200" dirty="0"/>
              <a:t> de </a:t>
            </a:r>
            <a:r>
              <a:rPr lang="en-US" sz="3200" dirty="0" err="1"/>
              <a:t>Colaboração</a:t>
            </a:r>
            <a:endParaRPr lang="en-US" sz="3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200" dirty="0" err="1"/>
              <a:t>Diagrama</a:t>
            </a:r>
            <a:r>
              <a:rPr lang="en-US" sz="3200" dirty="0"/>
              <a:t> de Atividades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200" dirty="0" err="1"/>
              <a:t>Diagrama</a:t>
            </a:r>
            <a:r>
              <a:rPr lang="en-US" sz="3200" dirty="0"/>
              <a:t> de </a:t>
            </a:r>
            <a:r>
              <a:rPr lang="en-US" sz="3200" dirty="0" err="1"/>
              <a:t>Estados</a:t>
            </a:r>
            <a:endParaRPr lang="en-US" sz="32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3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sz="3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sz="3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sz="3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sz="32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sz="18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01/11/2018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66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Desenvolvimento de Sistemas</a:t>
            </a:r>
            <a:br>
              <a:rPr lang="en-US" dirty="0"/>
            </a:br>
            <a:r>
              <a:rPr lang="en-US" dirty="0"/>
              <a:t>Programa Exemplo - JAVA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01/11/2018</a:t>
            </a:fld>
            <a:endParaRPr lang="pt-BR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9C631D70-DEA6-4729-A3B6-F0B173438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054"/>
          <a:stretch/>
        </p:blipFill>
        <p:spPr>
          <a:xfrm>
            <a:off x="1700522" y="1353448"/>
            <a:ext cx="8107062" cy="50029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9599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Desenvolvimento de Sistemas</a:t>
            </a:r>
            <a:br>
              <a:rPr lang="en-US" b="1" dirty="0"/>
            </a:br>
            <a:r>
              <a:rPr lang="en-US" sz="3600" dirty="0"/>
              <a:t>Exemplo </a:t>
            </a:r>
            <a:r>
              <a:rPr lang="en-US" sz="3600" dirty="0" err="1"/>
              <a:t>Prático</a:t>
            </a:r>
            <a:r>
              <a:rPr lang="en-US" sz="3600" dirty="0"/>
              <a:t> JAVA – </a:t>
            </a:r>
            <a:r>
              <a:rPr lang="en-US" sz="3600" dirty="0" err="1"/>
              <a:t>Diagrama</a:t>
            </a:r>
            <a:r>
              <a:rPr lang="en-US" sz="3600" dirty="0"/>
              <a:t> de Classes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01/11/2018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2E38EDF-7C98-4BAE-8952-898423C83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90" y="1301289"/>
            <a:ext cx="5288072" cy="51925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E4E09E6-A0C0-44EC-9EAF-F378AAE54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204" y="1849673"/>
            <a:ext cx="4532930" cy="299316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CDF0F1B-87E7-47E7-AC1C-CF139163650C}"/>
              </a:ext>
            </a:extLst>
          </p:cNvPr>
          <p:cNvSpPr txBox="1"/>
          <p:nvPr/>
        </p:nvSpPr>
        <p:spPr>
          <a:xfrm>
            <a:off x="4881242" y="1196169"/>
            <a:ext cx="1317220" cy="76944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400" b="1" dirty="0"/>
              <a:t>JAVA</a:t>
            </a:r>
            <a:endParaRPr lang="pt-BR" b="1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F05DCC-5EF1-47EA-996E-3CF3A3DA1674}"/>
              </a:ext>
            </a:extLst>
          </p:cNvPr>
          <p:cNvSpPr txBox="1"/>
          <p:nvPr/>
        </p:nvSpPr>
        <p:spPr>
          <a:xfrm>
            <a:off x="9862739" y="1434512"/>
            <a:ext cx="1527549" cy="92333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400" b="1" dirty="0"/>
              <a:t>UML</a:t>
            </a:r>
            <a:endParaRPr lang="pt-BR" sz="5400" b="1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32328243-8F5E-4406-A443-457FFEDB89A4}"/>
              </a:ext>
            </a:extLst>
          </p:cNvPr>
          <p:cNvCxnSpPr>
            <a:cxnSpLocks/>
          </p:cNvCxnSpPr>
          <p:nvPr/>
        </p:nvCxnSpPr>
        <p:spPr>
          <a:xfrm>
            <a:off x="4466122" y="1896177"/>
            <a:ext cx="2135824" cy="97897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512BEF8-B2AB-496E-B99A-1F40020D5D0F}"/>
              </a:ext>
            </a:extLst>
          </p:cNvPr>
          <p:cNvCxnSpPr>
            <a:cxnSpLocks/>
          </p:cNvCxnSpPr>
          <p:nvPr/>
        </p:nvCxnSpPr>
        <p:spPr>
          <a:xfrm>
            <a:off x="3917482" y="2145575"/>
            <a:ext cx="2608446" cy="1752008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04894978-E821-4A18-81B8-0E372DB21653}"/>
              </a:ext>
            </a:extLst>
          </p:cNvPr>
          <p:cNvCxnSpPr>
            <a:cxnSpLocks/>
          </p:cNvCxnSpPr>
          <p:nvPr/>
        </p:nvCxnSpPr>
        <p:spPr>
          <a:xfrm flipV="1">
            <a:off x="4881242" y="4501620"/>
            <a:ext cx="1569498" cy="760758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58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878F90F-48B8-44DB-B9AF-25A7B68CA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733" y="1307066"/>
            <a:ext cx="3661902" cy="439839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2AD9D3F-3105-45FC-98D0-E71B4518DA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47"/>
          <a:stretch/>
        </p:blipFill>
        <p:spPr>
          <a:xfrm>
            <a:off x="225908" y="2219967"/>
            <a:ext cx="6048890" cy="33012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Desenvolvimento de Sistemas</a:t>
            </a:r>
            <a:br>
              <a:rPr lang="en-US" b="1" dirty="0"/>
            </a:br>
            <a:r>
              <a:rPr lang="en-US" sz="3600" dirty="0"/>
              <a:t>Exemplo </a:t>
            </a:r>
            <a:r>
              <a:rPr lang="en-US" sz="3600" dirty="0" err="1"/>
              <a:t>Prático</a:t>
            </a:r>
            <a:r>
              <a:rPr lang="en-US" sz="3600" dirty="0"/>
              <a:t> JAVA – </a:t>
            </a:r>
            <a:r>
              <a:rPr lang="en-US" sz="3600" dirty="0" err="1"/>
              <a:t>Diagrama</a:t>
            </a:r>
            <a:r>
              <a:rPr lang="en-US" sz="3600" dirty="0"/>
              <a:t> de Classes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01/11/2018</a:t>
            </a:fld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CDF0F1B-87E7-47E7-AC1C-CF139163650C}"/>
              </a:ext>
            </a:extLst>
          </p:cNvPr>
          <p:cNvSpPr txBox="1"/>
          <p:nvPr/>
        </p:nvSpPr>
        <p:spPr>
          <a:xfrm>
            <a:off x="1781907" y="1384817"/>
            <a:ext cx="1317220" cy="76944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400" b="1" dirty="0"/>
              <a:t>JAVA</a:t>
            </a:r>
            <a:endParaRPr lang="pt-BR" b="1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F05DCC-5EF1-47EA-996E-3CF3A3DA1674}"/>
              </a:ext>
            </a:extLst>
          </p:cNvPr>
          <p:cNvSpPr txBox="1"/>
          <p:nvPr/>
        </p:nvSpPr>
        <p:spPr>
          <a:xfrm>
            <a:off x="9972695" y="783625"/>
            <a:ext cx="1527549" cy="92333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400" b="1" dirty="0"/>
              <a:t>UML</a:t>
            </a:r>
            <a:endParaRPr lang="pt-BR" sz="5400" b="1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32328243-8F5E-4406-A443-457FFEDB89A4}"/>
              </a:ext>
            </a:extLst>
          </p:cNvPr>
          <p:cNvCxnSpPr>
            <a:cxnSpLocks/>
          </p:cNvCxnSpPr>
          <p:nvPr/>
        </p:nvCxnSpPr>
        <p:spPr>
          <a:xfrm flipV="1">
            <a:off x="5788492" y="1682589"/>
            <a:ext cx="1835057" cy="87839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512BEF8-B2AB-496E-B99A-1F40020D5D0F}"/>
              </a:ext>
            </a:extLst>
          </p:cNvPr>
          <p:cNvCxnSpPr>
            <a:cxnSpLocks/>
          </p:cNvCxnSpPr>
          <p:nvPr/>
        </p:nvCxnSpPr>
        <p:spPr>
          <a:xfrm>
            <a:off x="4519155" y="2704699"/>
            <a:ext cx="4442529" cy="1020183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04894978-E821-4A18-81B8-0E372DB21653}"/>
              </a:ext>
            </a:extLst>
          </p:cNvPr>
          <p:cNvCxnSpPr>
            <a:cxnSpLocks/>
          </p:cNvCxnSpPr>
          <p:nvPr/>
        </p:nvCxnSpPr>
        <p:spPr>
          <a:xfrm>
            <a:off x="4349784" y="3101932"/>
            <a:ext cx="2857285" cy="2297841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97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E2AD9D3F-3105-45FC-98D0-E71B4518DA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7"/>
          <a:stretch/>
        </p:blipFill>
        <p:spPr>
          <a:xfrm>
            <a:off x="6259227" y="2857884"/>
            <a:ext cx="2417098" cy="13191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12B5271-2589-4807-948C-247992ADB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804" y="823141"/>
            <a:ext cx="3792982" cy="566973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7BF9B74-9985-42A7-9636-E629A2978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90" y="1377260"/>
            <a:ext cx="5666985" cy="48695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Desenvolvimento de Sistemas</a:t>
            </a:r>
            <a:br>
              <a:rPr lang="en-US" b="1" dirty="0"/>
            </a:br>
            <a:r>
              <a:rPr lang="en-US" sz="3600" dirty="0"/>
              <a:t>Exemplo </a:t>
            </a:r>
            <a:r>
              <a:rPr lang="en-US" sz="3600" dirty="0" err="1"/>
              <a:t>Prático</a:t>
            </a:r>
            <a:r>
              <a:rPr lang="en-US" sz="3600" dirty="0"/>
              <a:t> JAVA – </a:t>
            </a:r>
            <a:r>
              <a:rPr lang="en-US" sz="3600" dirty="0" err="1"/>
              <a:t>Diagrama</a:t>
            </a:r>
            <a:r>
              <a:rPr lang="en-US" sz="3600" dirty="0"/>
              <a:t> de Classes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Metodologias de  </a:t>
            </a:r>
            <a:r>
              <a:rPr lang="pt-BR" dirty="0" err="1"/>
              <a:t>Desenv</a:t>
            </a:r>
            <a:r>
              <a:rPr lang="pt-BR" dirty="0"/>
              <a:t>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01/11/2018</a:t>
            </a:fld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CDF0F1B-87E7-47E7-AC1C-CF139163650C}"/>
              </a:ext>
            </a:extLst>
          </p:cNvPr>
          <p:cNvSpPr txBox="1"/>
          <p:nvPr/>
        </p:nvSpPr>
        <p:spPr>
          <a:xfrm>
            <a:off x="2621584" y="5706755"/>
            <a:ext cx="1317220" cy="76944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400" b="1" dirty="0"/>
              <a:t>JAVA</a:t>
            </a:r>
            <a:endParaRPr lang="pt-BR" b="1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F05DCC-5EF1-47EA-996E-3CF3A3DA1674}"/>
              </a:ext>
            </a:extLst>
          </p:cNvPr>
          <p:cNvSpPr txBox="1"/>
          <p:nvPr/>
        </p:nvSpPr>
        <p:spPr>
          <a:xfrm>
            <a:off x="10369583" y="321960"/>
            <a:ext cx="1527549" cy="92333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400" b="1" dirty="0"/>
              <a:t>UML</a:t>
            </a:r>
            <a:endParaRPr lang="pt-BR" sz="5400" b="1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32328243-8F5E-4406-A443-457FFEDB89A4}"/>
              </a:ext>
            </a:extLst>
          </p:cNvPr>
          <p:cNvCxnSpPr>
            <a:cxnSpLocks/>
          </p:cNvCxnSpPr>
          <p:nvPr/>
        </p:nvCxnSpPr>
        <p:spPr>
          <a:xfrm flipV="1">
            <a:off x="4846884" y="1042939"/>
            <a:ext cx="4345758" cy="51431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512BEF8-B2AB-496E-B99A-1F40020D5D0F}"/>
              </a:ext>
            </a:extLst>
          </p:cNvPr>
          <p:cNvCxnSpPr>
            <a:cxnSpLocks/>
          </p:cNvCxnSpPr>
          <p:nvPr/>
        </p:nvCxnSpPr>
        <p:spPr>
          <a:xfrm>
            <a:off x="3875375" y="1666804"/>
            <a:ext cx="5688567" cy="1206528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04894978-E821-4A18-81B8-0E372DB21653}"/>
              </a:ext>
            </a:extLst>
          </p:cNvPr>
          <p:cNvCxnSpPr>
            <a:cxnSpLocks/>
          </p:cNvCxnSpPr>
          <p:nvPr/>
        </p:nvCxnSpPr>
        <p:spPr>
          <a:xfrm>
            <a:off x="3547610" y="2270068"/>
            <a:ext cx="5487006" cy="3711853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B4FDAB63-CE49-4D0F-AAF6-A457070D5665}"/>
              </a:ext>
            </a:extLst>
          </p:cNvPr>
          <p:cNvCxnSpPr>
            <a:cxnSpLocks/>
          </p:cNvCxnSpPr>
          <p:nvPr/>
        </p:nvCxnSpPr>
        <p:spPr>
          <a:xfrm>
            <a:off x="3736029" y="1878441"/>
            <a:ext cx="5432701" cy="360229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C58824AC-CDCE-45CC-B1D5-860E598D34C9}"/>
              </a:ext>
            </a:extLst>
          </p:cNvPr>
          <p:cNvCxnSpPr>
            <a:cxnSpLocks/>
          </p:cNvCxnSpPr>
          <p:nvPr/>
        </p:nvCxnSpPr>
        <p:spPr>
          <a:xfrm>
            <a:off x="4704937" y="5018517"/>
            <a:ext cx="4329679" cy="1228278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87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74708FB-C5FB-4B4F-AB3A-897DE3E79F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324"/>
          <a:stretch/>
        </p:blipFill>
        <p:spPr>
          <a:xfrm>
            <a:off x="6094192" y="1430497"/>
            <a:ext cx="5773612" cy="455142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80BBC16-CACE-4605-BC2D-0156E4C52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26" y="1513927"/>
            <a:ext cx="5456685" cy="43845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Desenvolvimento de Sistemas</a:t>
            </a:r>
            <a:br>
              <a:rPr lang="en-US" b="1" dirty="0"/>
            </a:br>
            <a:r>
              <a:rPr lang="en-US" sz="3600" dirty="0"/>
              <a:t>Exemplo </a:t>
            </a:r>
            <a:r>
              <a:rPr lang="en-US" sz="3600" dirty="0" err="1"/>
              <a:t>Prático</a:t>
            </a:r>
            <a:r>
              <a:rPr lang="en-US" sz="3600" dirty="0"/>
              <a:t> JAVA – </a:t>
            </a:r>
            <a:r>
              <a:rPr lang="en-US" sz="3600" dirty="0" err="1"/>
              <a:t>Diagrama</a:t>
            </a:r>
            <a:r>
              <a:rPr lang="en-US" sz="3600" dirty="0"/>
              <a:t> de Classes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Metodologias de  </a:t>
            </a:r>
            <a:r>
              <a:rPr lang="pt-BR" dirty="0" err="1"/>
              <a:t>Desenv</a:t>
            </a:r>
            <a:r>
              <a:rPr lang="pt-BR" dirty="0"/>
              <a:t>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01/11/2018</a:t>
            </a:fld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CDF0F1B-87E7-47E7-AC1C-CF139163650C}"/>
              </a:ext>
            </a:extLst>
          </p:cNvPr>
          <p:cNvSpPr txBox="1"/>
          <p:nvPr/>
        </p:nvSpPr>
        <p:spPr>
          <a:xfrm>
            <a:off x="4229305" y="1146709"/>
            <a:ext cx="1112164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b="1" dirty="0"/>
              <a:t>JAVA</a:t>
            </a:r>
            <a:endParaRPr lang="pt-BR" b="1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F05DCC-5EF1-47EA-996E-3CF3A3DA1674}"/>
              </a:ext>
            </a:extLst>
          </p:cNvPr>
          <p:cNvSpPr txBox="1"/>
          <p:nvPr/>
        </p:nvSpPr>
        <p:spPr>
          <a:xfrm>
            <a:off x="9451676" y="388381"/>
            <a:ext cx="1527549" cy="92333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400" b="1" dirty="0"/>
              <a:t>UML</a:t>
            </a:r>
            <a:endParaRPr lang="pt-BR" sz="5400" b="1" dirty="0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512BEF8-B2AB-496E-B99A-1F40020D5D0F}"/>
              </a:ext>
            </a:extLst>
          </p:cNvPr>
          <p:cNvCxnSpPr>
            <a:cxnSpLocks/>
          </p:cNvCxnSpPr>
          <p:nvPr/>
        </p:nvCxnSpPr>
        <p:spPr>
          <a:xfrm>
            <a:off x="3073359" y="1666805"/>
            <a:ext cx="3461732" cy="64658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04894978-E821-4A18-81B8-0E372DB21653}"/>
              </a:ext>
            </a:extLst>
          </p:cNvPr>
          <p:cNvCxnSpPr>
            <a:cxnSpLocks/>
          </p:cNvCxnSpPr>
          <p:nvPr/>
        </p:nvCxnSpPr>
        <p:spPr>
          <a:xfrm flipV="1">
            <a:off x="3103013" y="2897204"/>
            <a:ext cx="2991179" cy="347315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C58824AC-CDCE-45CC-B1D5-860E598D34C9}"/>
              </a:ext>
            </a:extLst>
          </p:cNvPr>
          <p:cNvCxnSpPr>
            <a:cxnSpLocks/>
          </p:cNvCxnSpPr>
          <p:nvPr/>
        </p:nvCxnSpPr>
        <p:spPr>
          <a:xfrm flipV="1">
            <a:off x="4273617" y="3472542"/>
            <a:ext cx="1820575" cy="1574665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have Direita 26">
            <a:extLst>
              <a:ext uri="{FF2B5EF4-FFF2-40B4-BE49-F238E27FC236}">
                <a16:creationId xmlns:a16="http://schemas.microsoft.com/office/drawing/2014/main" id="{94475477-F798-4B3E-AEFE-4D8020894159}"/>
              </a:ext>
            </a:extLst>
          </p:cNvPr>
          <p:cNvSpPr/>
          <p:nvPr/>
        </p:nvSpPr>
        <p:spPr>
          <a:xfrm>
            <a:off x="3907857" y="4562375"/>
            <a:ext cx="288758" cy="96966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92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74708FB-C5FB-4B4F-AB3A-897DE3E79F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324"/>
          <a:stretch/>
        </p:blipFill>
        <p:spPr>
          <a:xfrm>
            <a:off x="6094192" y="1430497"/>
            <a:ext cx="5773612" cy="455142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80BBC16-CACE-4605-BC2D-0156E4C52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26" y="1513927"/>
            <a:ext cx="5456685" cy="43845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Desenvolvimento de Sistemas</a:t>
            </a:r>
            <a:br>
              <a:rPr lang="en-US" b="1" dirty="0"/>
            </a:br>
            <a:r>
              <a:rPr lang="en-US" sz="3600" dirty="0"/>
              <a:t>Exemplo </a:t>
            </a:r>
            <a:r>
              <a:rPr lang="en-US" sz="3600" dirty="0" err="1"/>
              <a:t>Prático</a:t>
            </a:r>
            <a:r>
              <a:rPr lang="en-US" sz="3600" dirty="0"/>
              <a:t> JAVA – </a:t>
            </a:r>
            <a:r>
              <a:rPr lang="en-US" sz="3600" dirty="0" err="1"/>
              <a:t>Diagrama</a:t>
            </a:r>
            <a:r>
              <a:rPr lang="en-US" sz="3600" dirty="0"/>
              <a:t> de Classes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Metodologias de  </a:t>
            </a:r>
            <a:r>
              <a:rPr lang="pt-BR" dirty="0" err="1"/>
              <a:t>Desenv</a:t>
            </a:r>
            <a:r>
              <a:rPr lang="pt-BR" dirty="0"/>
              <a:t>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01/11/2018</a:t>
            </a:fld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CDF0F1B-87E7-47E7-AC1C-CF139163650C}"/>
              </a:ext>
            </a:extLst>
          </p:cNvPr>
          <p:cNvSpPr txBox="1"/>
          <p:nvPr/>
        </p:nvSpPr>
        <p:spPr>
          <a:xfrm>
            <a:off x="4229305" y="1146709"/>
            <a:ext cx="1112164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b="1" dirty="0"/>
              <a:t>JAVA</a:t>
            </a:r>
            <a:endParaRPr lang="pt-BR" b="1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F05DCC-5EF1-47EA-996E-3CF3A3DA1674}"/>
              </a:ext>
            </a:extLst>
          </p:cNvPr>
          <p:cNvSpPr txBox="1"/>
          <p:nvPr/>
        </p:nvSpPr>
        <p:spPr>
          <a:xfrm>
            <a:off x="9451676" y="388381"/>
            <a:ext cx="1527549" cy="92333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400" b="1" dirty="0"/>
              <a:t>UML</a:t>
            </a:r>
            <a:endParaRPr lang="pt-BR" sz="5400" b="1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32328243-8F5E-4406-A443-457FFEDB89A4}"/>
              </a:ext>
            </a:extLst>
          </p:cNvPr>
          <p:cNvCxnSpPr>
            <a:cxnSpLocks/>
          </p:cNvCxnSpPr>
          <p:nvPr/>
        </p:nvCxnSpPr>
        <p:spPr>
          <a:xfrm flipV="1">
            <a:off x="3152838" y="1604568"/>
            <a:ext cx="6015892" cy="3913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512BEF8-B2AB-496E-B99A-1F40020D5D0F}"/>
              </a:ext>
            </a:extLst>
          </p:cNvPr>
          <p:cNvCxnSpPr>
            <a:cxnSpLocks/>
          </p:cNvCxnSpPr>
          <p:nvPr/>
        </p:nvCxnSpPr>
        <p:spPr>
          <a:xfrm>
            <a:off x="3073359" y="1666805"/>
            <a:ext cx="3461732" cy="64658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04894978-E821-4A18-81B8-0E372DB21653}"/>
              </a:ext>
            </a:extLst>
          </p:cNvPr>
          <p:cNvCxnSpPr>
            <a:cxnSpLocks/>
          </p:cNvCxnSpPr>
          <p:nvPr/>
        </p:nvCxnSpPr>
        <p:spPr>
          <a:xfrm flipV="1">
            <a:off x="3103013" y="2877341"/>
            <a:ext cx="3195861" cy="367178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B4FDAB63-CE49-4D0F-AAF6-A457070D5665}"/>
              </a:ext>
            </a:extLst>
          </p:cNvPr>
          <p:cNvCxnSpPr>
            <a:cxnSpLocks/>
          </p:cNvCxnSpPr>
          <p:nvPr/>
        </p:nvCxnSpPr>
        <p:spPr>
          <a:xfrm>
            <a:off x="3073359" y="2311957"/>
            <a:ext cx="6095371" cy="10017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C58824AC-CDCE-45CC-B1D5-860E598D34C9}"/>
              </a:ext>
            </a:extLst>
          </p:cNvPr>
          <p:cNvCxnSpPr>
            <a:cxnSpLocks/>
          </p:cNvCxnSpPr>
          <p:nvPr/>
        </p:nvCxnSpPr>
        <p:spPr>
          <a:xfrm flipV="1">
            <a:off x="4273617" y="3472542"/>
            <a:ext cx="1820575" cy="1574665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89802A63-E9B0-48A2-974C-5AECCF83FEAF}"/>
              </a:ext>
            </a:extLst>
          </p:cNvPr>
          <p:cNvCxnSpPr>
            <a:cxnSpLocks/>
          </p:cNvCxnSpPr>
          <p:nvPr/>
        </p:nvCxnSpPr>
        <p:spPr>
          <a:xfrm>
            <a:off x="3103013" y="2591399"/>
            <a:ext cx="6695505" cy="229210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have Direita 26">
            <a:extLst>
              <a:ext uri="{FF2B5EF4-FFF2-40B4-BE49-F238E27FC236}">
                <a16:creationId xmlns:a16="http://schemas.microsoft.com/office/drawing/2014/main" id="{94475477-F798-4B3E-AEFE-4D8020894159}"/>
              </a:ext>
            </a:extLst>
          </p:cNvPr>
          <p:cNvSpPr/>
          <p:nvPr/>
        </p:nvSpPr>
        <p:spPr>
          <a:xfrm>
            <a:off x="3907857" y="4562375"/>
            <a:ext cx="288758" cy="96966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5335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</TotalTime>
  <Words>538</Words>
  <Application>Microsoft Office PowerPoint</Application>
  <PresentationFormat>Widescreen</PresentationFormat>
  <Paragraphs>139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Wingdings</vt:lpstr>
      <vt:lpstr>Tema do Office</vt:lpstr>
      <vt:lpstr>Metodologias de Desenvolvimento de Sistemas CCT 0431</vt:lpstr>
      <vt:lpstr>Metodologias de Desenvolvimento de Sistemas Aula 7</vt:lpstr>
      <vt:lpstr>Projeto de Desenvolvimento de Sistemas Conteúdo Programático</vt:lpstr>
      <vt:lpstr>Projeto de Desenvolvimento de Sistemas Programa Exemplo - JAVA</vt:lpstr>
      <vt:lpstr>Projeto de Desenvolvimento de Sistemas Exemplo Prático JAVA – Diagrama de Classes</vt:lpstr>
      <vt:lpstr>Projeto de Desenvolvimento de Sistemas Exemplo Prático JAVA – Diagrama de Classes</vt:lpstr>
      <vt:lpstr>Projeto de Desenvolvimento de Sistemas Exemplo Prático JAVA – Diagrama de Classes</vt:lpstr>
      <vt:lpstr>Projeto de Desenvolvimento de Sistemas Exemplo Prático JAVA – Diagrama de Classes</vt:lpstr>
      <vt:lpstr>Projeto de Desenvolvimento de Sistemas Exemplo Prático JAVA – Diagrama de Classes</vt:lpstr>
      <vt:lpstr>Projeto de Desenvolvimento de Sistemas Exemplo Prático JAVA – Diagrama de Classes</vt:lpstr>
      <vt:lpstr>Projeto de Desenvolvimento de Sistemas Exemplo Prático JAVA – Diagrama de Componentes / Classes</vt:lpstr>
      <vt:lpstr>Projeto de Desenvolvimento de Sistemas Exemplo Prático JAVA – Diagrama de Componentes</vt:lpstr>
      <vt:lpstr>Projeto de Desenvolvimento de Sistemas Exemplo Prático JAVA – Diagrama de Sequencia</vt:lpstr>
      <vt:lpstr>Projeto de Desenvolvimento de Sistemas Exemplo Prático JAVA – Diagrama de Sequencia</vt:lpstr>
      <vt:lpstr>Projeto de Desenvolvimento de Sistemas Exemplo Prático JAVA – Diagrama de Sequencia</vt:lpstr>
      <vt:lpstr>Projeto de Desenvolvimento de Sistemas Resumo de Diagramas</vt:lpstr>
      <vt:lpstr>Projeto de Desenvolvimento de Sistemas Diagrama de Colaboração</vt:lpstr>
      <vt:lpstr>Projeto de Desenvolvimento de Sistemas Diagrama de Colaboração</vt:lpstr>
      <vt:lpstr>Projeto de Desenvolvimento de Sistemas Diagrama de Atividades (Fluxograma)</vt:lpstr>
      <vt:lpstr>Projeto de Desenvolvimento de Sistemas Diagrama de Atividades (Fluxograma)</vt:lpstr>
      <vt:lpstr>Projeto de Desenvolvimento de Sistemas Diagrama de Atividades (Fluxograma)</vt:lpstr>
      <vt:lpstr>Projeto de Desenvolvimento de Sistemas Diagrama de Estados</vt:lpstr>
      <vt:lpstr>Projeto de Desenvolvimento de Sistemas Diagrama de Estados</vt:lpstr>
      <vt:lpstr>Projeto de Desenvolvimento de Sistemas Diagrama de Estados</vt:lpstr>
      <vt:lpstr>Projeto de Desenvolvimento de Sistemas Diagrama de Estados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46</cp:revision>
  <cp:lastPrinted>2018-02-21T20:06:58Z</cp:lastPrinted>
  <dcterms:created xsi:type="dcterms:W3CDTF">2016-08-01T02:15:42Z</dcterms:created>
  <dcterms:modified xsi:type="dcterms:W3CDTF">2018-11-01T18:18:09Z</dcterms:modified>
</cp:coreProperties>
</file>