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2"/>
  </p:notesMasterIdLst>
  <p:handoutMasterIdLst>
    <p:handoutMasterId r:id="rId13"/>
  </p:handoutMasterIdLst>
  <p:sldIdLst>
    <p:sldId id="293" r:id="rId2"/>
    <p:sldId id="282" r:id="rId3"/>
    <p:sldId id="294" r:id="rId4"/>
    <p:sldId id="297" r:id="rId5"/>
    <p:sldId id="298" r:id="rId6"/>
    <p:sldId id="299" r:id="rId7"/>
    <p:sldId id="300" r:id="rId8"/>
    <p:sldId id="301" r:id="rId9"/>
    <p:sldId id="302" r:id="rId10"/>
    <p:sldId id="303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379" y="528182"/>
            <a:ext cx="11911263" cy="165304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PARADIGMAS DE LING. DE PROGRAMAÇÃO</a:t>
            </a:r>
            <a:br>
              <a:rPr lang="en-US" dirty="0"/>
            </a:br>
            <a:r>
              <a:rPr lang="en-US" i="1" dirty="0"/>
              <a:t>CCT0686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40518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D.Sc</a:t>
            </a:r>
            <a:r>
              <a:rPr lang="en-US" dirty="0"/>
              <a:t>  / </a:t>
            </a:r>
            <a:r>
              <a:rPr lang="en-US" dirty="0" err="1"/>
              <a:t>M.Sc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“CCT0686-&lt;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7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977" y="314325"/>
            <a:ext cx="1122538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7 – Linhas de Execução em C#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400" b="1" dirty="0"/>
              <a:t>Operações básicas de linhas de execução</a:t>
            </a:r>
          </a:p>
          <a:p>
            <a:r>
              <a:rPr lang="pt-BR" sz="4400" b="1" dirty="0"/>
              <a:t>Sincronia de linhas de execução</a:t>
            </a:r>
          </a:p>
          <a:p>
            <a:r>
              <a:rPr lang="pt-BR" sz="4400" b="1" dirty="0"/>
              <a:t>Avaliação</a:t>
            </a:r>
          </a:p>
          <a:p>
            <a:endParaRPr lang="pt-BR" sz="4000" b="1" dirty="0"/>
          </a:p>
          <a:p>
            <a:endParaRPr lang="pt-BR" sz="44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E8BE4-D61F-4D52-A9A4-24AB47FC0B80}" type="slidenum">
              <a:rPr kumimoji="0" lang="pt-B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300049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772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 err="1"/>
              <a:t>Avisos</a:t>
            </a:r>
            <a:endParaRPr lang="pt-BR" sz="60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0785" y="1042988"/>
            <a:ext cx="11013044" cy="76800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ym typeface="Wingdings" panose="05000000000000000000" pitchFamily="2" charset="2"/>
              </a:rPr>
              <a:t>Todo</a:t>
            </a:r>
            <a:r>
              <a:rPr lang="en-US" dirty="0">
                <a:sym typeface="Wingdings" panose="05000000000000000000" pitchFamily="2" charset="2"/>
              </a:rPr>
              <a:t> material do </a:t>
            </a:r>
            <a:r>
              <a:rPr lang="en-US" dirty="0" err="1">
                <a:sym typeface="Wingdings" panose="05000000000000000000" pitchFamily="2" charset="2"/>
              </a:rPr>
              <a:t>curso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estará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disponível</a:t>
            </a:r>
            <a:r>
              <a:rPr lang="en-US" dirty="0">
                <a:sym typeface="Wingdings" panose="05000000000000000000" pitchFamily="2" charset="2"/>
              </a:rPr>
              <a:t> no site </a:t>
            </a:r>
            <a:r>
              <a:rPr lang="en-US" dirty="0" err="1">
                <a:sym typeface="Wingdings" panose="05000000000000000000" pitchFamily="2" charset="2"/>
              </a:rPr>
              <a:t>abaixo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“CCT0686-&lt;TURMA&gt;” 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quem faz mais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disciplina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comigo,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sempre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colocar “CCT0686-&lt;TURMA&gt;” quando me mandar email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 AV1 </a:t>
            </a:r>
            <a:r>
              <a:rPr lang="en-US" dirty="0" err="1">
                <a:sym typeface="Wingdings" panose="05000000000000000000" pitchFamily="2" charset="2"/>
              </a:rPr>
              <a:t>valerá</a:t>
            </a:r>
            <a:r>
              <a:rPr lang="en-US" dirty="0">
                <a:sym typeface="Wingdings" panose="05000000000000000000" pitchFamily="2" charset="2"/>
              </a:rPr>
              <a:t> 50% e  o trabalho </a:t>
            </a:r>
            <a:r>
              <a:rPr lang="en-US" dirty="0" err="1">
                <a:sym typeface="Wingdings" panose="05000000000000000000" pitchFamily="2" charset="2"/>
              </a:rPr>
              <a:t>prático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outros 50%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As provas (AV1, AV2 e AV3 </a:t>
            </a:r>
            <a:r>
              <a:rPr lang="en-US" dirty="0" err="1">
                <a:sym typeface="Wingdings" panose="05000000000000000000" pitchFamily="2" charset="2"/>
              </a:rPr>
              <a:t>terão</a:t>
            </a:r>
            <a:r>
              <a:rPr lang="en-US" dirty="0">
                <a:sym typeface="Wingdings" panose="05000000000000000000" pitchFamily="2" charset="2"/>
              </a:rPr>
              <a:t> parte </a:t>
            </a:r>
            <a:r>
              <a:rPr lang="en-US" dirty="0" err="1">
                <a:sym typeface="Wingdings" panose="05000000000000000000" pitchFamily="2" charset="2"/>
              </a:rPr>
              <a:t>Objetiva</a:t>
            </a:r>
            <a:r>
              <a:rPr lang="en-US" dirty="0">
                <a:sym typeface="Wingdings" panose="05000000000000000000" pitchFamily="2" charset="2"/>
              </a:rPr>
              <a:t> e parte </a:t>
            </a:r>
            <a:r>
              <a:rPr lang="en-US" dirty="0" err="1">
                <a:sym typeface="Wingdings" panose="05000000000000000000" pitchFamily="2" charset="2"/>
              </a:rPr>
              <a:t>Discursiva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Escritas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4329F1D-90F6-4E3F-BA9C-3A36C97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dirty="0"/>
              <a:t>UNIDADE VIII – </a:t>
            </a:r>
            <a:r>
              <a:rPr lang="pt-BR" sz="4000" b="1" dirty="0"/>
              <a:t>Concorrência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Introdução à concorrência em nível de subprograma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Semáforos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Monitores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Passagem de mensagens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Linhas de execução em Java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Linhas de execução em C#</a:t>
            </a:r>
            <a:endParaRPr lang="pt-BR" sz="48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024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977" y="314325"/>
            <a:ext cx="1122538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1 - Introdução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000" b="1" dirty="0"/>
              <a:t>Arquiteturas multiprocessadas</a:t>
            </a:r>
          </a:p>
          <a:p>
            <a:r>
              <a:rPr lang="pt-BR" sz="4000" b="1" dirty="0"/>
              <a:t>Categorias de concorrência</a:t>
            </a:r>
          </a:p>
          <a:p>
            <a:r>
              <a:rPr lang="pt-BR" sz="4000" b="1" dirty="0"/>
              <a:t>Motivações para o uso de concorrência</a:t>
            </a:r>
            <a:endParaRPr lang="pt-BR" sz="5400" b="1" dirty="0"/>
          </a:p>
          <a:p>
            <a:endParaRPr lang="pt-BR" sz="44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E8BE4-D61F-4D52-A9A4-24AB47FC0B80}" type="slidenum">
              <a:rPr kumimoji="0" lang="pt-B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91111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977" y="314325"/>
            <a:ext cx="1122538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2 – </a:t>
            </a:r>
            <a:r>
              <a:rPr lang="pt-BR" i="1" dirty="0" err="1">
                <a:solidFill>
                  <a:srgbClr val="0070C0"/>
                </a:solidFill>
              </a:rPr>
              <a:t>Introd</a:t>
            </a:r>
            <a:r>
              <a:rPr lang="pt-BR" i="1" dirty="0">
                <a:solidFill>
                  <a:srgbClr val="0070C0"/>
                </a:solidFill>
              </a:rPr>
              <a:t>. à concorrência em nível de subprograma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400" b="1" dirty="0"/>
              <a:t>Conceitos fundamentais</a:t>
            </a:r>
          </a:p>
          <a:p>
            <a:r>
              <a:rPr lang="pt-BR" sz="4400" b="1" dirty="0"/>
              <a:t>Projeto de linguagem para concorrência</a:t>
            </a:r>
          </a:p>
          <a:p>
            <a:r>
              <a:rPr lang="pt-BR" sz="4400" b="1" dirty="0"/>
              <a:t>Questões de projeto</a:t>
            </a:r>
          </a:p>
          <a:p>
            <a:endParaRPr lang="pt-BR" sz="4000" b="1" dirty="0"/>
          </a:p>
          <a:p>
            <a:endParaRPr lang="pt-BR" sz="44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E8BE4-D61F-4D52-A9A4-24AB47FC0B80}" type="slidenum">
              <a:rPr kumimoji="0" lang="pt-B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308060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977" y="314325"/>
            <a:ext cx="1122538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3 - Semáforos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800" b="1" dirty="0"/>
              <a:t>Introdução</a:t>
            </a:r>
          </a:p>
          <a:p>
            <a:r>
              <a:rPr lang="pt-BR" sz="4800" b="1" dirty="0"/>
              <a:t>Sincronização de cooperação</a:t>
            </a:r>
          </a:p>
          <a:p>
            <a:r>
              <a:rPr lang="pt-BR" sz="4800" b="1" dirty="0"/>
              <a:t>Sincronização de competição</a:t>
            </a:r>
          </a:p>
          <a:p>
            <a:r>
              <a:rPr lang="pt-BR" sz="4800" b="1" dirty="0"/>
              <a:t>Avaliação</a:t>
            </a:r>
          </a:p>
          <a:p>
            <a:endParaRPr lang="pt-BR" sz="44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E8BE4-D61F-4D52-A9A4-24AB47FC0B80}" type="slidenum">
              <a:rPr kumimoji="0" lang="pt-B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20969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977" y="314325"/>
            <a:ext cx="1122538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4 - Monitores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400" b="1" dirty="0"/>
              <a:t>Introdução</a:t>
            </a:r>
          </a:p>
          <a:p>
            <a:r>
              <a:rPr lang="pt-BR" sz="4400" b="1" dirty="0"/>
              <a:t>Sincronização de competição</a:t>
            </a:r>
          </a:p>
          <a:p>
            <a:r>
              <a:rPr lang="pt-BR" sz="4400" b="1" dirty="0"/>
              <a:t>Sincronização de cooperação</a:t>
            </a:r>
          </a:p>
          <a:p>
            <a:r>
              <a:rPr lang="pt-BR" sz="4400" b="1" dirty="0"/>
              <a:t>Avaliação</a:t>
            </a:r>
          </a:p>
          <a:p>
            <a:endParaRPr lang="pt-BR" sz="4000" b="1" dirty="0"/>
          </a:p>
          <a:p>
            <a:endParaRPr lang="pt-BR" sz="44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E8BE4-D61F-4D52-A9A4-24AB47FC0B80}" type="slidenum">
              <a:rPr kumimoji="0" lang="pt-B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324903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977" y="314325"/>
            <a:ext cx="1122538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5 – Passagem de Mensagens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800" b="1" dirty="0"/>
              <a:t>Introdução</a:t>
            </a:r>
          </a:p>
          <a:p>
            <a:r>
              <a:rPr lang="pt-BR" sz="4800" b="1" dirty="0"/>
              <a:t>O conceito de passagem síncrona de mensagem</a:t>
            </a:r>
          </a:p>
          <a:p>
            <a:endParaRPr lang="pt-BR" sz="44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E8BE4-D61F-4D52-A9A4-24AB47FC0B80}" type="slidenum">
              <a:rPr kumimoji="0" lang="pt-B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16428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977" y="314325"/>
            <a:ext cx="1122538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6 – Linhas de Execução em JAVA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 lnSpcReduction="10000"/>
          </a:bodyPr>
          <a:lstStyle/>
          <a:p>
            <a:r>
              <a:rPr lang="pt-BR" sz="3600" b="1" dirty="0"/>
              <a:t>A classe thread</a:t>
            </a:r>
          </a:p>
          <a:p>
            <a:r>
              <a:rPr lang="pt-BR" sz="3600" b="1" dirty="0"/>
              <a:t>Prioridades</a:t>
            </a:r>
          </a:p>
          <a:p>
            <a:r>
              <a:rPr lang="pt-BR" sz="3600" b="1" dirty="0"/>
              <a:t>Semáforos</a:t>
            </a:r>
          </a:p>
          <a:p>
            <a:r>
              <a:rPr lang="pt-BR" sz="3600" b="1" dirty="0"/>
              <a:t>Sincronização de competição</a:t>
            </a:r>
          </a:p>
          <a:p>
            <a:r>
              <a:rPr lang="pt-BR" sz="3600" b="1" dirty="0"/>
              <a:t>Sincronização de cooperação</a:t>
            </a:r>
          </a:p>
          <a:p>
            <a:r>
              <a:rPr lang="pt-BR" sz="3600" b="1" dirty="0"/>
              <a:t>Sincronização sem bloqueio</a:t>
            </a:r>
          </a:p>
          <a:p>
            <a:r>
              <a:rPr lang="pt-BR" sz="3600" b="1" dirty="0"/>
              <a:t>Cadeados explícitos</a:t>
            </a:r>
          </a:p>
          <a:p>
            <a:r>
              <a:rPr lang="pt-BR" sz="3600" b="1" dirty="0"/>
              <a:t>Avaliação</a:t>
            </a:r>
          </a:p>
          <a:p>
            <a:endParaRPr lang="pt-BR" sz="4000" b="1" dirty="0"/>
          </a:p>
          <a:p>
            <a:endParaRPr lang="pt-BR" sz="44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E8BE4-D61F-4D52-A9A4-24AB47FC0B80}" type="slidenum">
              <a:rPr kumimoji="0" lang="pt-B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8378301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2177</TotalTime>
  <Words>459</Words>
  <Application>Microsoft Office PowerPoint</Application>
  <PresentationFormat>Widescreen</PresentationFormat>
  <Paragraphs>92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Wingdings 2</vt:lpstr>
      <vt:lpstr>HDOfficeLightV0</vt:lpstr>
      <vt:lpstr>PARADIGMAS DE LING. DE PROGRAMAÇÃO CCT0686</vt:lpstr>
      <vt:lpstr>Avisos</vt:lpstr>
      <vt:lpstr>PARADIGMAS DE LING. DE PROGRAMAÇÃO UNIDADE VIII – Concorrência</vt:lpstr>
      <vt:lpstr>PARADIGMAS DE LING. DE PROGRAMAÇÃO 1 - Introdução</vt:lpstr>
      <vt:lpstr>PARADIGMAS DE LING. DE PROGRAMAÇÃO 2 – Introd. à concorrência em nível de subprograma</vt:lpstr>
      <vt:lpstr>PARADIGMAS DE LING. DE PROGRAMAÇÃO 3 - Semáforos</vt:lpstr>
      <vt:lpstr>PARADIGMAS DE LING. DE PROGRAMAÇÃO 4 - Monitores</vt:lpstr>
      <vt:lpstr>PARADIGMAS DE LING. DE PROGRAMAÇÃO 5 – Passagem de Mensagens</vt:lpstr>
      <vt:lpstr>PARADIGMAS DE LING. DE PROGRAMAÇÃO 6 – Linhas de Execução em JAVA</vt:lpstr>
      <vt:lpstr>PARADIGMAS DE LING. DE PROGRAMAÇÃO 7 – Linhas de Execução em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74</cp:revision>
  <cp:lastPrinted>2018-02-21T20:08:26Z</cp:lastPrinted>
  <dcterms:created xsi:type="dcterms:W3CDTF">2016-08-01T02:15:42Z</dcterms:created>
  <dcterms:modified xsi:type="dcterms:W3CDTF">2019-01-16T11:42:58Z</dcterms:modified>
</cp:coreProperties>
</file>