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1"/>
  </p:sldMasterIdLst>
  <p:notesMasterIdLst>
    <p:notesMasterId r:id="rId29"/>
  </p:notesMasterIdLst>
  <p:handoutMasterIdLst>
    <p:handoutMasterId r:id="rId30"/>
  </p:handoutMasterIdLst>
  <p:sldIdLst>
    <p:sldId id="256" r:id="rId2"/>
    <p:sldId id="306" r:id="rId3"/>
    <p:sldId id="314" r:id="rId4"/>
    <p:sldId id="321" r:id="rId5"/>
    <p:sldId id="322" r:id="rId6"/>
    <p:sldId id="344" r:id="rId7"/>
    <p:sldId id="323" r:id="rId8"/>
    <p:sldId id="324" r:id="rId9"/>
    <p:sldId id="325" r:id="rId10"/>
    <p:sldId id="326" r:id="rId11"/>
    <p:sldId id="327" r:id="rId12"/>
    <p:sldId id="328" r:id="rId13"/>
    <p:sldId id="329" r:id="rId14"/>
    <p:sldId id="347" r:id="rId15"/>
    <p:sldId id="348" r:id="rId16"/>
    <p:sldId id="358" r:id="rId17"/>
    <p:sldId id="349" r:id="rId18"/>
    <p:sldId id="350" r:id="rId19"/>
    <p:sldId id="351" r:id="rId20"/>
    <p:sldId id="352" r:id="rId21"/>
    <p:sldId id="353" r:id="rId22"/>
    <p:sldId id="354" r:id="rId23"/>
    <p:sldId id="355" r:id="rId24"/>
    <p:sldId id="356" r:id="rId25"/>
    <p:sldId id="357" r:id="rId26"/>
    <p:sldId id="338" r:id="rId27"/>
    <p:sldId id="305" r:id="rId28"/>
  </p:sldIdLst>
  <p:sldSz cx="9144000" cy="5143500" type="screen16x9"/>
  <p:notesSz cx="6858000" cy="9144000"/>
  <p:defaultTextStyle>
    <a:defPPr>
      <a:defRPr lang="en-US"/>
    </a:defPPr>
    <a:lvl1pPr algn="l" defTabSz="455613" rtl="0" fontAlgn="base">
      <a:spcBef>
        <a:spcPct val="0"/>
      </a:spcBef>
      <a:spcAft>
        <a:spcPct val="0"/>
      </a:spcAft>
      <a:defRPr kern="1200">
        <a:solidFill>
          <a:schemeClr val="tx1"/>
        </a:solidFill>
        <a:latin typeface="Calibri" pitchFamily="34" charset="0"/>
        <a:ea typeface="MS PGothic" pitchFamily="34" charset="-128"/>
        <a:cs typeface="+mn-cs"/>
      </a:defRPr>
    </a:lvl1pPr>
    <a:lvl2pPr marL="4556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2pPr>
    <a:lvl3pPr marL="9128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3pPr>
    <a:lvl4pPr marL="13700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4pPr>
    <a:lvl5pPr marL="18272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59" userDrawn="1">
          <p15:clr>
            <a:srgbClr val="A4A3A4"/>
          </p15:clr>
        </p15:guide>
        <p15:guide id="4" pos="5534" userDrawn="1">
          <p15:clr>
            <a:srgbClr val="A4A3A4"/>
          </p15:clr>
        </p15:guide>
        <p15:guide id="5" orient="horz" pos="2867" userDrawn="1">
          <p15:clr>
            <a:srgbClr val="A4A3A4"/>
          </p15:clr>
        </p15:guide>
        <p15:guide id="7" pos="226" userDrawn="1">
          <p15:clr>
            <a:srgbClr val="A4A3A4"/>
          </p15:clr>
        </p15:guide>
        <p15:guide id="8" userDrawn="1">
          <p15:clr>
            <a:srgbClr val="000000"/>
          </p15:clr>
        </p15:guide>
        <p15:guide id="9" orient="horz" userDrawn="1">
          <p15:clr>
            <a:srgbClr val="000000"/>
          </p15:clr>
        </p15:guide>
        <p15:guide id="10" orient="horz" pos="3240" userDrawn="1">
          <p15:clr>
            <a:srgbClr val="000000"/>
          </p15:clr>
        </p15:guide>
        <p15:guide id="11" pos="5760" userDrawn="1">
          <p15:clr>
            <a:srgbClr val="000000"/>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19D93"/>
    <a:srgbClr val="4FAFA8"/>
    <a:srgbClr val="C6D9F1"/>
    <a:srgbClr val="DBEEF4"/>
    <a:srgbClr val="157D64"/>
    <a:srgbClr val="213F5E"/>
    <a:srgbClr val="EBECED"/>
    <a:srgbClr val="F6F7F8"/>
    <a:srgbClr val="4BB7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1" autoAdjust="0"/>
    <p:restoredTop sz="93559" autoAdjust="0"/>
  </p:normalViewPr>
  <p:slideViewPr>
    <p:cSldViewPr snapToGrid="0" snapToObjects="1">
      <p:cViewPr varScale="1">
        <p:scale>
          <a:sx n="130" d="100"/>
          <a:sy n="130" d="100"/>
        </p:scale>
        <p:origin x="91" y="437"/>
      </p:cViewPr>
      <p:guideLst>
        <p:guide orient="horz" pos="259"/>
        <p:guide pos="5534"/>
        <p:guide orient="horz" pos="2867"/>
        <p:guide pos="226"/>
        <p:guide/>
        <p:guide orient="horz"/>
        <p:guide orient="horz" pos="3240"/>
        <p:guide pos="5760"/>
      </p:guideLst>
    </p:cSldViewPr>
  </p:slideViewPr>
  <p:outlineViewPr>
    <p:cViewPr>
      <p:scale>
        <a:sx n="33" d="100"/>
        <a:sy n="33" d="100"/>
      </p:scale>
      <p:origin x="0" y="0"/>
    </p:cViewPr>
  </p:outlineViewPr>
  <p:notesTextViewPr>
    <p:cViewPr>
      <p:scale>
        <a:sx n="3" d="2"/>
        <a:sy n="3" d="2"/>
      </p:scale>
      <p:origin x="0" y="0"/>
    </p:cViewPr>
  </p:notesTextViewPr>
  <p:notesViewPr>
    <p:cSldViewPr snapToGrid="0" snapToObjects="1">
      <p:cViewPr varScale="1">
        <p:scale>
          <a:sx n="58" d="100"/>
          <a:sy n="58" d="100"/>
        </p:scale>
        <p:origin x="280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EC703A-45DD-4E32-8969-E371DF6B530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41938F39-B707-40F8-A1EF-BEA5C1BB490C}">
      <dgm:prSet phldrT="[Texto]" custT="1"/>
      <dgm:spPr>
        <a:solidFill>
          <a:schemeClr val="bg1">
            <a:lumMod val="95000"/>
          </a:schemeClr>
        </a:solidFill>
        <a:ln w="3175">
          <a:solidFill>
            <a:schemeClr val="bg1">
              <a:lumMod val="85000"/>
            </a:schemeClr>
          </a:solidFill>
        </a:ln>
      </dgm:spPr>
      <dgm:t>
        <a:bodyPr/>
        <a:lstStyle/>
        <a:p>
          <a:pPr algn="l"/>
          <a:r>
            <a:rPr lang="pt-BR" sz="1400" b="0" dirty="0">
              <a:solidFill>
                <a:schemeClr val="tx1">
                  <a:lumMod val="65000"/>
                  <a:lumOff val="35000"/>
                </a:schemeClr>
              </a:solidFill>
            </a:rPr>
            <a:t>Importância do gerenciamento de mudanças;</a:t>
          </a:r>
          <a:endParaRPr lang="pt-BR" sz="1400" b="0" i="0" dirty="0">
            <a:solidFill>
              <a:schemeClr val="tx1">
                <a:lumMod val="65000"/>
                <a:lumOff val="35000"/>
              </a:schemeClr>
            </a:solidFill>
          </a:endParaRPr>
        </a:p>
      </dgm:t>
    </dgm:pt>
    <dgm:pt modelId="{9650D5A9-D641-4C8A-A38D-6F41A6D10977}" type="parTrans" cxnId="{C5C2D972-A164-497A-BC23-D9E57CB843C9}">
      <dgm:prSet/>
      <dgm:spPr/>
      <dgm:t>
        <a:bodyPr/>
        <a:lstStyle/>
        <a:p>
          <a:pPr algn="l"/>
          <a:endParaRPr lang="pt-BR" sz="1400" b="0">
            <a:solidFill>
              <a:schemeClr val="tx1">
                <a:lumMod val="65000"/>
                <a:lumOff val="35000"/>
              </a:schemeClr>
            </a:solidFill>
          </a:endParaRPr>
        </a:p>
      </dgm:t>
    </dgm:pt>
    <dgm:pt modelId="{97F9D200-0971-4830-986E-E7B45CD08CF8}" type="sibTrans" cxnId="{C5C2D972-A164-497A-BC23-D9E57CB843C9}">
      <dgm:prSet/>
      <dgm:spPr/>
      <dgm:t>
        <a:bodyPr/>
        <a:lstStyle/>
        <a:p>
          <a:pPr algn="l"/>
          <a:endParaRPr lang="pt-BR" sz="1400" b="0">
            <a:solidFill>
              <a:schemeClr val="tx1">
                <a:lumMod val="65000"/>
                <a:lumOff val="35000"/>
              </a:schemeClr>
            </a:solidFill>
          </a:endParaRPr>
        </a:p>
      </dgm:t>
    </dgm:pt>
    <dgm:pt modelId="{AB7537A9-9355-4335-B821-ADAE4F942132}">
      <dgm:prSet phldrT="[Texto]" custT="1"/>
      <dgm:spPr>
        <a:solidFill>
          <a:schemeClr val="bg1">
            <a:lumMod val="95000"/>
          </a:schemeClr>
        </a:solidFill>
        <a:ln w="3175">
          <a:solidFill>
            <a:schemeClr val="bg1">
              <a:lumMod val="85000"/>
            </a:schemeClr>
          </a:solidFill>
        </a:ln>
      </dgm:spPr>
      <dgm:t>
        <a:bodyPr/>
        <a:lstStyle/>
        <a:p>
          <a:pPr algn="l"/>
          <a:r>
            <a:rPr lang="pt-BR" sz="1400" b="0" dirty="0">
              <a:solidFill>
                <a:schemeClr val="tx1">
                  <a:lumMod val="65000"/>
                  <a:lumOff val="35000"/>
                </a:schemeClr>
              </a:solidFill>
            </a:rPr>
            <a:t>Importância do ger. de liberação e implantação.</a:t>
          </a:r>
          <a:endParaRPr lang="pt-BR" sz="1400" b="0" i="0" dirty="0">
            <a:solidFill>
              <a:schemeClr val="tx1">
                <a:lumMod val="65000"/>
                <a:lumOff val="35000"/>
              </a:schemeClr>
            </a:solidFill>
          </a:endParaRPr>
        </a:p>
      </dgm:t>
    </dgm:pt>
    <dgm:pt modelId="{993E8A5A-6716-480D-A702-F82EEE78F107}" type="parTrans" cxnId="{332F5512-36F8-4FFD-86ED-D9D8C953604C}">
      <dgm:prSet/>
      <dgm:spPr/>
      <dgm:t>
        <a:bodyPr/>
        <a:lstStyle/>
        <a:p>
          <a:pPr algn="l"/>
          <a:endParaRPr lang="pt-BR" sz="1400" b="0">
            <a:solidFill>
              <a:schemeClr val="tx1">
                <a:lumMod val="65000"/>
                <a:lumOff val="35000"/>
              </a:schemeClr>
            </a:solidFill>
          </a:endParaRPr>
        </a:p>
      </dgm:t>
    </dgm:pt>
    <dgm:pt modelId="{FEDC2BB2-E524-43EE-A467-3F2FACFBC1F0}" type="sibTrans" cxnId="{332F5512-36F8-4FFD-86ED-D9D8C953604C}">
      <dgm:prSet/>
      <dgm:spPr/>
      <dgm:t>
        <a:bodyPr/>
        <a:lstStyle/>
        <a:p>
          <a:pPr algn="l"/>
          <a:endParaRPr lang="pt-BR" sz="1400" b="0">
            <a:solidFill>
              <a:schemeClr val="tx1">
                <a:lumMod val="65000"/>
                <a:lumOff val="35000"/>
              </a:schemeClr>
            </a:solidFill>
          </a:endParaRPr>
        </a:p>
      </dgm:t>
    </dgm:pt>
    <dgm:pt modelId="{26ACA677-B687-4104-BA10-A16CA72876CE}" type="pres">
      <dgm:prSet presAssocID="{68EC703A-45DD-4E32-8969-E371DF6B530E}" presName="linear" presStyleCnt="0">
        <dgm:presLayoutVars>
          <dgm:animLvl val="lvl"/>
          <dgm:resizeHandles val="exact"/>
        </dgm:presLayoutVars>
      </dgm:prSet>
      <dgm:spPr/>
    </dgm:pt>
    <dgm:pt modelId="{95CBA580-B471-4069-AD9E-7A5C629A3488}" type="pres">
      <dgm:prSet presAssocID="{41938F39-B707-40F8-A1EF-BEA5C1BB490C}" presName="parentText" presStyleLbl="node1" presStyleIdx="0" presStyleCnt="2" custScaleY="62093">
        <dgm:presLayoutVars>
          <dgm:chMax val="0"/>
          <dgm:bulletEnabled val="1"/>
        </dgm:presLayoutVars>
      </dgm:prSet>
      <dgm:spPr>
        <a:prstGeom prst="rect">
          <a:avLst/>
        </a:prstGeom>
      </dgm:spPr>
    </dgm:pt>
    <dgm:pt modelId="{E4E3AF66-D384-4A70-A279-6F765F032590}" type="pres">
      <dgm:prSet presAssocID="{97F9D200-0971-4830-986E-E7B45CD08CF8}" presName="spacer" presStyleCnt="0"/>
      <dgm:spPr/>
    </dgm:pt>
    <dgm:pt modelId="{AFBFD24E-21F2-431D-8B6A-A362F0115608}" type="pres">
      <dgm:prSet presAssocID="{AB7537A9-9355-4335-B821-ADAE4F942132}" presName="parentText" presStyleLbl="node1" presStyleIdx="1" presStyleCnt="2" custScaleY="62093">
        <dgm:presLayoutVars>
          <dgm:chMax val="0"/>
          <dgm:bulletEnabled val="1"/>
        </dgm:presLayoutVars>
      </dgm:prSet>
      <dgm:spPr>
        <a:prstGeom prst="rect">
          <a:avLst/>
        </a:prstGeom>
      </dgm:spPr>
    </dgm:pt>
  </dgm:ptLst>
  <dgm:cxnLst>
    <dgm:cxn modelId="{332F5512-36F8-4FFD-86ED-D9D8C953604C}" srcId="{68EC703A-45DD-4E32-8969-E371DF6B530E}" destId="{AB7537A9-9355-4335-B821-ADAE4F942132}" srcOrd="1" destOrd="0" parTransId="{993E8A5A-6716-480D-A702-F82EEE78F107}" sibTransId="{FEDC2BB2-E524-43EE-A467-3F2FACFBC1F0}"/>
    <dgm:cxn modelId="{C5C2D972-A164-497A-BC23-D9E57CB843C9}" srcId="{68EC703A-45DD-4E32-8969-E371DF6B530E}" destId="{41938F39-B707-40F8-A1EF-BEA5C1BB490C}" srcOrd="0" destOrd="0" parTransId="{9650D5A9-D641-4C8A-A38D-6F41A6D10977}" sibTransId="{97F9D200-0971-4830-986E-E7B45CD08CF8}"/>
    <dgm:cxn modelId="{74A20E9A-0F4F-4A62-98E8-061551DC2952}" type="presOf" srcId="{AB7537A9-9355-4335-B821-ADAE4F942132}" destId="{AFBFD24E-21F2-431D-8B6A-A362F0115608}" srcOrd="0" destOrd="0" presId="urn:microsoft.com/office/officeart/2005/8/layout/vList2"/>
    <dgm:cxn modelId="{634F27B6-F874-40EF-9D73-A93C835B0F8D}" type="presOf" srcId="{68EC703A-45DD-4E32-8969-E371DF6B530E}" destId="{26ACA677-B687-4104-BA10-A16CA72876CE}" srcOrd="0" destOrd="0" presId="urn:microsoft.com/office/officeart/2005/8/layout/vList2"/>
    <dgm:cxn modelId="{84F130E9-6D90-47A8-9174-E912B45FD663}" type="presOf" srcId="{41938F39-B707-40F8-A1EF-BEA5C1BB490C}" destId="{95CBA580-B471-4069-AD9E-7A5C629A3488}" srcOrd="0" destOrd="0" presId="urn:microsoft.com/office/officeart/2005/8/layout/vList2"/>
    <dgm:cxn modelId="{EFA8EAD9-A7B4-46CA-807E-7F5BBE355756}" type="presParOf" srcId="{26ACA677-B687-4104-BA10-A16CA72876CE}" destId="{95CBA580-B471-4069-AD9E-7A5C629A3488}" srcOrd="0" destOrd="0" presId="urn:microsoft.com/office/officeart/2005/8/layout/vList2"/>
    <dgm:cxn modelId="{DD1D0AF9-EF5C-4DBF-AEBE-3B1949406CBD}" type="presParOf" srcId="{26ACA677-B687-4104-BA10-A16CA72876CE}" destId="{E4E3AF66-D384-4A70-A279-6F765F032590}" srcOrd="1" destOrd="0" presId="urn:microsoft.com/office/officeart/2005/8/layout/vList2"/>
    <dgm:cxn modelId="{9E7ACDA9-350B-444F-BD87-330220B0ADBE}" type="presParOf" srcId="{26ACA677-B687-4104-BA10-A16CA72876CE}" destId="{AFBFD24E-21F2-431D-8B6A-A362F0115608}" srcOrd="2" destOrd="0" presId="urn:microsoft.com/office/officeart/2005/8/layout/vList2"/>
  </dgm:cxnLst>
  <dgm:bg/>
  <dgm:whole>
    <a:ln w="3175"/>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BA580-B471-4069-AD9E-7A5C629A3488}">
      <dsp:nvSpPr>
        <dsp:cNvPr id="0" name=""/>
        <dsp:cNvSpPr/>
      </dsp:nvSpPr>
      <dsp:spPr>
        <a:xfrm>
          <a:off x="0" y="89430"/>
          <a:ext cx="4217199" cy="755547"/>
        </a:xfrm>
        <a:prstGeom prst="rect">
          <a:avLst/>
        </a:prstGeom>
        <a:solidFill>
          <a:schemeClr val="bg1">
            <a:lumMod val="95000"/>
          </a:schemeClr>
        </a:solidFill>
        <a:ln w="3175" cap="flat" cmpd="sng" algn="ctr">
          <a:solidFill>
            <a:schemeClr val="bg1">
              <a:lumMod val="8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BR" sz="1400" b="0" kern="1200" dirty="0">
              <a:solidFill>
                <a:schemeClr val="tx1">
                  <a:lumMod val="65000"/>
                  <a:lumOff val="35000"/>
                </a:schemeClr>
              </a:solidFill>
            </a:rPr>
            <a:t>Importância do gerenciamento de mudanças;</a:t>
          </a:r>
          <a:endParaRPr lang="pt-BR" sz="1400" b="0" i="0" kern="1200" dirty="0">
            <a:solidFill>
              <a:schemeClr val="tx1">
                <a:lumMod val="65000"/>
                <a:lumOff val="35000"/>
              </a:schemeClr>
            </a:solidFill>
          </a:endParaRPr>
        </a:p>
      </dsp:txBody>
      <dsp:txXfrm>
        <a:off x="0" y="89430"/>
        <a:ext cx="4217199" cy="755547"/>
      </dsp:txXfrm>
    </dsp:sp>
    <dsp:sp modelId="{AFBFD24E-21F2-431D-8B6A-A362F0115608}">
      <dsp:nvSpPr>
        <dsp:cNvPr id="0" name=""/>
        <dsp:cNvSpPr/>
      </dsp:nvSpPr>
      <dsp:spPr>
        <a:xfrm>
          <a:off x="0" y="1032178"/>
          <a:ext cx="4217199" cy="755547"/>
        </a:xfrm>
        <a:prstGeom prst="rect">
          <a:avLst/>
        </a:prstGeom>
        <a:solidFill>
          <a:schemeClr val="bg1">
            <a:lumMod val="95000"/>
          </a:schemeClr>
        </a:solidFill>
        <a:ln w="3175" cap="flat" cmpd="sng" algn="ctr">
          <a:solidFill>
            <a:schemeClr val="bg1">
              <a:lumMod val="8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BR" sz="1400" b="0" kern="1200" dirty="0">
              <a:solidFill>
                <a:schemeClr val="tx1">
                  <a:lumMod val="65000"/>
                  <a:lumOff val="35000"/>
                </a:schemeClr>
              </a:solidFill>
            </a:rPr>
            <a:t>Importância do ger. de liberação e implantação.</a:t>
          </a:r>
          <a:endParaRPr lang="pt-BR" sz="1400" b="0" i="0" kern="1200" dirty="0">
            <a:solidFill>
              <a:schemeClr val="tx1">
                <a:lumMod val="65000"/>
                <a:lumOff val="35000"/>
              </a:schemeClr>
            </a:solidFill>
          </a:endParaRPr>
        </a:p>
      </dsp:txBody>
      <dsp:txXfrm>
        <a:off x="0" y="1032178"/>
        <a:ext cx="4217199" cy="75554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42B43C5-6F52-AD40-A97F-6E8DC5AF1C1A}" type="datetimeFigureOut">
              <a:rPr lang="en-US" smtClean="0"/>
              <a:pPr/>
              <a:t>1/18/2019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56A60AB-6121-1D4C-9565-E7EB4E0D1A5B}" type="slidenum">
              <a:rPr lang="en-US" smtClean="0"/>
              <a:pPr/>
              <a:t>‹nº›</a:t>
            </a:fld>
            <a:endParaRPr lang="en-US"/>
          </a:p>
        </p:txBody>
      </p:sp>
    </p:spTree>
    <p:extLst>
      <p:ext uri="{BB962C8B-B14F-4D97-AF65-F5344CB8AC3E}">
        <p14:creationId xmlns:p14="http://schemas.microsoft.com/office/powerpoint/2010/main" val="5952988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456977">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3F3EF2BD-F832-4131-93A4-A20917D2CFF3}" type="datetimeFigureOut">
              <a:rPr lang="en-US"/>
              <a:pPr>
                <a:defRPr/>
              </a:pPr>
              <a:t>1/18/2019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noProof="0"/>
              <a:t>Click to edit Master text styles</a:t>
            </a:r>
          </a:p>
          <a:p>
            <a:pPr lvl="1"/>
            <a:r>
              <a:rPr lang="x-none" noProof="0"/>
              <a:t>Second level</a:t>
            </a:r>
          </a:p>
          <a:p>
            <a:pPr lvl="2"/>
            <a:r>
              <a:rPr lang="x-none" noProof="0"/>
              <a:t>Third level</a:t>
            </a:r>
          </a:p>
          <a:p>
            <a:pPr lvl="3"/>
            <a:r>
              <a:rPr lang="x-none" noProof="0"/>
              <a:t>Fourth level</a:t>
            </a:r>
          </a:p>
          <a:p>
            <a:pPr lvl="4"/>
            <a:r>
              <a:rPr lang="x-none"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456977">
              <a:defRPr sz="1200">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F7747FA5-7DBF-4787-98CD-3C5843D2809D}" type="slidenum">
              <a:rPr lang="en-US"/>
              <a:pPr>
                <a:defRPr/>
              </a:pPr>
              <a:t>‹nº›</a:t>
            </a:fld>
            <a:endParaRPr lang="en-US"/>
          </a:p>
        </p:txBody>
      </p:sp>
    </p:spTree>
    <p:extLst>
      <p:ext uri="{BB962C8B-B14F-4D97-AF65-F5344CB8AC3E}">
        <p14:creationId xmlns:p14="http://schemas.microsoft.com/office/powerpoint/2010/main" val="1965177058"/>
      </p:ext>
    </p:extLst>
  </p:cSld>
  <p:clrMap bg1="lt1" tx1="dk1" bg2="lt2" tx2="dk2" accent1="accent1" accent2="accent2" accent3="accent3" accent4="accent4" accent5="accent5" accent6="accent6" hlink="hlink" folHlink="folHlink"/>
  <p:notesStyle>
    <a:lvl1pPr algn="l" defTabSz="455613"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5613" algn="l" defTabSz="455613"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2813" algn="l" defTabSz="455613"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0013" algn="l" defTabSz="455613"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7213" algn="l" defTabSz="455613"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4896" algn="l" defTabSz="456977" rtl="0" eaLnBrk="1" latinLnBrk="0" hangingPunct="1">
      <a:defRPr sz="1200" kern="1200">
        <a:solidFill>
          <a:schemeClr val="tx1"/>
        </a:solidFill>
        <a:latin typeface="+mn-lt"/>
        <a:ea typeface="+mn-ea"/>
        <a:cs typeface="+mn-cs"/>
      </a:defRPr>
    </a:lvl6pPr>
    <a:lvl7pPr marL="2741876" algn="l" defTabSz="456977" rtl="0" eaLnBrk="1" latinLnBrk="0" hangingPunct="1">
      <a:defRPr sz="1200" kern="1200">
        <a:solidFill>
          <a:schemeClr val="tx1"/>
        </a:solidFill>
        <a:latin typeface="+mn-lt"/>
        <a:ea typeface="+mn-ea"/>
        <a:cs typeface="+mn-cs"/>
      </a:defRPr>
    </a:lvl7pPr>
    <a:lvl8pPr marL="3198856" algn="l" defTabSz="456977" rtl="0" eaLnBrk="1" latinLnBrk="0" hangingPunct="1">
      <a:defRPr sz="1200" kern="1200">
        <a:solidFill>
          <a:schemeClr val="tx1"/>
        </a:solidFill>
        <a:latin typeface="+mn-lt"/>
        <a:ea typeface="+mn-ea"/>
        <a:cs typeface="+mn-cs"/>
      </a:defRPr>
    </a:lvl8pPr>
    <a:lvl9pPr marL="3655835" algn="l" defTabSz="4569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7747FA5-7DBF-4787-98CD-3C5843D2809D}" type="slidenum">
              <a:rPr lang="en-US" smtClean="0"/>
              <a:pPr>
                <a:defRPr/>
              </a:pPr>
              <a:t>8</a:t>
            </a:fld>
            <a:endParaRPr lang="en-US"/>
          </a:p>
        </p:txBody>
      </p:sp>
    </p:spTree>
    <p:extLst>
      <p:ext uri="{BB962C8B-B14F-4D97-AF65-F5344CB8AC3E}">
        <p14:creationId xmlns:p14="http://schemas.microsoft.com/office/powerpoint/2010/main" val="2466352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 name="CaixaDeTexto 4"/>
          <p:cNvSpPr txBox="1"/>
          <p:nvPr userDrawn="1"/>
        </p:nvSpPr>
        <p:spPr>
          <a:xfrm>
            <a:off x="297366" y="4873833"/>
            <a:ext cx="3663952" cy="276999"/>
          </a:xfrm>
          <a:prstGeom prst="rect">
            <a:avLst/>
          </a:prstGeom>
          <a:noFill/>
        </p:spPr>
        <p:txBody>
          <a:bodyPr wrap="none" rtlCol="0">
            <a:spAutoFit/>
          </a:bodyPr>
          <a:lstStyle/>
          <a:p>
            <a:pPr marL="342900" indent="-342900">
              <a:defRPr/>
            </a:pPr>
            <a:r>
              <a:rPr lang="pt-BR" sz="1200" b="1" dirty="0">
                <a:solidFill>
                  <a:srgbClr val="219D93"/>
                </a:solidFill>
              </a:rPr>
              <a:t>AULA 11: IMPLANTAÇÃO E MANUT. DE SERVIÇOS DE TI</a:t>
            </a:r>
            <a:endParaRPr lang="pt-BR" sz="1200" dirty="0">
              <a:solidFill>
                <a:srgbClr val="219D93"/>
              </a:solidFill>
            </a:endParaRPr>
          </a:p>
        </p:txBody>
      </p:sp>
      <p:sp>
        <p:nvSpPr>
          <p:cNvPr id="6" name="CaixaDeTexto 5"/>
          <p:cNvSpPr txBox="1"/>
          <p:nvPr userDrawn="1"/>
        </p:nvSpPr>
        <p:spPr>
          <a:xfrm>
            <a:off x="375047" y="340208"/>
            <a:ext cx="2007088" cy="307777"/>
          </a:xfrm>
          <a:prstGeom prst="rect">
            <a:avLst/>
          </a:prstGeom>
          <a:noFill/>
        </p:spPr>
        <p:txBody>
          <a:bodyPr wrap="none" rtlCol="0">
            <a:spAutoFit/>
          </a:bodyPr>
          <a:lstStyle/>
          <a:p>
            <a:r>
              <a:rPr lang="pt-BR" sz="1400" b="1" i="0" dirty="0">
                <a:solidFill>
                  <a:srgbClr val="219D93"/>
                </a:solidFill>
              </a:rPr>
              <a:t>Gestão de infraestrutura</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CaixaDeTexto 6"/>
          <p:cNvSpPr txBox="1"/>
          <p:nvPr userDrawn="1"/>
        </p:nvSpPr>
        <p:spPr>
          <a:xfrm>
            <a:off x="297366" y="4873833"/>
            <a:ext cx="1826910" cy="276999"/>
          </a:xfrm>
          <a:prstGeom prst="rect">
            <a:avLst/>
          </a:prstGeom>
          <a:noFill/>
        </p:spPr>
        <p:txBody>
          <a:bodyPr wrap="none" rtlCol="0">
            <a:spAutoFit/>
          </a:bodyPr>
          <a:lstStyle/>
          <a:p>
            <a:r>
              <a:rPr lang="pt-BR" sz="1200" b="1" dirty="0">
                <a:solidFill>
                  <a:srgbClr val="219D93"/>
                </a:solidFill>
              </a:rPr>
              <a:t>AULA 01: NOME DA AULA</a:t>
            </a:r>
          </a:p>
        </p:txBody>
      </p:sp>
      <p:sp>
        <p:nvSpPr>
          <p:cNvPr id="8" name="CaixaDeTexto 7"/>
          <p:cNvSpPr txBox="1"/>
          <p:nvPr userDrawn="1"/>
        </p:nvSpPr>
        <p:spPr>
          <a:xfrm>
            <a:off x="375047" y="340208"/>
            <a:ext cx="906017" cy="307777"/>
          </a:xfrm>
          <a:prstGeom prst="rect">
            <a:avLst/>
          </a:prstGeom>
          <a:noFill/>
        </p:spPr>
        <p:txBody>
          <a:bodyPr wrap="none" rtlCol="0">
            <a:spAutoFit/>
          </a:bodyPr>
          <a:lstStyle/>
          <a:p>
            <a:r>
              <a:rPr lang="pt-BR" sz="1400" b="1" dirty="0">
                <a:solidFill>
                  <a:srgbClr val="219D93"/>
                </a:solidFill>
              </a:rPr>
              <a:t>Disciplina</a:t>
            </a:r>
          </a:p>
        </p:txBody>
      </p:sp>
    </p:spTree>
    <p:extLst>
      <p:ext uri="{BB962C8B-B14F-4D97-AF65-F5344CB8AC3E}">
        <p14:creationId xmlns:p14="http://schemas.microsoft.com/office/powerpoint/2010/main" val="784983286"/>
      </p:ext>
    </p:extLst>
  </p:cSld>
  <p:clrMap bg1="lt1" tx1="dk1" bg2="lt2" tx2="dk2" accent1="accent1" accent2="accent2" accent3="accent3" accent4="accent4" accent5="accent5" accent6="accent6" hlink="hlink" folHlink="folHlink"/>
  <p:sldLayoutIdLst>
    <p:sldLayoutId id="2147483839"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drelb2000/CURSOS" TargetMode="External"/><Relationship Id="rId2" Type="http://schemas.openxmlformats.org/officeDocument/2006/relationships/hyperlink" Target="mailto:andre.luiz.braga2000@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7lsVRoasxRI" TargetMode="External"/><Relationship Id="rId2" Type="http://schemas.openxmlformats.org/officeDocument/2006/relationships/image" Target="../media/image15.jpeg"/><Relationship Id="rId1" Type="http://schemas.openxmlformats.org/officeDocument/2006/relationships/slideLayout" Target="../slideLayouts/slideLayout1.xml"/><Relationship Id="rId5" Type="http://schemas.openxmlformats.org/officeDocument/2006/relationships/hyperlink" Target="https://www.youtube.com/watch?v=inoD8GyqH_k" TargetMode="External"/><Relationship Id="rId4" Type="http://schemas.openxmlformats.org/officeDocument/2006/relationships/hyperlink" Target="https://www.youtube.com/watch?v=tmvHsBbZPK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idx="4294967295"/>
          </p:nvPr>
        </p:nvSpPr>
        <p:spPr>
          <a:xfrm>
            <a:off x="324195" y="532997"/>
            <a:ext cx="7714211" cy="1790700"/>
          </a:xfrm>
        </p:spPr>
        <p:txBody>
          <a:bodyPr>
            <a:normAutofit/>
          </a:bodyPr>
          <a:lstStyle/>
          <a:p>
            <a:r>
              <a:rPr lang="en-US" dirty="0" err="1"/>
              <a:t>Gestão</a:t>
            </a:r>
            <a:r>
              <a:rPr lang="en-US" dirty="0"/>
              <a:t> de </a:t>
            </a:r>
            <a:r>
              <a:rPr lang="en-US" dirty="0" err="1"/>
              <a:t>Infraestrutura</a:t>
            </a:r>
            <a:r>
              <a:rPr lang="en-US" dirty="0"/>
              <a:t> de TI</a:t>
            </a:r>
            <a:endParaRPr lang="pt-BR" dirty="0"/>
          </a:p>
        </p:txBody>
      </p:sp>
      <p:sp>
        <p:nvSpPr>
          <p:cNvPr id="3" name="Subtítulo 2"/>
          <p:cNvSpPr>
            <a:spLocks noGrp="1"/>
          </p:cNvSpPr>
          <p:nvPr>
            <p:ph type="subTitle" idx="4294967295"/>
          </p:nvPr>
        </p:nvSpPr>
        <p:spPr>
          <a:xfrm>
            <a:off x="1105594" y="1377376"/>
            <a:ext cx="7211293" cy="1707227"/>
          </a:xfrm>
        </p:spPr>
        <p:txBody>
          <a:bodyPr>
            <a:normAutofit fontScale="47500" lnSpcReduction="20000"/>
          </a:bodyPr>
          <a:lstStyle/>
          <a:p>
            <a:r>
              <a:rPr lang="en-US" sz="5000" dirty="0"/>
              <a:t>Prof. André Luiz Braga</a:t>
            </a:r>
          </a:p>
          <a:p>
            <a:r>
              <a:rPr lang="en-US" sz="5000" dirty="0" err="1"/>
              <a:t>M.Sc</a:t>
            </a:r>
            <a:r>
              <a:rPr lang="en-US" sz="5000" dirty="0"/>
              <a:t> - COPPE/UFRJ</a:t>
            </a:r>
          </a:p>
          <a:p>
            <a:r>
              <a:rPr lang="en-US" sz="5000" dirty="0" err="1"/>
              <a:t>D.Sc</a:t>
            </a:r>
            <a:r>
              <a:rPr lang="en-US" sz="5000" dirty="0"/>
              <a:t> – IBM Silicon Valley Lab / COPPE / UFRJ</a:t>
            </a:r>
          </a:p>
          <a:p>
            <a:r>
              <a:rPr lang="en-US" sz="5000" dirty="0"/>
              <a:t>IBM Certified Sr. IT Architect / Open Group</a:t>
            </a:r>
          </a:p>
          <a:p>
            <a:endParaRPr lang="en-US" dirty="0"/>
          </a:p>
          <a:p>
            <a:endParaRPr lang="pt-BR" dirty="0"/>
          </a:p>
        </p:txBody>
      </p:sp>
      <p:sp>
        <p:nvSpPr>
          <p:cNvPr id="4" name="Retângulo 3">
            <a:extLst>
              <a:ext uri="{FF2B5EF4-FFF2-40B4-BE49-F238E27FC236}">
                <a16:creationId xmlns:a16="http://schemas.microsoft.com/office/drawing/2014/main" id="{547B8BA2-04CC-44BA-B617-276873BF2870}"/>
              </a:ext>
            </a:extLst>
          </p:cNvPr>
          <p:cNvSpPr/>
          <p:nvPr/>
        </p:nvSpPr>
        <p:spPr>
          <a:xfrm>
            <a:off x="252895" y="3100542"/>
            <a:ext cx="8736122"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latin typeface="Courier New" panose="02070309020205020404" pitchFamily="49" charset="0"/>
                <a:cs typeface="Courier New" panose="02070309020205020404" pitchFamily="49" charset="0"/>
              </a:rPr>
              <a:t>Email:  </a:t>
            </a:r>
            <a:r>
              <a:rPr lang="en-US" b="1" dirty="0">
                <a:latin typeface="Courier New" panose="02070309020205020404" pitchFamily="49" charset="0"/>
                <a:cs typeface="Courier New" panose="02070309020205020404" pitchFamily="49" charset="0"/>
                <a:hlinkClick r:id="rId2"/>
              </a:rPr>
              <a:t>andre.luiz.braga2000@gmail.com</a:t>
            </a:r>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Eviar</a:t>
            </a:r>
            <a:r>
              <a:rPr lang="en-US" b="1" dirty="0">
                <a:latin typeface="Courier New" panose="02070309020205020404" pitchFamily="49" charset="0"/>
                <a:cs typeface="Courier New" panose="02070309020205020404" pitchFamily="49" charset="0"/>
              </a:rPr>
              <a:t> um email com o assunto: “CCT0347-&lt;</a:t>
            </a:r>
            <a:r>
              <a:rPr lang="en-US" b="1" dirty="0" err="1">
                <a:latin typeface="Courier New" panose="02070309020205020404" pitchFamily="49" charset="0"/>
                <a:cs typeface="Courier New" panose="02070309020205020404" pitchFamily="49" charset="0"/>
              </a:rPr>
              <a:t>Turma</a:t>
            </a:r>
            <a:r>
              <a:rPr lang="en-US" b="1" dirty="0">
                <a:latin typeface="Courier New" panose="02070309020205020404" pitchFamily="49" charset="0"/>
                <a:cs typeface="Courier New" panose="02070309020205020404" pitchFamily="49" charset="0"/>
              </a:rPr>
              <a:t>&gt;” para ser </a:t>
            </a:r>
            <a:r>
              <a:rPr lang="en-US" b="1" dirty="0" err="1">
                <a:latin typeface="Courier New" panose="02070309020205020404" pitchFamily="49" charset="0"/>
                <a:cs typeface="Courier New" panose="02070309020205020404" pitchFamily="49" charset="0"/>
              </a:rPr>
              <a:t>incluído</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na</a:t>
            </a:r>
            <a:r>
              <a:rPr lang="en-US" b="1" dirty="0">
                <a:latin typeface="Courier New" panose="02070309020205020404" pitchFamily="49" charset="0"/>
                <a:cs typeface="Courier New" panose="02070309020205020404" pitchFamily="49" charset="0"/>
              </a:rPr>
              <a:t> lista de </a:t>
            </a:r>
            <a:r>
              <a:rPr lang="en-US" b="1" dirty="0" err="1">
                <a:latin typeface="Courier New" panose="02070309020205020404" pitchFamily="49" charset="0"/>
                <a:cs typeface="Courier New" panose="02070309020205020404" pitchFamily="49" charset="0"/>
              </a:rPr>
              <a:t>distribuição</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Material do curso </a:t>
            </a:r>
            <a:r>
              <a:rPr lang="en-US" b="1" dirty="0" err="1">
                <a:latin typeface="Courier New" panose="02070309020205020404" pitchFamily="49" charset="0"/>
                <a:cs typeface="Courier New" panose="02070309020205020404" pitchFamily="49" charset="0"/>
              </a:rPr>
              <a:t>disponível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em</a:t>
            </a:r>
            <a:r>
              <a:rPr lang="en-US" b="1" dirty="0">
                <a:latin typeface="Courier New" panose="02070309020205020404" pitchFamily="49" charset="0"/>
                <a:cs typeface="Courier New" panose="02070309020205020404" pitchFamily="49" charset="0"/>
              </a:rPr>
              <a:t>: </a:t>
            </a:r>
            <a:r>
              <a:rPr lang="en-US" dirty="0">
                <a:sym typeface="Wingdings" panose="05000000000000000000" pitchFamily="2" charset="2"/>
                <a:hlinkClick r:id="rId3"/>
              </a:rPr>
              <a:t>https://github.com/andrelb2000/CURSOS</a:t>
            </a:r>
            <a:endParaRPr lang="en-US" dirty="0">
              <a:sym typeface="Wingdings" panose="05000000000000000000" pitchFamily="2" charset="2"/>
            </a:endParaRPr>
          </a:p>
        </p:txBody>
      </p:sp>
    </p:spTree>
    <p:extLst>
      <p:ext uri="{BB962C8B-B14F-4D97-AF65-F5344CB8AC3E}">
        <p14:creationId xmlns:p14="http://schemas.microsoft.com/office/powerpoint/2010/main" val="1089134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30707" y="1534637"/>
            <a:ext cx="7662534" cy="2576623"/>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2" name="CaixaDeTexto 11"/>
          <p:cNvSpPr txBox="1"/>
          <p:nvPr/>
        </p:nvSpPr>
        <p:spPr>
          <a:xfrm>
            <a:off x="1233975" y="1761119"/>
            <a:ext cx="4028218" cy="212365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pt-BR" sz="1400" dirty="0">
                <a:solidFill>
                  <a:schemeClr val="tx1">
                    <a:lumMod val="65000"/>
                    <a:lumOff val="35000"/>
                  </a:schemeClr>
                </a:solidFill>
              </a:rPr>
              <a:t>Definição de mudança de serviço, Segundo a ITIL:</a:t>
            </a:r>
          </a:p>
          <a:p>
            <a:pPr>
              <a:spcAft>
                <a:spcPts val="1200"/>
              </a:spcAft>
            </a:pPr>
            <a:r>
              <a:rPr lang="pt-BR" sz="1400" dirty="0">
                <a:solidFill>
                  <a:schemeClr val="tx1">
                    <a:lumMod val="65000"/>
                    <a:lumOff val="35000"/>
                  </a:schemeClr>
                </a:solidFill>
              </a:rPr>
              <a:t>Mudança é “A adição, modificação ou remoção de um serviço autorizado, planejado e suportado e/ou de seus componentes e documentação associada”.</a:t>
            </a:r>
          </a:p>
          <a:p>
            <a:pPr>
              <a:spcAft>
                <a:spcPts val="1200"/>
              </a:spcAft>
            </a:pPr>
            <a:r>
              <a:rPr lang="pt-BR" sz="1400" dirty="0">
                <a:solidFill>
                  <a:schemeClr val="tx1">
                    <a:lumMod val="65000"/>
                    <a:lumOff val="35000"/>
                  </a:schemeClr>
                </a:solidFill>
              </a:rPr>
              <a:t>Mudança é “A adição, a modificação ou a remoção de um determinado serviço de TI ou ainda de um componente de um determinado serviço de TI que tenha sido autorizada, planejada ou suportada”. </a:t>
            </a:r>
          </a:p>
        </p:txBody>
      </p:sp>
      <p:pic>
        <p:nvPicPr>
          <p:cNvPr id="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5461" y="1235779"/>
            <a:ext cx="2394472" cy="3059261"/>
          </a:xfrm>
          <a:prstGeom prst="rect">
            <a:avLst/>
          </a:prstGeom>
          <a:ln w="69850">
            <a:solidFill>
              <a:schemeClr val="bg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4" name="CaixaDeTexto 13"/>
          <p:cNvSpPr txBox="1"/>
          <p:nvPr/>
        </p:nvSpPr>
        <p:spPr>
          <a:xfrm>
            <a:off x="369785" y="561729"/>
            <a:ext cx="5264322"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mudanças</a:t>
            </a:r>
          </a:p>
        </p:txBody>
      </p:sp>
    </p:spTree>
    <p:extLst>
      <p:ext uri="{BB962C8B-B14F-4D97-AF65-F5344CB8AC3E}">
        <p14:creationId xmlns:p14="http://schemas.microsoft.com/office/powerpoint/2010/main" val="907254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0"/>
          <p:cNvSpPr/>
          <p:nvPr/>
        </p:nvSpPr>
        <p:spPr>
          <a:xfrm rot="275902">
            <a:off x="7734098" y="1472533"/>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3" name="Retângulo 12"/>
          <p:cNvSpPr/>
          <p:nvPr/>
        </p:nvSpPr>
        <p:spPr>
          <a:xfrm>
            <a:off x="800988" y="1223206"/>
            <a:ext cx="7246290" cy="3075592"/>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20" name="Grupo 7"/>
          <p:cNvGrpSpPr/>
          <p:nvPr/>
        </p:nvGrpSpPr>
        <p:grpSpPr>
          <a:xfrm>
            <a:off x="5234391" y="1605537"/>
            <a:ext cx="3122213" cy="2349726"/>
            <a:chOff x="8959367" y="2243285"/>
            <a:chExt cx="2952014" cy="2729264"/>
          </a:xfrm>
        </p:grpSpPr>
        <p:sp>
          <p:nvSpPr>
            <p:cNvPr id="21" name="Retângulo 20"/>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2" name="Retângulo 21"/>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23" name="Retângulo de cantos arredondados 5"/>
          <p:cNvSpPr/>
          <p:nvPr/>
        </p:nvSpPr>
        <p:spPr>
          <a:xfrm flipV="1">
            <a:off x="800987" y="4299448"/>
            <a:ext cx="7246290"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4" name="CaixaDeTexto 23"/>
          <p:cNvSpPr txBox="1"/>
          <p:nvPr/>
        </p:nvSpPr>
        <p:spPr>
          <a:xfrm>
            <a:off x="1354663" y="1810903"/>
            <a:ext cx="3412816" cy="1938992"/>
          </a:xfrm>
          <a:prstGeom prst="rect">
            <a:avLst/>
          </a:prstGeom>
          <a:noFill/>
        </p:spPr>
        <p:txBody>
          <a:bodyPr wrap="square" rtlCol="0">
            <a:spAutoFit/>
          </a:bodyPr>
          <a:lstStyle/>
          <a:p>
            <a:pPr marL="285750" indent="-285750">
              <a:spcAft>
                <a:spcPts val="2400"/>
              </a:spcAft>
              <a:buFont typeface="Arial" panose="020B0604020202020204" pitchFamily="34" charset="0"/>
              <a:buChar char="•"/>
            </a:pPr>
            <a:r>
              <a:rPr lang="pt-BR" sz="1400" dirty="0">
                <a:solidFill>
                  <a:schemeClr val="tx1">
                    <a:lumMod val="65000"/>
                    <a:lumOff val="35000"/>
                  </a:schemeClr>
                </a:solidFill>
              </a:rPr>
              <a:t>Categorias de mudança: (FREITAS, 2013)</a:t>
            </a:r>
          </a:p>
          <a:p>
            <a:pPr marL="285750" indent="-285750" algn="just">
              <a:spcAft>
                <a:spcPts val="1200"/>
              </a:spcAft>
              <a:buFont typeface="Arial" panose="020B0604020202020204" pitchFamily="34" charset="0"/>
              <a:buChar char="•"/>
            </a:pPr>
            <a:r>
              <a:rPr lang="pt-BR" sz="1400" b="1" dirty="0">
                <a:solidFill>
                  <a:schemeClr val="tx1">
                    <a:lumMod val="65000"/>
                    <a:lumOff val="35000"/>
                  </a:schemeClr>
                </a:solidFill>
              </a:rPr>
              <a:t>Mudança estratégica;</a:t>
            </a:r>
          </a:p>
          <a:p>
            <a:pPr marL="285750" indent="-285750" algn="just">
              <a:spcAft>
                <a:spcPts val="1200"/>
              </a:spcAft>
              <a:buFont typeface="Arial" panose="020B0604020202020204" pitchFamily="34" charset="0"/>
              <a:buChar char="•"/>
            </a:pPr>
            <a:r>
              <a:rPr lang="pt-BR" sz="1400" b="1" dirty="0">
                <a:solidFill>
                  <a:schemeClr val="tx1">
                    <a:lumMod val="65000"/>
                    <a:lumOff val="35000"/>
                  </a:schemeClr>
                </a:solidFill>
              </a:rPr>
              <a:t>Mudança tática;</a:t>
            </a:r>
          </a:p>
          <a:p>
            <a:pPr marL="285750" indent="-285750" algn="just">
              <a:spcAft>
                <a:spcPts val="1200"/>
              </a:spcAft>
              <a:buFont typeface="Arial" panose="020B0604020202020204" pitchFamily="34" charset="0"/>
              <a:buChar char="•"/>
            </a:pPr>
            <a:r>
              <a:rPr lang="pt-BR" sz="1400" b="1" dirty="0">
                <a:solidFill>
                  <a:schemeClr val="tx1">
                    <a:lumMod val="65000"/>
                    <a:lumOff val="35000"/>
                  </a:schemeClr>
                </a:solidFill>
              </a:rPr>
              <a:t>Mudança operacional;</a:t>
            </a:r>
          </a:p>
          <a:p>
            <a:pPr marL="285750" indent="-285750" algn="just">
              <a:spcAft>
                <a:spcPts val="1200"/>
              </a:spcAft>
              <a:buFont typeface="Arial" panose="020B0604020202020204" pitchFamily="34" charset="0"/>
              <a:buChar char="•"/>
            </a:pPr>
            <a:r>
              <a:rPr lang="pt-BR" sz="1400" b="1" dirty="0">
                <a:solidFill>
                  <a:schemeClr val="tx1">
                    <a:lumMod val="65000"/>
                    <a:lumOff val="35000"/>
                  </a:schemeClr>
                </a:solidFill>
              </a:rPr>
              <a:t>Mudança técnica. </a:t>
            </a: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781" y="1729308"/>
            <a:ext cx="2777445" cy="20978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CaixaDeTexto 13"/>
          <p:cNvSpPr txBox="1"/>
          <p:nvPr/>
        </p:nvSpPr>
        <p:spPr>
          <a:xfrm>
            <a:off x="369785" y="561729"/>
            <a:ext cx="4025006"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mudanças</a:t>
            </a:r>
          </a:p>
        </p:txBody>
      </p:sp>
    </p:spTree>
    <p:extLst>
      <p:ext uri="{BB962C8B-B14F-4D97-AF65-F5344CB8AC3E}">
        <p14:creationId xmlns:p14="http://schemas.microsoft.com/office/powerpoint/2010/main" val="1322505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tângulo 10"/>
          <p:cNvSpPr/>
          <p:nvPr/>
        </p:nvSpPr>
        <p:spPr>
          <a:xfrm rot="275902">
            <a:off x="7734098" y="1472533"/>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8" name="Retângulo 17"/>
          <p:cNvSpPr/>
          <p:nvPr/>
        </p:nvSpPr>
        <p:spPr>
          <a:xfrm>
            <a:off x="800988" y="1223206"/>
            <a:ext cx="7246290" cy="3075592"/>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21" name="Grupo 7"/>
          <p:cNvGrpSpPr/>
          <p:nvPr/>
        </p:nvGrpSpPr>
        <p:grpSpPr>
          <a:xfrm>
            <a:off x="5234391" y="1605537"/>
            <a:ext cx="3122213" cy="2349726"/>
            <a:chOff x="8959367" y="2243285"/>
            <a:chExt cx="2952014" cy="2729264"/>
          </a:xfrm>
        </p:grpSpPr>
        <p:sp>
          <p:nvSpPr>
            <p:cNvPr id="22" name="Retângulo 21"/>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3" name="Retângulo 22"/>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24" name="Retângulo de cantos arredondados 5"/>
          <p:cNvSpPr/>
          <p:nvPr/>
        </p:nvSpPr>
        <p:spPr>
          <a:xfrm flipV="1">
            <a:off x="800987" y="4299448"/>
            <a:ext cx="7246290"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5" name="CaixaDeTexto 24"/>
          <p:cNvSpPr txBox="1"/>
          <p:nvPr/>
        </p:nvSpPr>
        <p:spPr>
          <a:xfrm>
            <a:off x="1034944" y="1765665"/>
            <a:ext cx="4025411" cy="2062103"/>
          </a:xfrm>
          <a:prstGeom prst="rect">
            <a:avLst/>
          </a:prstGeom>
          <a:noFill/>
        </p:spPr>
        <p:txBody>
          <a:bodyPr wrap="square" rtlCol="0">
            <a:spAutoFit/>
          </a:bodyPr>
          <a:lstStyle/>
          <a:p>
            <a:pPr marL="285750" indent="-285750">
              <a:spcAft>
                <a:spcPts val="2400"/>
              </a:spcAft>
              <a:buFont typeface="Arial" panose="020B0604020202020204" pitchFamily="34" charset="0"/>
              <a:buChar char="•"/>
            </a:pPr>
            <a:r>
              <a:rPr lang="pt-BR" sz="1400" dirty="0">
                <a:solidFill>
                  <a:schemeClr val="tx1">
                    <a:lumMod val="65000"/>
                    <a:lumOff val="35000"/>
                  </a:schemeClr>
                </a:solidFill>
              </a:rPr>
              <a:t>Categorias de mudança: (FREITAS, 2013)</a:t>
            </a:r>
          </a:p>
          <a:p>
            <a:pPr>
              <a:lnSpc>
                <a:spcPct val="150000"/>
              </a:lnSpc>
              <a:spcAft>
                <a:spcPts val="1200"/>
              </a:spcAft>
            </a:pPr>
            <a:r>
              <a:rPr lang="pt-BR" sz="1400" b="1" dirty="0">
                <a:solidFill>
                  <a:srgbClr val="219D93"/>
                </a:solidFill>
              </a:rPr>
              <a:t>Mudança estratégica: </a:t>
            </a:r>
            <a:r>
              <a:rPr lang="pt-BR" sz="1400" dirty="0">
                <a:solidFill>
                  <a:schemeClr val="tx1">
                    <a:lumMod val="65000"/>
                    <a:lumOff val="35000"/>
                  </a:schemeClr>
                </a:solidFill>
              </a:rPr>
              <a:t>é toda aquela que possa impactar os serviços estratégicos da organização.</a:t>
            </a:r>
          </a:p>
          <a:p>
            <a:pPr marL="285750" indent="-285750">
              <a:lnSpc>
                <a:spcPct val="150000"/>
              </a:lnSpc>
              <a:spcAft>
                <a:spcPts val="1200"/>
              </a:spcAft>
              <a:buFont typeface="Arial" panose="020B0604020202020204" pitchFamily="34" charset="0"/>
              <a:buChar char="•"/>
            </a:pPr>
            <a:r>
              <a:rPr lang="pt-BR" sz="1400" dirty="0">
                <a:solidFill>
                  <a:schemeClr val="tx1">
                    <a:lumMod val="65000"/>
                    <a:lumOff val="35000"/>
                  </a:schemeClr>
                </a:solidFill>
              </a:rPr>
              <a:t>Esses serviços, normalmente, causam perdas financeiras, de dados, implicações e de imagem.   </a:t>
            </a:r>
            <a:endParaRPr lang="pt-BR" sz="1400" b="1" dirty="0">
              <a:solidFill>
                <a:schemeClr val="tx1">
                  <a:lumMod val="65000"/>
                  <a:lumOff val="35000"/>
                </a:schemeClr>
              </a:solidFill>
            </a:endParaRPr>
          </a:p>
        </p:txBody>
      </p:sp>
      <p:sp>
        <p:nvSpPr>
          <p:cNvPr id="28" name="CaixaDeTexto 27"/>
          <p:cNvSpPr txBox="1"/>
          <p:nvPr/>
        </p:nvSpPr>
        <p:spPr>
          <a:xfrm>
            <a:off x="369785" y="561729"/>
            <a:ext cx="4025006"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mudanças</a:t>
            </a:r>
          </a:p>
        </p:txBody>
      </p:sp>
      <p:pic>
        <p:nvPicPr>
          <p:cNvPr id="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0074" y="1755209"/>
            <a:ext cx="2841240" cy="2041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5016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rot="275902">
            <a:off x="7734098" y="1472533"/>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2" name="Retângulo 11"/>
          <p:cNvSpPr/>
          <p:nvPr/>
        </p:nvSpPr>
        <p:spPr>
          <a:xfrm>
            <a:off x="800988" y="1223206"/>
            <a:ext cx="7246290" cy="3075592"/>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13" name="Grupo 7"/>
          <p:cNvGrpSpPr/>
          <p:nvPr/>
        </p:nvGrpSpPr>
        <p:grpSpPr>
          <a:xfrm>
            <a:off x="5234391" y="1605537"/>
            <a:ext cx="3122213" cy="2349726"/>
            <a:chOff x="8959367" y="2243285"/>
            <a:chExt cx="2952014" cy="2729264"/>
          </a:xfrm>
        </p:grpSpPr>
        <p:sp>
          <p:nvSpPr>
            <p:cNvPr id="14" name="Retângulo 13"/>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5" name="Retângulo 14"/>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16" name="Retângulo de cantos arredondados 5"/>
          <p:cNvSpPr/>
          <p:nvPr/>
        </p:nvSpPr>
        <p:spPr>
          <a:xfrm flipV="1">
            <a:off x="800987" y="4299448"/>
            <a:ext cx="7246290"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7" name="CaixaDeTexto 16"/>
          <p:cNvSpPr txBox="1"/>
          <p:nvPr/>
        </p:nvSpPr>
        <p:spPr>
          <a:xfrm>
            <a:off x="1034944" y="2000184"/>
            <a:ext cx="4025411" cy="1551643"/>
          </a:xfrm>
          <a:prstGeom prst="rect">
            <a:avLst/>
          </a:prstGeom>
          <a:noFill/>
        </p:spPr>
        <p:txBody>
          <a:bodyPr wrap="square" rtlCol="0">
            <a:spAutoFit/>
          </a:bodyPr>
          <a:lstStyle/>
          <a:p>
            <a:pPr marL="285750" indent="-285750">
              <a:spcAft>
                <a:spcPts val="2400"/>
              </a:spcAft>
              <a:buFont typeface="Arial" panose="020B0604020202020204" pitchFamily="34" charset="0"/>
              <a:buChar char="•"/>
            </a:pPr>
            <a:r>
              <a:rPr lang="pt-BR" sz="1400" dirty="0">
                <a:solidFill>
                  <a:schemeClr val="tx1">
                    <a:lumMod val="65000"/>
                    <a:lumOff val="35000"/>
                  </a:schemeClr>
                </a:solidFill>
              </a:rPr>
              <a:t>Categorias de mudança: (FREITAS, 2013)</a:t>
            </a:r>
          </a:p>
          <a:p>
            <a:pPr>
              <a:lnSpc>
                <a:spcPct val="150000"/>
              </a:lnSpc>
              <a:spcAft>
                <a:spcPts val="1200"/>
              </a:spcAft>
            </a:pPr>
            <a:r>
              <a:rPr lang="pt-BR" sz="1400" b="1" dirty="0">
                <a:solidFill>
                  <a:srgbClr val="219D93"/>
                </a:solidFill>
              </a:rPr>
              <a:t>Mudança tática:</a:t>
            </a:r>
            <a:r>
              <a:rPr lang="pt-BR" sz="1400" b="1" dirty="0">
                <a:solidFill>
                  <a:schemeClr val="tx1">
                    <a:lumMod val="65000"/>
                    <a:lumOff val="35000"/>
                  </a:schemeClr>
                </a:solidFill>
              </a:rPr>
              <a:t> </a:t>
            </a:r>
            <a:r>
              <a:rPr lang="pt-BR" sz="1400" dirty="0">
                <a:solidFill>
                  <a:schemeClr val="tx1">
                    <a:lumMod val="65000"/>
                    <a:lumOff val="35000"/>
                  </a:schemeClr>
                </a:solidFill>
              </a:rPr>
              <a:t>é toda aquela que possa impactar os serviços que atendam às atividades comerciais da organização.</a:t>
            </a:r>
          </a:p>
        </p:txBody>
      </p:sp>
      <p:sp>
        <p:nvSpPr>
          <p:cNvPr id="25" name="CaixaDeTexto 24"/>
          <p:cNvSpPr txBox="1"/>
          <p:nvPr/>
        </p:nvSpPr>
        <p:spPr>
          <a:xfrm>
            <a:off x="369785" y="561729"/>
            <a:ext cx="4025006"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mudanças</a:t>
            </a:r>
          </a:p>
        </p:txBody>
      </p:sp>
      <p:pic>
        <p:nvPicPr>
          <p:cNvPr id="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1940" y="1786013"/>
            <a:ext cx="2842286" cy="2013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9666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10"/>
          <p:cNvSpPr/>
          <p:nvPr/>
        </p:nvSpPr>
        <p:spPr>
          <a:xfrm rot="275902">
            <a:off x="7734098" y="1472533"/>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4" name="Retângulo 13"/>
          <p:cNvSpPr/>
          <p:nvPr/>
        </p:nvSpPr>
        <p:spPr>
          <a:xfrm>
            <a:off x="800988" y="1223206"/>
            <a:ext cx="7246290" cy="3075592"/>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15" name="Grupo 7"/>
          <p:cNvGrpSpPr/>
          <p:nvPr/>
        </p:nvGrpSpPr>
        <p:grpSpPr>
          <a:xfrm>
            <a:off x="5234391" y="1605537"/>
            <a:ext cx="3122213" cy="2349726"/>
            <a:chOff x="8959367" y="2243285"/>
            <a:chExt cx="2952014" cy="2729264"/>
          </a:xfrm>
        </p:grpSpPr>
        <p:sp>
          <p:nvSpPr>
            <p:cNvPr id="16" name="Retângulo 15"/>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7" name="Retângulo 16"/>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18" name="Retângulo de cantos arredondados 5"/>
          <p:cNvSpPr/>
          <p:nvPr/>
        </p:nvSpPr>
        <p:spPr>
          <a:xfrm flipV="1">
            <a:off x="800987" y="4299448"/>
            <a:ext cx="7246290"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9" name="CaixaDeTexto 18"/>
          <p:cNvSpPr txBox="1"/>
          <p:nvPr/>
        </p:nvSpPr>
        <p:spPr>
          <a:xfrm>
            <a:off x="1224979" y="2149457"/>
            <a:ext cx="3657558" cy="1261884"/>
          </a:xfrm>
          <a:prstGeom prst="rect">
            <a:avLst/>
          </a:prstGeom>
          <a:noFill/>
        </p:spPr>
        <p:txBody>
          <a:bodyPr wrap="square" rtlCol="0">
            <a:spAutoFit/>
          </a:bodyPr>
          <a:lstStyle/>
          <a:p>
            <a:pPr marL="285750" indent="-285750">
              <a:spcAft>
                <a:spcPts val="2400"/>
              </a:spcAft>
              <a:buFont typeface="Arial" panose="020B0604020202020204" pitchFamily="34" charset="0"/>
              <a:buChar char="•"/>
            </a:pPr>
            <a:r>
              <a:rPr lang="pt-BR" sz="1400" dirty="0">
                <a:solidFill>
                  <a:schemeClr val="tx1">
                    <a:lumMod val="65000"/>
                    <a:lumOff val="35000"/>
                  </a:schemeClr>
                </a:solidFill>
              </a:rPr>
              <a:t>Categorias de mudança: (FREITAS, 2013)</a:t>
            </a:r>
          </a:p>
          <a:p>
            <a:pPr>
              <a:lnSpc>
                <a:spcPct val="150000"/>
              </a:lnSpc>
              <a:spcAft>
                <a:spcPts val="1200"/>
              </a:spcAft>
            </a:pPr>
            <a:r>
              <a:rPr lang="pt-BR" sz="1400" b="1" dirty="0">
                <a:solidFill>
                  <a:srgbClr val="219D93"/>
                </a:solidFill>
              </a:rPr>
              <a:t>Mudança operacional:</a:t>
            </a:r>
            <a:r>
              <a:rPr lang="pt-BR" sz="1400" b="1" dirty="0">
                <a:solidFill>
                  <a:schemeClr val="tx1">
                    <a:lumMod val="65000"/>
                    <a:lumOff val="35000"/>
                  </a:schemeClr>
                </a:solidFill>
              </a:rPr>
              <a:t> </a:t>
            </a:r>
            <a:r>
              <a:rPr lang="pt-BR" sz="1400" dirty="0">
                <a:solidFill>
                  <a:schemeClr val="tx1">
                    <a:lumMod val="65000"/>
                    <a:lumOff val="35000"/>
                  </a:schemeClr>
                </a:solidFill>
              </a:rPr>
              <a:t>é toda aquela que possa impactar os serviços de suporte da organização.</a:t>
            </a:r>
          </a:p>
        </p:txBody>
      </p:sp>
      <p:sp>
        <p:nvSpPr>
          <p:cNvPr id="20" name="CaixaDeTexto 19"/>
          <p:cNvSpPr txBox="1"/>
          <p:nvPr/>
        </p:nvSpPr>
        <p:spPr>
          <a:xfrm>
            <a:off x="369785" y="561729"/>
            <a:ext cx="4025006"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mudanças</a:t>
            </a:r>
          </a:p>
        </p:txBody>
      </p:sp>
      <p:pic>
        <p:nvPicPr>
          <p:cNvPr id="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0406" y="1786013"/>
            <a:ext cx="2847996" cy="19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4314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0"/>
          <p:cNvSpPr/>
          <p:nvPr/>
        </p:nvSpPr>
        <p:spPr>
          <a:xfrm rot="275902">
            <a:off x="7734098" y="1472533"/>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3" name="Retângulo 12"/>
          <p:cNvSpPr/>
          <p:nvPr/>
        </p:nvSpPr>
        <p:spPr>
          <a:xfrm>
            <a:off x="800988" y="1223206"/>
            <a:ext cx="7246290" cy="3075592"/>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14" name="Grupo 7"/>
          <p:cNvGrpSpPr/>
          <p:nvPr/>
        </p:nvGrpSpPr>
        <p:grpSpPr>
          <a:xfrm>
            <a:off x="5234391" y="1605537"/>
            <a:ext cx="3122213" cy="2349726"/>
            <a:chOff x="8959367" y="2243285"/>
            <a:chExt cx="2952014" cy="2729264"/>
          </a:xfrm>
        </p:grpSpPr>
        <p:sp>
          <p:nvSpPr>
            <p:cNvPr id="15" name="Retângulo 14"/>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6" name="Retângulo 15"/>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17" name="Retângulo de cantos arredondados 5"/>
          <p:cNvSpPr/>
          <p:nvPr/>
        </p:nvSpPr>
        <p:spPr>
          <a:xfrm flipV="1">
            <a:off x="800987" y="4299448"/>
            <a:ext cx="7246290"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8" name="CaixaDeTexto 17"/>
          <p:cNvSpPr txBox="1"/>
          <p:nvPr/>
        </p:nvSpPr>
        <p:spPr>
          <a:xfrm>
            <a:off x="1319056" y="1587765"/>
            <a:ext cx="3411443" cy="2385268"/>
          </a:xfrm>
          <a:prstGeom prst="rect">
            <a:avLst/>
          </a:prstGeom>
          <a:noFill/>
        </p:spPr>
        <p:txBody>
          <a:bodyPr wrap="square" rtlCol="0">
            <a:spAutoFit/>
          </a:bodyPr>
          <a:lstStyle/>
          <a:p>
            <a:pPr marL="285750" indent="-285750">
              <a:spcAft>
                <a:spcPts val="2400"/>
              </a:spcAft>
              <a:buFont typeface="Arial" panose="020B0604020202020204" pitchFamily="34" charset="0"/>
              <a:buChar char="•"/>
            </a:pPr>
            <a:r>
              <a:rPr lang="pt-BR" sz="1400" dirty="0">
                <a:solidFill>
                  <a:schemeClr val="tx1">
                    <a:lumMod val="65000"/>
                    <a:lumOff val="35000"/>
                  </a:schemeClr>
                </a:solidFill>
              </a:rPr>
              <a:t>Categorias de mudança: (FREITAS, 2013)</a:t>
            </a:r>
          </a:p>
          <a:p>
            <a:pPr>
              <a:lnSpc>
                <a:spcPct val="150000"/>
              </a:lnSpc>
              <a:spcAft>
                <a:spcPts val="1200"/>
              </a:spcAft>
            </a:pPr>
            <a:r>
              <a:rPr lang="pt-BR" sz="1400" b="1" dirty="0">
                <a:solidFill>
                  <a:srgbClr val="219D93"/>
                </a:solidFill>
              </a:rPr>
              <a:t>Mudança técnica: </a:t>
            </a:r>
            <a:r>
              <a:rPr lang="pt-BR" sz="1400" dirty="0">
                <a:solidFill>
                  <a:schemeClr val="tx1">
                    <a:lumMod val="65000"/>
                    <a:lumOff val="35000"/>
                  </a:schemeClr>
                </a:solidFill>
              </a:rPr>
              <a:t>é toda aquela que possa impactar os componentes de TI, sem que os serviços sejam alterados.</a:t>
            </a:r>
          </a:p>
          <a:p>
            <a:pPr marL="285750" indent="-285750">
              <a:lnSpc>
                <a:spcPct val="150000"/>
              </a:lnSpc>
              <a:spcAft>
                <a:spcPts val="1200"/>
              </a:spcAft>
              <a:buFont typeface="Arial" panose="020B0604020202020204" pitchFamily="34" charset="0"/>
              <a:buChar char="•"/>
            </a:pPr>
            <a:r>
              <a:rPr lang="pt-BR" sz="1400" dirty="0">
                <a:solidFill>
                  <a:schemeClr val="tx1">
                    <a:lumMod val="65000"/>
                    <a:lumOff val="35000"/>
                  </a:schemeClr>
                </a:solidFill>
              </a:rPr>
              <a:t>Costumam ser mudanças necessárias para correção dos componentes de TI.</a:t>
            </a:r>
          </a:p>
        </p:txBody>
      </p:sp>
      <p:sp>
        <p:nvSpPr>
          <p:cNvPr id="19" name="CaixaDeTexto 18"/>
          <p:cNvSpPr txBox="1"/>
          <p:nvPr/>
        </p:nvSpPr>
        <p:spPr>
          <a:xfrm>
            <a:off x="369785" y="561729"/>
            <a:ext cx="4025006"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mudanças</a:t>
            </a:r>
          </a:p>
        </p:txBody>
      </p:sp>
      <p:pic>
        <p:nvPicPr>
          <p:cNvPr id="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5515" y="1743484"/>
            <a:ext cx="2763268" cy="2087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8899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0"/>
          <p:cNvSpPr/>
          <p:nvPr/>
        </p:nvSpPr>
        <p:spPr>
          <a:xfrm rot="275902">
            <a:off x="7734098" y="1472533"/>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3" name="Retângulo 12"/>
          <p:cNvSpPr/>
          <p:nvPr/>
        </p:nvSpPr>
        <p:spPr>
          <a:xfrm>
            <a:off x="800988" y="1223206"/>
            <a:ext cx="7246290" cy="3075592"/>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14" name="Grupo 7"/>
          <p:cNvGrpSpPr/>
          <p:nvPr/>
        </p:nvGrpSpPr>
        <p:grpSpPr>
          <a:xfrm>
            <a:off x="5234391" y="1605537"/>
            <a:ext cx="3122213" cy="2349726"/>
            <a:chOff x="8959367" y="2243285"/>
            <a:chExt cx="2952014" cy="2729264"/>
          </a:xfrm>
        </p:grpSpPr>
        <p:sp>
          <p:nvSpPr>
            <p:cNvPr id="15" name="Retângulo 14"/>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6" name="Retângulo 15"/>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17" name="Retângulo de cantos arredondados 5"/>
          <p:cNvSpPr/>
          <p:nvPr/>
        </p:nvSpPr>
        <p:spPr>
          <a:xfrm flipV="1">
            <a:off x="800987" y="4299448"/>
            <a:ext cx="7246290"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8" name="CaixaDeTexto 17"/>
          <p:cNvSpPr txBox="1"/>
          <p:nvPr/>
        </p:nvSpPr>
        <p:spPr>
          <a:xfrm>
            <a:off x="855138" y="900283"/>
            <a:ext cx="3411443" cy="2828916"/>
          </a:xfrm>
          <a:prstGeom prst="rect">
            <a:avLst/>
          </a:prstGeom>
          <a:noFill/>
        </p:spPr>
        <p:txBody>
          <a:bodyPr wrap="square" rtlCol="0">
            <a:spAutoFit/>
          </a:bodyPr>
          <a:lstStyle/>
          <a:p>
            <a:pPr marL="285750" indent="-285750">
              <a:spcAft>
                <a:spcPts val="2400"/>
              </a:spcAft>
              <a:buFont typeface="Arial" panose="020B0604020202020204" pitchFamily="34" charset="0"/>
              <a:buChar char="•"/>
            </a:pPr>
            <a:r>
              <a:rPr lang="pt-BR" sz="1400" dirty="0">
                <a:solidFill>
                  <a:schemeClr val="tx1">
                    <a:lumMod val="65000"/>
                    <a:lumOff val="35000"/>
                  </a:schemeClr>
                </a:solidFill>
              </a:rPr>
              <a:t>Categorias de mudança: (FREITAS, 2013)</a:t>
            </a:r>
          </a:p>
          <a:p>
            <a:pPr>
              <a:lnSpc>
                <a:spcPct val="150000"/>
              </a:lnSpc>
              <a:spcAft>
                <a:spcPts val="1200"/>
              </a:spcAft>
            </a:pPr>
            <a:r>
              <a:rPr lang="pt-BR" sz="1400" b="1" dirty="0">
                <a:solidFill>
                  <a:srgbClr val="219D93"/>
                </a:solidFill>
              </a:rPr>
              <a:t>Mudança técnica: </a:t>
            </a:r>
          </a:p>
          <a:p>
            <a:pPr>
              <a:lnSpc>
                <a:spcPct val="150000"/>
              </a:lnSpc>
              <a:spcAft>
                <a:spcPts val="1200"/>
              </a:spcAft>
            </a:pPr>
            <a:r>
              <a:rPr lang="pt-BR" sz="1400" dirty="0">
                <a:solidFill>
                  <a:schemeClr val="tx1">
                    <a:lumMod val="65000"/>
                    <a:lumOff val="35000"/>
                  </a:schemeClr>
                </a:solidFill>
              </a:rPr>
              <a:t>é toda aquela que possa impactar os componentes de TI, sem que os serviços sejam alterados.</a:t>
            </a:r>
          </a:p>
          <a:p>
            <a:pPr marL="285750" indent="-285750">
              <a:lnSpc>
                <a:spcPct val="150000"/>
              </a:lnSpc>
              <a:spcAft>
                <a:spcPts val="1200"/>
              </a:spcAft>
              <a:buFont typeface="Arial" panose="020B0604020202020204" pitchFamily="34" charset="0"/>
              <a:buChar char="•"/>
            </a:pPr>
            <a:r>
              <a:rPr lang="pt-BR" sz="1400" dirty="0">
                <a:solidFill>
                  <a:schemeClr val="tx1">
                    <a:lumMod val="65000"/>
                    <a:lumOff val="35000"/>
                  </a:schemeClr>
                </a:solidFill>
              </a:rPr>
              <a:t>Costumam ser mudanças necessárias para correção dos componentes de TI.</a:t>
            </a:r>
          </a:p>
        </p:txBody>
      </p:sp>
      <p:sp>
        <p:nvSpPr>
          <p:cNvPr id="19" name="CaixaDeTexto 18"/>
          <p:cNvSpPr txBox="1"/>
          <p:nvPr/>
        </p:nvSpPr>
        <p:spPr>
          <a:xfrm>
            <a:off x="369785" y="561729"/>
            <a:ext cx="4025006"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mudanças</a:t>
            </a:r>
          </a:p>
        </p:txBody>
      </p:sp>
      <p:pic>
        <p:nvPicPr>
          <p:cNvPr id="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5515" y="1743484"/>
            <a:ext cx="2763268" cy="2087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Imagem 2">
            <a:extLst>
              <a:ext uri="{FF2B5EF4-FFF2-40B4-BE49-F238E27FC236}">
                <a16:creationId xmlns:a16="http://schemas.microsoft.com/office/drawing/2014/main" id="{D7EEA02E-3410-4EA1-B562-4FCC25C3F94E}"/>
              </a:ext>
            </a:extLst>
          </p:cNvPr>
          <p:cNvPicPr>
            <a:picLocks noChangeAspect="1"/>
          </p:cNvPicPr>
          <p:nvPr/>
        </p:nvPicPr>
        <p:blipFill>
          <a:blip r:embed="rId3"/>
          <a:stretch>
            <a:fillRect/>
          </a:stretch>
        </p:blipFill>
        <p:spPr>
          <a:xfrm>
            <a:off x="160258" y="1878169"/>
            <a:ext cx="8823483" cy="2743552"/>
          </a:xfrm>
          <a:prstGeom prst="rect">
            <a:avLst/>
          </a:prstGeom>
        </p:spPr>
      </p:pic>
    </p:spTree>
    <p:extLst>
      <p:ext uri="{BB962C8B-B14F-4D97-AF65-F5344CB8AC3E}">
        <p14:creationId xmlns:p14="http://schemas.microsoft.com/office/powerpoint/2010/main" val="2010887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10"/>
          <p:cNvSpPr/>
          <p:nvPr/>
        </p:nvSpPr>
        <p:spPr>
          <a:xfrm rot="275902">
            <a:off x="7734098" y="1323685"/>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7" name="Retângulo 6"/>
          <p:cNvSpPr/>
          <p:nvPr/>
        </p:nvSpPr>
        <p:spPr>
          <a:xfrm>
            <a:off x="800988" y="1223206"/>
            <a:ext cx="7246290" cy="3075592"/>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10" name="Grupo 7"/>
          <p:cNvGrpSpPr/>
          <p:nvPr/>
        </p:nvGrpSpPr>
        <p:grpSpPr>
          <a:xfrm>
            <a:off x="5234391" y="1456689"/>
            <a:ext cx="3122213" cy="2640398"/>
            <a:chOff x="8959367" y="2243285"/>
            <a:chExt cx="2952014" cy="2729264"/>
          </a:xfrm>
        </p:grpSpPr>
        <p:sp>
          <p:nvSpPr>
            <p:cNvPr id="12" name="Retângulo 11"/>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3" name="Retângulo 12"/>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14" name="Retângulo de cantos arredondados 5"/>
          <p:cNvSpPr/>
          <p:nvPr/>
        </p:nvSpPr>
        <p:spPr>
          <a:xfrm flipV="1">
            <a:off x="800987" y="4299448"/>
            <a:ext cx="7246290"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5" name="CaixaDeTexto 14"/>
          <p:cNvSpPr txBox="1"/>
          <p:nvPr/>
        </p:nvSpPr>
        <p:spPr>
          <a:xfrm>
            <a:off x="1129012" y="1758302"/>
            <a:ext cx="3890762" cy="2062103"/>
          </a:xfrm>
          <a:prstGeom prst="rect">
            <a:avLst/>
          </a:prstGeom>
          <a:noFill/>
        </p:spPr>
        <p:txBody>
          <a:bodyPr wrap="square" rtlCol="0">
            <a:spAutoFit/>
          </a:bodyPr>
          <a:lstStyle/>
          <a:p>
            <a:pPr marL="285750" indent="-285750">
              <a:spcAft>
                <a:spcPts val="2400"/>
              </a:spcAft>
              <a:buFont typeface="Arial" panose="020B0604020202020204" pitchFamily="34" charset="0"/>
              <a:buChar char="•"/>
            </a:pPr>
            <a:r>
              <a:rPr lang="pt-BR" sz="1400" dirty="0">
                <a:solidFill>
                  <a:schemeClr val="tx1">
                    <a:lumMod val="65000"/>
                    <a:lumOff val="35000"/>
                  </a:schemeClr>
                </a:solidFill>
              </a:rPr>
              <a:t>Requisição de Mudança: (FREITAS, 2013)</a:t>
            </a:r>
          </a:p>
          <a:p>
            <a:pPr>
              <a:lnSpc>
                <a:spcPct val="150000"/>
              </a:lnSpc>
              <a:spcAft>
                <a:spcPts val="1200"/>
              </a:spcAft>
            </a:pPr>
            <a:r>
              <a:rPr lang="pt-BR" sz="1400" b="1" dirty="0">
                <a:solidFill>
                  <a:srgbClr val="219D93"/>
                </a:solidFill>
              </a:rPr>
              <a:t>Requisição de Mudança (RDM): </a:t>
            </a:r>
            <a:r>
              <a:rPr lang="pt-BR" sz="1400" dirty="0">
                <a:solidFill>
                  <a:schemeClr val="tx1">
                    <a:lumMod val="65000"/>
                    <a:lumOff val="35000"/>
                  </a:schemeClr>
                </a:solidFill>
              </a:rPr>
              <a:t>trata-se de uma solicitação formal de uma mudança a ser realizada.</a:t>
            </a:r>
          </a:p>
          <a:p>
            <a:pPr marL="285750" indent="-285750">
              <a:spcAft>
                <a:spcPts val="1200"/>
              </a:spcAft>
              <a:buFont typeface="Arial" panose="020B0604020202020204" pitchFamily="34" charset="0"/>
              <a:buChar char="•"/>
            </a:pPr>
            <a:r>
              <a:rPr lang="pt-BR" sz="1400" dirty="0">
                <a:solidFill>
                  <a:schemeClr val="tx1">
                    <a:lumMod val="65000"/>
                    <a:lumOff val="35000"/>
                  </a:schemeClr>
                </a:solidFill>
              </a:rPr>
              <a:t>Uma RDM inclui todos os detalhes da mudança solicitada, e pode ser registrada tanto em papel quanto em formulário eletrônico.</a:t>
            </a:r>
          </a:p>
        </p:txBody>
      </p:sp>
      <p:sp>
        <p:nvSpPr>
          <p:cNvPr id="16" name="CaixaDeTexto 15"/>
          <p:cNvSpPr txBox="1"/>
          <p:nvPr/>
        </p:nvSpPr>
        <p:spPr>
          <a:xfrm>
            <a:off x="369785" y="561729"/>
            <a:ext cx="4025006"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mudanças</a:t>
            </a:r>
          </a:p>
        </p:txBody>
      </p:sp>
      <p:pic>
        <p:nvPicPr>
          <p:cNvPr id="1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971" y="1594636"/>
            <a:ext cx="2810395" cy="2369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2178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0"/>
          <p:cNvSpPr/>
          <p:nvPr/>
        </p:nvSpPr>
        <p:spPr>
          <a:xfrm rot="275902">
            <a:off x="8017632" y="1323685"/>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3" name="Retângulo 2"/>
          <p:cNvSpPr/>
          <p:nvPr/>
        </p:nvSpPr>
        <p:spPr>
          <a:xfrm>
            <a:off x="425302" y="1223206"/>
            <a:ext cx="7905510" cy="3075592"/>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4" name="Grupo 7"/>
          <p:cNvGrpSpPr/>
          <p:nvPr/>
        </p:nvGrpSpPr>
        <p:grpSpPr>
          <a:xfrm>
            <a:off x="5517925" y="1456689"/>
            <a:ext cx="3122213" cy="2640398"/>
            <a:chOff x="8959367" y="2243285"/>
            <a:chExt cx="2952014" cy="2729264"/>
          </a:xfrm>
        </p:grpSpPr>
        <p:sp>
          <p:nvSpPr>
            <p:cNvPr id="5" name="Retângulo 4"/>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6" name="Retângulo 5"/>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7" name="Retângulo de cantos arredondados 5"/>
          <p:cNvSpPr/>
          <p:nvPr/>
        </p:nvSpPr>
        <p:spPr>
          <a:xfrm flipV="1">
            <a:off x="425301" y="4299447"/>
            <a:ext cx="7905510"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8" name="CaixaDeTexto 7"/>
          <p:cNvSpPr txBox="1"/>
          <p:nvPr/>
        </p:nvSpPr>
        <p:spPr>
          <a:xfrm>
            <a:off x="674025" y="1429868"/>
            <a:ext cx="4881928" cy="2662267"/>
          </a:xfrm>
          <a:prstGeom prst="rect">
            <a:avLst/>
          </a:prstGeom>
          <a:noFill/>
        </p:spPr>
        <p:txBody>
          <a:bodyPr wrap="square" rtlCol="0">
            <a:spAutoFit/>
          </a:bodyPr>
          <a:lstStyle/>
          <a:p>
            <a:pPr marL="285750" indent="-285750">
              <a:spcAft>
                <a:spcPts val="2400"/>
              </a:spcAft>
              <a:buFont typeface="Arial" panose="020B0604020202020204" pitchFamily="34" charset="0"/>
              <a:buChar char="•"/>
            </a:pPr>
            <a:r>
              <a:rPr lang="pt-BR" sz="1400" dirty="0">
                <a:solidFill>
                  <a:schemeClr val="tx1">
                    <a:lumMod val="65000"/>
                    <a:lumOff val="35000"/>
                  </a:schemeClr>
                </a:solidFill>
              </a:rPr>
              <a:t>Requisição de Mudança: (FREITAS, 2013)</a:t>
            </a:r>
          </a:p>
          <a:p>
            <a:pPr>
              <a:spcAft>
                <a:spcPts val="1200"/>
              </a:spcAft>
            </a:pPr>
            <a:r>
              <a:rPr lang="pt-BR" sz="1400" b="1" dirty="0">
                <a:solidFill>
                  <a:srgbClr val="219D93"/>
                </a:solidFill>
              </a:rPr>
              <a:t>Mudança não autorizada: </a:t>
            </a:r>
            <a:r>
              <a:rPr lang="pt-BR" sz="1400" dirty="0">
                <a:solidFill>
                  <a:schemeClr val="tx1">
                    <a:lumMod val="65000"/>
                    <a:lumOff val="35000"/>
                  </a:schemeClr>
                </a:solidFill>
              </a:rPr>
              <a:t>trata-se daquela sem RDM aprovada.</a:t>
            </a:r>
          </a:p>
          <a:p>
            <a:pPr>
              <a:spcAft>
                <a:spcPts val="1200"/>
              </a:spcAft>
            </a:pPr>
            <a:r>
              <a:rPr lang="pt-BR" sz="1400" b="1" dirty="0">
                <a:solidFill>
                  <a:srgbClr val="219D93"/>
                </a:solidFill>
              </a:rPr>
              <a:t>Mudança padrão: </a:t>
            </a:r>
            <a:r>
              <a:rPr lang="pt-BR" sz="1400" dirty="0">
                <a:solidFill>
                  <a:schemeClr val="tx1">
                    <a:lumMod val="65000"/>
                    <a:lumOff val="35000"/>
                  </a:schemeClr>
                </a:solidFill>
              </a:rPr>
              <a:t>trata-se daquela com risco baixo, pré-aprovada e com procedimentos de execução já disponíveis. </a:t>
            </a:r>
          </a:p>
          <a:p>
            <a:pPr>
              <a:spcAft>
                <a:spcPts val="1200"/>
              </a:spcAft>
            </a:pPr>
            <a:r>
              <a:rPr lang="pt-BR" sz="1400" b="1" dirty="0">
                <a:solidFill>
                  <a:srgbClr val="219D93"/>
                </a:solidFill>
              </a:rPr>
              <a:t>Mudança emergencial: </a:t>
            </a:r>
            <a:r>
              <a:rPr lang="pt-BR" sz="1400" dirty="0">
                <a:solidFill>
                  <a:schemeClr val="tx1">
                    <a:lumMod val="65000"/>
                    <a:lumOff val="35000"/>
                  </a:schemeClr>
                </a:solidFill>
              </a:rPr>
              <a:t>trata-se daquela que deve ser realizada tão logo quanto possível.</a:t>
            </a:r>
          </a:p>
          <a:p>
            <a:pPr marL="285750" indent="-285750">
              <a:spcAft>
                <a:spcPts val="600"/>
              </a:spcAft>
              <a:buFont typeface="Arial" panose="020B0604020202020204" pitchFamily="34" charset="0"/>
              <a:buChar char="•"/>
            </a:pPr>
            <a:r>
              <a:rPr lang="pt-BR" sz="1400" dirty="0">
                <a:solidFill>
                  <a:schemeClr val="tx1">
                    <a:lumMod val="65000"/>
                    <a:lumOff val="35000"/>
                  </a:schemeClr>
                </a:solidFill>
              </a:rPr>
              <a:t>É identificada como mudança prioritária;</a:t>
            </a:r>
          </a:p>
          <a:p>
            <a:pPr marL="285750" indent="-285750">
              <a:spcAft>
                <a:spcPts val="1200"/>
              </a:spcAft>
              <a:buFont typeface="Arial" panose="020B0604020202020204" pitchFamily="34" charset="0"/>
              <a:buChar char="•"/>
            </a:pPr>
            <a:r>
              <a:rPr lang="pt-BR" sz="1400" dirty="0">
                <a:solidFill>
                  <a:schemeClr val="tx1">
                    <a:lumMod val="65000"/>
                    <a:lumOff val="35000"/>
                  </a:schemeClr>
                </a:solidFill>
              </a:rPr>
              <a:t>Possui fluxo de aprovação diferente das mudanças normais.</a:t>
            </a:r>
          </a:p>
        </p:txBody>
      </p:sp>
      <p:sp>
        <p:nvSpPr>
          <p:cNvPr id="9" name="CaixaDeTexto 8"/>
          <p:cNvSpPr txBox="1"/>
          <p:nvPr/>
        </p:nvSpPr>
        <p:spPr>
          <a:xfrm>
            <a:off x="369785" y="561729"/>
            <a:ext cx="4025006"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mudanças</a:t>
            </a:r>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3505" y="1594636"/>
            <a:ext cx="2810395" cy="2369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2426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0"/>
          <p:cNvSpPr/>
          <p:nvPr/>
        </p:nvSpPr>
        <p:spPr>
          <a:xfrm rot="275902">
            <a:off x="8017632" y="1323685"/>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3" name="Retângulo 2"/>
          <p:cNvSpPr/>
          <p:nvPr/>
        </p:nvSpPr>
        <p:spPr>
          <a:xfrm>
            <a:off x="425302" y="1223206"/>
            <a:ext cx="7905510" cy="3075592"/>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4" name="Grupo 7"/>
          <p:cNvGrpSpPr/>
          <p:nvPr/>
        </p:nvGrpSpPr>
        <p:grpSpPr>
          <a:xfrm>
            <a:off x="5517925" y="1456689"/>
            <a:ext cx="3122213" cy="2640398"/>
            <a:chOff x="8959367" y="2243285"/>
            <a:chExt cx="2952014" cy="2729264"/>
          </a:xfrm>
        </p:grpSpPr>
        <p:sp>
          <p:nvSpPr>
            <p:cNvPr id="5" name="Retângulo 4"/>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6" name="Retângulo 5"/>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7" name="Retângulo de cantos arredondados 5"/>
          <p:cNvSpPr/>
          <p:nvPr/>
        </p:nvSpPr>
        <p:spPr>
          <a:xfrm flipV="1">
            <a:off x="425301" y="4299447"/>
            <a:ext cx="7905510"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8" name="CaixaDeTexto 7"/>
          <p:cNvSpPr txBox="1"/>
          <p:nvPr/>
        </p:nvSpPr>
        <p:spPr>
          <a:xfrm>
            <a:off x="674025" y="1429868"/>
            <a:ext cx="4670812" cy="2646878"/>
          </a:xfrm>
          <a:prstGeom prst="rect">
            <a:avLst/>
          </a:prstGeom>
          <a:noFill/>
        </p:spPr>
        <p:txBody>
          <a:bodyPr wrap="square" rtlCol="0">
            <a:spAutoFit/>
          </a:bodyPr>
          <a:lstStyle/>
          <a:p>
            <a:pPr marL="285750" indent="-285750">
              <a:spcAft>
                <a:spcPts val="2400"/>
              </a:spcAft>
              <a:buFont typeface="Arial" panose="020B0604020202020204" pitchFamily="34" charset="0"/>
              <a:buChar char="•"/>
            </a:pPr>
            <a:r>
              <a:rPr lang="pt-BR" sz="1400" dirty="0">
                <a:solidFill>
                  <a:schemeClr val="tx1">
                    <a:lumMod val="65000"/>
                    <a:lumOff val="35000"/>
                  </a:schemeClr>
                </a:solidFill>
              </a:rPr>
              <a:t>Requisição de Mudança: (FREITAS, 2013)</a:t>
            </a:r>
          </a:p>
          <a:p>
            <a:pPr>
              <a:spcAft>
                <a:spcPts val="1200"/>
              </a:spcAft>
            </a:pPr>
            <a:r>
              <a:rPr lang="pt-BR" sz="1400" b="1" dirty="0">
                <a:solidFill>
                  <a:srgbClr val="219D93"/>
                </a:solidFill>
              </a:rPr>
              <a:t>Comitê Consultivo de Mudança (CCM):</a:t>
            </a:r>
            <a:r>
              <a:rPr lang="pt-BR" sz="1400" b="1" dirty="0">
                <a:solidFill>
                  <a:schemeClr val="tx1">
                    <a:lumMod val="65000"/>
                    <a:lumOff val="35000"/>
                  </a:schemeClr>
                </a:solidFill>
              </a:rPr>
              <a:t> </a:t>
            </a:r>
            <a:r>
              <a:rPr lang="pt-BR" sz="1400" dirty="0">
                <a:solidFill>
                  <a:schemeClr val="tx1">
                    <a:lumMod val="65000"/>
                    <a:lumOff val="35000"/>
                  </a:schemeClr>
                </a:solidFill>
              </a:rPr>
              <a:t>equipe de aconselhamento para avaliação, priorização e planejamento das mudanças.</a:t>
            </a:r>
          </a:p>
          <a:p>
            <a:pPr marL="285750" indent="-285750">
              <a:spcAft>
                <a:spcPts val="1200"/>
              </a:spcAft>
              <a:buFont typeface="Arial" panose="020B0604020202020204" pitchFamily="34" charset="0"/>
              <a:buChar char="•"/>
            </a:pPr>
            <a:r>
              <a:rPr lang="pt-BR" sz="1400" dirty="0">
                <a:solidFill>
                  <a:schemeClr val="tx1">
                    <a:lumMod val="65000"/>
                    <a:lumOff val="35000"/>
                  </a:schemeClr>
                </a:solidFill>
              </a:rPr>
              <a:t>Possui representantes da área de TI, da área de negócio e os fornecedores envolvidos.</a:t>
            </a:r>
          </a:p>
          <a:p>
            <a:pPr>
              <a:spcAft>
                <a:spcPts val="1200"/>
              </a:spcAft>
            </a:pPr>
            <a:r>
              <a:rPr lang="pt-BR" sz="1400" b="1" dirty="0">
                <a:solidFill>
                  <a:srgbClr val="219D93"/>
                </a:solidFill>
              </a:rPr>
              <a:t>Comitê Consultivo de Mudanças Emergenciais (CCME): </a:t>
            </a:r>
            <a:r>
              <a:rPr lang="pt-BR" sz="1400" dirty="0">
                <a:solidFill>
                  <a:schemeClr val="tx1">
                    <a:lumMod val="65000"/>
                    <a:lumOff val="35000"/>
                  </a:schemeClr>
                </a:solidFill>
              </a:rPr>
              <a:t>trata-se de um subconjunto do CCM para mudanças emergenciais que possuem alto impacto para o negócio.</a:t>
            </a:r>
            <a:r>
              <a:rPr lang="pt-BR" sz="1400" b="1" dirty="0">
                <a:solidFill>
                  <a:schemeClr val="tx1">
                    <a:lumMod val="65000"/>
                    <a:lumOff val="35000"/>
                  </a:schemeClr>
                </a:solidFill>
              </a:rPr>
              <a:t> </a:t>
            </a:r>
            <a:r>
              <a:rPr lang="pt-BR" sz="1400" dirty="0">
                <a:solidFill>
                  <a:schemeClr val="tx1">
                    <a:lumMod val="65000"/>
                    <a:lumOff val="35000"/>
                  </a:schemeClr>
                </a:solidFill>
              </a:rPr>
              <a:t> </a:t>
            </a:r>
          </a:p>
        </p:txBody>
      </p:sp>
      <p:sp>
        <p:nvSpPr>
          <p:cNvPr id="9" name="CaixaDeTexto 8"/>
          <p:cNvSpPr txBox="1"/>
          <p:nvPr/>
        </p:nvSpPr>
        <p:spPr>
          <a:xfrm>
            <a:off x="369785" y="561729"/>
            <a:ext cx="4025006"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mudanças</a:t>
            </a:r>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3505" y="1594636"/>
            <a:ext cx="2810395" cy="2369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8336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5267325" y="0"/>
            <a:ext cx="3876675" cy="5143500"/>
          </a:xfrm>
          <a:prstGeom prst="rect">
            <a:avLst/>
          </a:prstGeom>
        </p:spPr>
      </p:pic>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7" name="CaixaDeTexto 16"/>
          <p:cNvSpPr txBox="1"/>
          <p:nvPr/>
        </p:nvSpPr>
        <p:spPr>
          <a:xfrm>
            <a:off x="241337" y="2497120"/>
            <a:ext cx="2396233" cy="307777"/>
          </a:xfrm>
          <a:prstGeom prst="rect">
            <a:avLst/>
          </a:prstGeom>
          <a:noFill/>
        </p:spPr>
        <p:txBody>
          <a:bodyPr wrap="none" rtlCol="0">
            <a:spAutoFit/>
          </a:bodyPr>
          <a:lstStyle/>
          <a:p>
            <a:r>
              <a:rPr lang="pt-BR" sz="1400" b="1" i="1" dirty="0">
                <a:solidFill>
                  <a:srgbClr val="157D64"/>
                </a:solidFill>
              </a:rPr>
              <a:t>GESTÃO DE INFRAESTRUTURA</a:t>
            </a:r>
          </a:p>
        </p:txBody>
      </p:sp>
      <p:sp>
        <p:nvSpPr>
          <p:cNvPr id="18" name="CaixaDeTexto 17"/>
          <p:cNvSpPr txBox="1"/>
          <p:nvPr/>
        </p:nvSpPr>
        <p:spPr>
          <a:xfrm>
            <a:off x="241335" y="2734982"/>
            <a:ext cx="4000078" cy="707886"/>
          </a:xfrm>
          <a:prstGeom prst="rect">
            <a:avLst/>
          </a:prstGeom>
          <a:noFill/>
        </p:spPr>
        <p:txBody>
          <a:bodyPr wrap="square" rtlCol="0">
            <a:spAutoFit/>
          </a:bodyPr>
          <a:lstStyle/>
          <a:p>
            <a:r>
              <a:rPr lang="pt-BR" sz="2000" b="1" dirty="0"/>
              <a:t>Aula 11: Implantação e manutenção de serviços de TI</a:t>
            </a:r>
            <a:endParaRPr lang="pt-BR" sz="2000" dirty="0"/>
          </a:p>
        </p:txBody>
      </p:sp>
    </p:spTree>
    <p:extLst>
      <p:ext uri="{BB962C8B-B14F-4D97-AF65-F5344CB8AC3E}">
        <p14:creationId xmlns:p14="http://schemas.microsoft.com/office/powerpoint/2010/main" val="277924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659825" y="1357431"/>
            <a:ext cx="7746984" cy="2817623"/>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3" name="CaixaDeTexto 2"/>
          <p:cNvSpPr txBox="1"/>
          <p:nvPr/>
        </p:nvSpPr>
        <p:spPr>
          <a:xfrm>
            <a:off x="800987" y="1583913"/>
            <a:ext cx="4783502" cy="2400657"/>
          </a:xfrm>
          <a:prstGeom prst="rect">
            <a:avLst/>
          </a:prstGeom>
          <a:noFill/>
        </p:spPr>
        <p:txBody>
          <a:bodyPr wrap="square" rtlCol="0">
            <a:spAutoFit/>
          </a:bodyPr>
          <a:lstStyle/>
          <a:p>
            <a:pPr marL="174625" indent="-174625">
              <a:spcAft>
                <a:spcPts val="300"/>
              </a:spcAft>
              <a:buFont typeface="Arial" panose="020B0604020202020204" pitchFamily="34" charset="0"/>
              <a:buChar char="•"/>
            </a:pPr>
            <a:r>
              <a:rPr lang="pt-BR" sz="1400" dirty="0">
                <a:solidFill>
                  <a:schemeClr val="tx1">
                    <a:lumMod val="65000"/>
                    <a:lumOff val="35000"/>
                  </a:schemeClr>
                </a:solidFill>
              </a:rPr>
              <a:t>O responsável pelo processo do gerenciamento de mudanças deve: (FREITAS, 2013)</a:t>
            </a:r>
          </a:p>
          <a:p>
            <a:pPr marL="460375" lvl="1" indent="-285750">
              <a:spcAft>
                <a:spcPts val="300"/>
              </a:spcAft>
              <a:buFont typeface="Arial" panose="020B0604020202020204" pitchFamily="34" charset="0"/>
              <a:buChar char="•"/>
            </a:pPr>
            <a:r>
              <a:rPr lang="pt-BR" sz="1400" dirty="0">
                <a:solidFill>
                  <a:schemeClr val="tx1">
                    <a:lumMod val="65000"/>
                    <a:lumOff val="35000"/>
                  </a:schemeClr>
                </a:solidFill>
              </a:rPr>
              <a:t>Fazer o planejamento e o suporte do processo e das ferramentas do gerenciamento de mudanças;</a:t>
            </a:r>
          </a:p>
          <a:p>
            <a:pPr marL="460375" lvl="1" indent="-285750">
              <a:spcAft>
                <a:spcPts val="300"/>
              </a:spcAft>
              <a:buFont typeface="Arial" panose="020B0604020202020204" pitchFamily="34" charset="0"/>
              <a:buChar char="•"/>
            </a:pPr>
            <a:r>
              <a:rPr lang="pt-BR" sz="1400" dirty="0">
                <a:solidFill>
                  <a:schemeClr val="tx1">
                    <a:lumMod val="65000"/>
                    <a:lumOff val="35000"/>
                  </a:schemeClr>
                </a:solidFill>
              </a:rPr>
              <a:t>Assegurar a execução das atividades do processo;</a:t>
            </a:r>
          </a:p>
          <a:p>
            <a:pPr marL="460375" lvl="1" indent="-285750">
              <a:spcAft>
                <a:spcPts val="300"/>
              </a:spcAft>
              <a:buFont typeface="Arial" panose="020B0604020202020204" pitchFamily="34" charset="0"/>
              <a:buChar char="•"/>
            </a:pPr>
            <a:r>
              <a:rPr lang="pt-BR" sz="1400" dirty="0">
                <a:solidFill>
                  <a:schemeClr val="tx1">
                    <a:lumMod val="65000"/>
                    <a:lumOff val="35000"/>
                  </a:schemeClr>
                </a:solidFill>
              </a:rPr>
              <a:t>Fazer a manutenção e divulgação do calendário de mudanças;</a:t>
            </a:r>
          </a:p>
          <a:p>
            <a:pPr marL="460375" lvl="1" indent="-285750">
              <a:spcAft>
                <a:spcPts val="300"/>
              </a:spcAft>
              <a:buFont typeface="Arial" panose="020B0604020202020204" pitchFamily="34" charset="0"/>
              <a:buChar char="•"/>
            </a:pPr>
            <a:r>
              <a:rPr lang="pt-BR" sz="1400" dirty="0">
                <a:solidFill>
                  <a:schemeClr val="tx1">
                    <a:lumMod val="65000"/>
                    <a:lumOff val="35000"/>
                  </a:schemeClr>
                </a:solidFill>
              </a:rPr>
              <a:t>Atuar na coordenação das interfaces entre o processo de gerenciamento de mudanças e de outros processos, como o de liberações e o de configuração, por exemplo.</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5461" y="1235779"/>
            <a:ext cx="2394472" cy="3059261"/>
          </a:xfrm>
          <a:prstGeom prst="rect">
            <a:avLst/>
          </a:prstGeom>
          <a:ln w="69850">
            <a:solidFill>
              <a:schemeClr val="bg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CaixaDeTexto 4"/>
          <p:cNvSpPr txBox="1"/>
          <p:nvPr/>
        </p:nvSpPr>
        <p:spPr>
          <a:xfrm>
            <a:off x="369785" y="561729"/>
            <a:ext cx="5264322"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mudanças</a:t>
            </a:r>
          </a:p>
        </p:txBody>
      </p:sp>
    </p:spTree>
    <p:extLst>
      <p:ext uri="{BB962C8B-B14F-4D97-AF65-F5344CB8AC3E}">
        <p14:creationId xmlns:p14="http://schemas.microsoft.com/office/powerpoint/2010/main" val="1212479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0"/>
          <p:cNvSpPr/>
          <p:nvPr/>
        </p:nvSpPr>
        <p:spPr>
          <a:xfrm rot="275902">
            <a:off x="8017632" y="1323685"/>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3" name="Retângulo 2"/>
          <p:cNvSpPr/>
          <p:nvPr/>
        </p:nvSpPr>
        <p:spPr>
          <a:xfrm>
            <a:off x="425302" y="1223206"/>
            <a:ext cx="7905510" cy="3075592"/>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4" name="Grupo 7"/>
          <p:cNvGrpSpPr/>
          <p:nvPr/>
        </p:nvGrpSpPr>
        <p:grpSpPr>
          <a:xfrm>
            <a:off x="5699051" y="1456689"/>
            <a:ext cx="2941087" cy="2640398"/>
            <a:chOff x="8959367" y="2243285"/>
            <a:chExt cx="2952014" cy="2729264"/>
          </a:xfrm>
        </p:grpSpPr>
        <p:sp>
          <p:nvSpPr>
            <p:cNvPr id="5" name="Retângulo 4"/>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6" name="Retângulo 5"/>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7" name="Retângulo de cantos arredondados 5"/>
          <p:cNvSpPr/>
          <p:nvPr/>
        </p:nvSpPr>
        <p:spPr>
          <a:xfrm flipV="1">
            <a:off x="425301" y="4299447"/>
            <a:ext cx="7905510"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8" name="CaixaDeTexto 7"/>
          <p:cNvSpPr txBox="1"/>
          <p:nvPr/>
        </p:nvSpPr>
        <p:spPr>
          <a:xfrm>
            <a:off x="583623" y="1896830"/>
            <a:ext cx="5000453" cy="1754326"/>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pt-BR" sz="1400" dirty="0">
                <a:solidFill>
                  <a:schemeClr val="tx1">
                    <a:lumMod val="65000"/>
                    <a:lumOff val="35000"/>
                  </a:schemeClr>
                </a:solidFill>
              </a:rPr>
              <a:t>Conceitos preliminares: (FREITAS, 2013)</a:t>
            </a:r>
          </a:p>
          <a:p>
            <a:pPr>
              <a:lnSpc>
                <a:spcPct val="150000"/>
              </a:lnSpc>
              <a:spcAft>
                <a:spcPts val="1200"/>
              </a:spcAft>
            </a:pPr>
            <a:r>
              <a:rPr lang="pt-BR" sz="1400" dirty="0">
                <a:solidFill>
                  <a:schemeClr val="tx1">
                    <a:lumMod val="65000"/>
                    <a:lumOff val="35000"/>
                  </a:schemeClr>
                </a:solidFill>
              </a:rPr>
              <a:t>“O objetivo do Gerenciamento de Liberação e Implantação é planejar e controlar a construção, o teste e a implantação das liberações para garantir novas funcionalidades requeridas pelo negócio enquanto protege a integridade dos serviços existentes”.</a:t>
            </a:r>
          </a:p>
        </p:txBody>
      </p:sp>
      <p:sp>
        <p:nvSpPr>
          <p:cNvPr id="9" name="CaixaDeTexto 8"/>
          <p:cNvSpPr txBox="1"/>
          <p:nvPr/>
        </p:nvSpPr>
        <p:spPr>
          <a:xfrm>
            <a:off x="369785" y="561729"/>
            <a:ext cx="5499386"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liberação e implantação</a:t>
            </a: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9171" y="1587548"/>
            <a:ext cx="2655991" cy="2372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4970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0"/>
          <p:cNvSpPr/>
          <p:nvPr/>
        </p:nvSpPr>
        <p:spPr>
          <a:xfrm rot="275902">
            <a:off x="8031808" y="1444188"/>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3" name="Retângulo 2"/>
          <p:cNvSpPr/>
          <p:nvPr/>
        </p:nvSpPr>
        <p:spPr>
          <a:xfrm>
            <a:off x="439478" y="1058173"/>
            <a:ext cx="7905510" cy="3609404"/>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4" name="Grupo 7"/>
          <p:cNvGrpSpPr/>
          <p:nvPr/>
        </p:nvGrpSpPr>
        <p:grpSpPr>
          <a:xfrm>
            <a:off x="5713227" y="1577192"/>
            <a:ext cx="2941087" cy="2640398"/>
            <a:chOff x="8959367" y="2243285"/>
            <a:chExt cx="2952014" cy="2729264"/>
          </a:xfrm>
        </p:grpSpPr>
        <p:sp>
          <p:nvSpPr>
            <p:cNvPr id="5" name="Retângulo 4"/>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6" name="Retângulo 5"/>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7" name="Retângulo de cantos arredondados 5"/>
          <p:cNvSpPr/>
          <p:nvPr/>
        </p:nvSpPr>
        <p:spPr>
          <a:xfrm flipV="1">
            <a:off x="439477" y="4668226"/>
            <a:ext cx="7905510"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8" name="CaixaDeTexto 7"/>
          <p:cNvSpPr txBox="1"/>
          <p:nvPr/>
        </p:nvSpPr>
        <p:spPr>
          <a:xfrm>
            <a:off x="720283" y="1345256"/>
            <a:ext cx="4781529" cy="3077766"/>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pt-BR" sz="1400" dirty="0">
                <a:solidFill>
                  <a:schemeClr val="tx1">
                    <a:lumMod val="65000"/>
                    <a:lumOff val="35000"/>
                  </a:schemeClr>
                </a:solidFill>
              </a:rPr>
              <a:t>Conceitos preliminares: (FREITAS, 2013)</a:t>
            </a:r>
          </a:p>
          <a:p>
            <a:pPr>
              <a:spcAft>
                <a:spcPts val="1200"/>
              </a:spcAft>
            </a:pPr>
            <a:r>
              <a:rPr lang="pt-BR" sz="1400" b="1" dirty="0">
                <a:solidFill>
                  <a:srgbClr val="219D93"/>
                </a:solidFill>
              </a:rPr>
              <a:t>Unidade de liberação: </a:t>
            </a:r>
            <a:r>
              <a:rPr lang="pt-BR" sz="1400" dirty="0">
                <a:solidFill>
                  <a:schemeClr val="tx1">
                    <a:lumMod val="65000"/>
                    <a:lumOff val="35000"/>
                  </a:schemeClr>
                </a:solidFill>
              </a:rPr>
              <a:t>descreve uma parte do serviço de TI que é liberada de acordo com a política de liberação da empresa;</a:t>
            </a:r>
          </a:p>
          <a:p>
            <a:pPr>
              <a:spcAft>
                <a:spcPts val="1200"/>
              </a:spcAft>
            </a:pPr>
            <a:r>
              <a:rPr lang="pt-BR" sz="1400" b="1" dirty="0">
                <a:solidFill>
                  <a:srgbClr val="219D93"/>
                </a:solidFill>
              </a:rPr>
              <a:t>Identificação das liberações:</a:t>
            </a:r>
            <a:r>
              <a:rPr lang="pt-BR" sz="1400" b="1" dirty="0">
                <a:solidFill>
                  <a:schemeClr val="tx1">
                    <a:lumMod val="65000"/>
                    <a:lumOff val="35000"/>
                  </a:schemeClr>
                </a:solidFill>
              </a:rPr>
              <a:t> </a:t>
            </a:r>
            <a:r>
              <a:rPr lang="pt-BR" sz="1400" dirty="0">
                <a:solidFill>
                  <a:schemeClr val="tx1">
                    <a:lumMod val="65000"/>
                    <a:lumOff val="35000"/>
                  </a:schemeClr>
                </a:solidFill>
              </a:rPr>
              <a:t>representada por um número de versão e que deve diferenciar o tipo de unidade de liberação, sendo: teste, homologação ou definitiva;</a:t>
            </a:r>
          </a:p>
          <a:p>
            <a:pPr>
              <a:spcAft>
                <a:spcPts val="1200"/>
              </a:spcAft>
            </a:pPr>
            <a:r>
              <a:rPr lang="pt-BR" sz="1400" b="1" dirty="0">
                <a:solidFill>
                  <a:srgbClr val="219D93"/>
                </a:solidFill>
              </a:rPr>
              <a:t>Piloto: </a:t>
            </a:r>
            <a:r>
              <a:rPr lang="pt-BR" sz="1400" dirty="0">
                <a:solidFill>
                  <a:schemeClr val="tx1">
                    <a:lumMod val="65000"/>
                    <a:lumOff val="35000"/>
                  </a:schemeClr>
                </a:solidFill>
              </a:rPr>
              <a:t>parte da liberação que é implantada em produção para testar a qualidade da liberação;</a:t>
            </a:r>
          </a:p>
          <a:p>
            <a:pPr>
              <a:spcAft>
                <a:spcPts val="1200"/>
              </a:spcAft>
            </a:pPr>
            <a:r>
              <a:rPr lang="pt-BR" sz="1400" b="1" dirty="0">
                <a:solidFill>
                  <a:srgbClr val="219D93"/>
                </a:solidFill>
              </a:rPr>
              <a:t>Pacotes de liberação:</a:t>
            </a:r>
            <a:r>
              <a:rPr lang="pt-BR" sz="1400" b="1" dirty="0">
                <a:solidFill>
                  <a:schemeClr val="tx1">
                    <a:lumMod val="65000"/>
                    <a:lumOff val="35000"/>
                  </a:schemeClr>
                </a:solidFill>
              </a:rPr>
              <a:t> </a:t>
            </a:r>
            <a:r>
              <a:rPr lang="pt-BR" sz="1400" dirty="0">
                <a:solidFill>
                  <a:schemeClr val="tx1">
                    <a:lumMod val="65000"/>
                    <a:lumOff val="35000"/>
                  </a:schemeClr>
                </a:solidFill>
              </a:rPr>
              <a:t>construídos, testados e implementados no ambiente de produção para atender a uma RDM de acordo com o modelo de liberação planejado.</a:t>
            </a:r>
            <a:endParaRPr lang="pt-BR" sz="1400" b="1" dirty="0">
              <a:solidFill>
                <a:schemeClr val="tx1">
                  <a:lumMod val="65000"/>
                  <a:lumOff val="35000"/>
                </a:schemeClr>
              </a:solidFill>
            </a:endParaRPr>
          </a:p>
        </p:txBody>
      </p:sp>
      <p:sp>
        <p:nvSpPr>
          <p:cNvPr id="9" name="CaixaDeTexto 8"/>
          <p:cNvSpPr txBox="1"/>
          <p:nvPr/>
        </p:nvSpPr>
        <p:spPr>
          <a:xfrm>
            <a:off x="369785" y="561729"/>
            <a:ext cx="5499386"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liberação e implantação</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3347" y="1708051"/>
            <a:ext cx="2655991" cy="2372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1491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p:cNvSpPr txBox="1"/>
          <p:nvPr/>
        </p:nvSpPr>
        <p:spPr>
          <a:xfrm>
            <a:off x="369785" y="561729"/>
            <a:ext cx="5499386"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liberação e implantação</a:t>
            </a:r>
          </a:p>
        </p:txBody>
      </p:sp>
      <p:sp>
        <p:nvSpPr>
          <p:cNvPr id="11" name="Retângulo 10"/>
          <p:cNvSpPr/>
          <p:nvPr/>
        </p:nvSpPr>
        <p:spPr>
          <a:xfrm rot="275902">
            <a:off x="8038896" y="1458367"/>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2" name="Retângulo 11"/>
          <p:cNvSpPr/>
          <p:nvPr/>
        </p:nvSpPr>
        <p:spPr>
          <a:xfrm>
            <a:off x="446566" y="1212115"/>
            <a:ext cx="7905510" cy="3285344"/>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13" name="Grupo 7"/>
          <p:cNvGrpSpPr/>
          <p:nvPr/>
        </p:nvGrpSpPr>
        <p:grpSpPr>
          <a:xfrm>
            <a:off x="5720315" y="1591371"/>
            <a:ext cx="2941087" cy="2640398"/>
            <a:chOff x="8959367" y="2243285"/>
            <a:chExt cx="2952014" cy="2729264"/>
          </a:xfrm>
        </p:grpSpPr>
        <p:sp>
          <p:nvSpPr>
            <p:cNvPr id="14" name="Retângulo 13"/>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5" name="Retângulo 14"/>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16" name="Retângulo de cantos arredondados 5"/>
          <p:cNvSpPr/>
          <p:nvPr/>
        </p:nvSpPr>
        <p:spPr>
          <a:xfrm flipV="1">
            <a:off x="446565" y="4498108"/>
            <a:ext cx="7905510"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7" name="CaixaDeTexto 16"/>
          <p:cNvSpPr txBox="1"/>
          <p:nvPr/>
        </p:nvSpPr>
        <p:spPr>
          <a:xfrm>
            <a:off x="727371" y="1692957"/>
            <a:ext cx="4781529" cy="2431435"/>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pt-BR" sz="1400" dirty="0">
                <a:solidFill>
                  <a:schemeClr val="tx1">
                    <a:lumMod val="65000"/>
                    <a:lumOff val="35000"/>
                  </a:schemeClr>
                </a:solidFill>
              </a:rPr>
              <a:t>Modelos de liberação: (FREITAS, 2013)</a:t>
            </a:r>
          </a:p>
          <a:p>
            <a:pPr indent="-280988">
              <a:spcAft>
                <a:spcPts val="1200"/>
              </a:spcAft>
            </a:pPr>
            <a:r>
              <a:rPr lang="pt-BR" sz="1400" b="1" dirty="0">
                <a:solidFill>
                  <a:schemeClr val="tx1">
                    <a:lumMod val="65000"/>
                    <a:lumOff val="35000"/>
                  </a:schemeClr>
                </a:solidFill>
              </a:rPr>
              <a:t>De acordo com a abrangência:</a:t>
            </a:r>
          </a:p>
          <a:p>
            <a:pPr indent="-280988">
              <a:spcAft>
                <a:spcPts val="1200"/>
              </a:spcAft>
            </a:pPr>
            <a:r>
              <a:rPr lang="pt-BR" sz="1400" b="1" i="1" dirty="0">
                <a:solidFill>
                  <a:srgbClr val="219D93"/>
                </a:solidFill>
              </a:rPr>
              <a:t>Big </a:t>
            </a:r>
            <a:r>
              <a:rPr lang="pt-BR" sz="1400" b="1" i="1" dirty="0" err="1">
                <a:solidFill>
                  <a:srgbClr val="219D93"/>
                </a:solidFill>
              </a:rPr>
              <a:t>bang</a:t>
            </a:r>
            <a:r>
              <a:rPr lang="pt-BR" sz="1400" b="1" i="1" dirty="0">
                <a:solidFill>
                  <a:srgbClr val="219D93"/>
                </a:solidFill>
              </a:rPr>
              <a:t>: </a:t>
            </a:r>
            <a:r>
              <a:rPr lang="pt-BR" sz="1400" dirty="0">
                <a:solidFill>
                  <a:schemeClr val="tx1">
                    <a:lumMod val="65000"/>
                    <a:lumOff val="35000"/>
                  </a:schemeClr>
                </a:solidFill>
              </a:rPr>
              <a:t>serviços novos ou modificados podem ser colocados em produção de uma única vez.</a:t>
            </a:r>
          </a:p>
          <a:p>
            <a:pPr indent="-280988">
              <a:spcAft>
                <a:spcPts val="1200"/>
              </a:spcAft>
            </a:pPr>
            <a:r>
              <a:rPr lang="pt-BR" sz="1400" b="1" dirty="0">
                <a:solidFill>
                  <a:srgbClr val="219D93"/>
                </a:solidFill>
              </a:rPr>
              <a:t>Liberação por fases: </a:t>
            </a:r>
            <a:r>
              <a:rPr lang="pt-BR" sz="1400" dirty="0">
                <a:solidFill>
                  <a:schemeClr val="tx1">
                    <a:lumMod val="65000"/>
                    <a:lumOff val="35000"/>
                  </a:schemeClr>
                </a:solidFill>
              </a:rPr>
              <a:t>liberação em partes. Pode ser por localidade, funcionalidade ou por cliente. </a:t>
            </a:r>
          </a:p>
          <a:p>
            <a:pPr marL="285750" indent="-285750">
              <a:spcAft>
                <a:spcPts val="1200"/>
              </a:spcAft>
              <a:buFont typeface="Arial" panose="020B0604020202020204" pitchFamily="34" charset="0"/>
              <a:buChar char="•"/>
            </a:pPr>
            <a:r>
              <a:rPr lang="pt-BR" sz="1400" dirty="0">
                <a:solidFill>
                  <a:schemeClr val="tx1">
                    <a:lumMod val="65000"/>
                    <a:lumOff val="35000"/>
                  </a:schemeClr>
                </a:solidFill>
              </a:rPr>
              <a:t>Também conhecido na área de TI por liberação por ondas (onda 1; onda 2; onda 3; etc.).</a:t>
            </a:r>
            <a:endParaRPr lang="pt-BR" sz="1400" b="1" dirty="0">
              <a:solidFill>
                <a:schemeClr val="tx1">
                  <a:lumMod val="65000"/>
                  <a:lumOff val="35000"/>
                </a:schemeClr>
              </a:solidFill>
            </a:endParaRPr>
          </a:p>
        </p:txBody>
      </p:sp>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0435" y="1722230"/>
            <a:ext cx="2655991" cy="2372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4491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69785" y="561729"/>
            <a:ext cx="5499386"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liberação e implantação</a:t>
            </a:r>
          </a:p>
        </p:txBody>
      </p:sp>
      <p:sp>
        <p:nvSpPr>
          <p:cNvPr id="3" name="Retângulo 10"/>
          <p:cNvSpPr/>
          <p:nvPr/>
        </p:nvSpPr>
        <p:spPr>
          <a:xfrm rot="275902">
            <a:off x="8038896" y="1458367"/>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4" name="Retângulo 3"/>
          <p:cNvSpPr/>
          <p:nvPr/>
        </p:nvSpPr>
        <p:spPr>
          <a:xfrm>
            <a:off x="602512" y="1212115"/>
            <a:ext cx="7749564" cy="3285344"/>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5" name="Grupo 7"/>
          <p:cNvGrpSpPr/>
          <p:nvPr/>
        </p:nvGrpSpPr>
        <p:grpSpPr>
          <a:xfrm>
            <a:off x="5720315" y="1591371"/>
            <a:ext cx="2941087" cy="2640398"/>
            <a:chOff x="8959367" y="2243285"/>
            <a:chExt cx="2952014" cy="2729264"/>
          </a:xfrm>
        </p:grpSpPr>
        <p:sp>
          <p:nvSpPr>
            <p:cNvPr id="6" name="Retângulo 5"/>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7" name="Retângulo 6"/>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8" name="Retângulo de cantos arredondados 5"/>
          <p:cNvSpPr/>
          <p:nvPr/>
        </p:nvSpPr>
        <p:spPr>
          <a:xfrm flipV="1">
            <a:off x="602511" y="4498107"/>
            <a:ext cx="7749564"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9" name="CaixaDeTexto 8"/>
          <p:cNvSpPr txBox="1"/>
          <p:nvPr/>
        </p:nvSpPr>
        <p:spPr>
          <a:xfrm>
            <a:off x="963848" y="1717547"/>
            <a:ext cx="4447141" cy="2377574"/>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pt-BR" sz="1400" dirty="0">
                <a:solidFill>
                  <a:schemeClr val="tx1">
                    <a:lumMod val="65000"/>
                    <a:lumOff val="35000"/>
                  </a:schemeClr>
                </a:solidFill>
              </a:rPr>
              <a:t>Modelos de liberação: (FREITAS, 2013)</a:t>
            </a:r>
          </a:p>
          <a:p>
            <a:pPr>
              <a:spcAft>
                <a:spcPts val="300"/>
              </a:spcAft>
            </a:pPr>
            <a:r>
              <a:rPr lang="pt-BR" sz="1400" b="1" dirty="0">
                <a:solidFill>
                  <a:schemeClr val="tx1">
                    <a:lumMod val="65000"/>
                    <a:lumOff val="35000"/>
                  </a:schemeClr>
                </a:solidFill>
              </a:rPr>
              <a:t>De acordo com a forma como são implementadas:</a:t>
            </a:r>
          </a:p>
          <a:p>
            <a:pPr>
              <a:spcAft>
                <a:spcPts val="300"/>
              </a:spcAft>
            </a:pPr>
            <a:r>
              <a:rPr lang="pt-BR" sz="1400" b="1" dirty="0">
                <a:solidFill>
                  <a:srgbClr val="219D93"/>
                </a:solidFill>
              </a:rPr>
              <a:t>Manual: </a:t>
            </a:r>
            <a:r>
              <a:rPr lang="pt-BR" sz="1400" dirty="0">
                <a:solidFill>
                  <a:schemeClr val="tx1">
                    <a:lumMod val="65000"/>
                    <a:lumOff val="35000"/>
                  </a:schemeClr>
                </a:solidFill>
              </a:rPr>
              <a:t>liberações físicas realizadas através da intervenção humana.</a:t>
            </a:r>
          </a:p>
          <a:p>
            <a:pPr>
              <a:spcAft>
                <a:spcPts val="300"/>
              </a:spcAft>
            </a:pPr>
            <a:r>
              <a:rPr lang="pt-BR" sz="1400" b="1" dirty="0">
                <a:solidFill>
                  <a:srgbClr val="219D93"/>
                </a:solidFill>
              </a:rPr>
              <a:t>Automática: </a:t>
            </a:r>
            <a:r>
              <a:rPr lang="pt-BR" sz="1400" dirty="0">
                <a:solidFill>
                  <a:schemeClr val="tx1">
                    <a:lumMod val="65000"/>
                    <a:lumOff val="35000"/>
                  </a:schemeClr>
                </a:solidFill>
              </a:rPr>
              <a:t>para quando for o caso de grande quantidade de liberações repetitivas em locais distintos.  Exemplos:</a:t>
            </a:r>
          </a:p>
          <a:p>
            <a:pPr marL="285750" lvl="1" indent="-285750">
              <a:spcAft>
                <a:spcPts val="300"/>
              </a:spcAft>
              <a:buFont typeface="Arial" panose="020B0604020202020204" pitchFamily="34" charset="0"/>
              <a:buChar char="•"/>
            </a:pPr>
            <a:r>
              <a:rPr lang="pt-BR" sz="1400" dirty="0">
                <a:solidFill>
                  <a:schemeClr val="tx1">
                    <a:lumMod val="65000"/>
                    <a:lumOff val="35000"/>
                  </a:schemeClr>
                </a:solidFill>
              </a:rPr>
              <a:t>Ferramenta de </a:t>
            </a:r>
            <a:r>
              <a:rPr lang="pt-BR" sz="1400" i="1" dirty="0" err="1">
                <a:solidFill>
                  <a:schemeClr val="tx1">
                    <a:lumMod val="65000"/>
                    <a:lumOff val="35000"/>
                  </a:schemeClr>
                </a:solidFill>
              </a:rPr>
              <a:t>discovery</a:t>
            </a:r>
            <a:r>
              <a:rPr lang="pt-BR" sz="1400" dirty="0">
                <a:solidFill>
                  <a:schemeClr val="tx1">
                    <a:lumMod val="65000"/>
                    <a:lumOff val="35000"/>
                  </a:schemeClr>
                </a:solidFill>
              </a:rPr>
              <a:t> e instalação de </a:t>
            </a:r>
            <a:r>
              <a:rPr lang="pt-BR" sz="1400" i="1" dirty="0">
                <a:solidFill>
                  <a:schemeClr val="tx1">
                    <a:lumMod val="65000"/>
                    <a:lumOff val="35000"/>
                  </a:schemeClr>
                </a:solidFill>
              </a:rPr>
              <a:t>software</a:t>
            </a:r>
            <a:r>
              <a:rPr lang="pt-BR" sz="1400" dirty="0">
                <a:solidFill>
                  <a:schemeClr val="tx1">
                    <a:lumMod val="65000"/>
                    <a:lumOff val="35000"/>
                  </a:schemeClr>
                </a:solidFill>
              </a:rPr>
              <a:t>;</a:t>
            </a:r>
          </a:p>
          <a:p>
            <a:pPr marL="285750" lvl="1" indent="-285750">
              <a:spcAft>
                <a:spcPts val="300"/>
              </a:spcAft>
              <a:buFont typeface="Arial" panose="020B0604020202020204" pitchFamily="34" charset="0"/>
              <a:buChar char="•"/>
            </a:pPr>
            <a:r>
              <a:rPr lang="pt-BR" sz="1400" dirty="0">
                <a:solidFill>
                  <a:schemeClr val="tx1">
                    <a:lumMod val="65000"/>
                    <a:lumOff val="35000"/>
                  </a:schemeClr>
                </a:solidFill>
              </a:rPr>
              <a:t>Ferramenta de atualização automática;</a:t>
            </a:r>
          </a:p>
          <a:p>
            <a:pPr marL="285750" lvl="1" indent="-285750">
              <a:spcAft>
                <a:spcPts val="300"/>
              </a:spcAft>
              <a:buFont typeface="Arial" panose="020B0604020202020204" pitchFamily="34" charset="0"/>
              <a:buChar char="•"/>
            </a:pPr>
            <a:r>
              <a:rPr lang="pt-BR" sz="1400" dirty="0">
                <a:solidFill>
                  <a:schemeClr val="tx1">
                    <a:lumMod val="65000"/>
                    <a:lumOff val="35000"/>
                  </a:schemeClr>
                </a:solidFill>
              </a:rPr>
              <a:t>Carga automática de dados.</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0435" y="1722230"/>
            <a:ext cx="2655991" cy="2372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1677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69785" y="561729"/>
            <a:ext cx="5499386"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liberação e implantação</a:t>
            </a:r>
          </a:p>
        </p:txBody>
      </p:sp>
      <p:sp>
        <p:nvSpPr>
          <p:cNvPr id="3" name="Retângulo 10"/>
          <p:cNvSpPr/>
          <p:nvPr/>
        </p:nvSpPr>
        <p:spPr>
          <a:xfrm rot="275902">
            <a:off x="8038896" y="1458367"/>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4" name="Retângulo 3"/>
          <p:cNvSpPr/>
          <p:nvPr/>
        </p:nvSpPr>
        <p:spPr>
          <a:xfrm>
            <a:off x="602512" y="1212115"/>
            <a:ext cx="7749564" cy="3285344"/>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5" name="Grupo 7"/>
          <p:cNvGrpSpPr/>
          <p:nvPr/>
        </p:nvGrpSpPr>
        <p:grpSpPr>
          <a:xfrm>
            <a:off x="5720315" y="1591371"/>
            <a:ext cx="2941087" cy="2640398"/>
            <a:chOff x="8959367" y="2243285"/>
            <a:chExt cx="2952014" cy="2729264"/>
          </a:xfrm>
        </p:grpSpPr>
        <p:sp>
          <p:nvSpPr>
            <p:cNvPr id="6" name="Retângulo 5"/>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7" name="Retângulo 6"/>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8" name="Retângulo de cantos arredondados 5"/>
          <p:cNvSpPr/>
          <p:nvPr/>
        </p:nvSpPr>
        <p:spPr>
          <a:xfrm flipV="1">
            <a:off x="602511" y="4498107"/>
            <a:ext cx="7749564"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9" name="CaixaDeTexto 8"/>
          <p:cNvSpPr txBox="1"/>
          <p:nvPr/>
        </p:nvSpPr>
        <p:spPr>
          <a:xfrm>
            <a:off x="755607" y="1631402"/>
            <a:ext cx="4811612" cy="2554545"/>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pt-BR" sz="1400" dirty="0">
                <a:solidFill>
                  <a:schemeClr val="tx1">
                    <a:lumMod val="65000"/>
                    <a:lumOff val="35000"/>
                  </a:schemeClr>
                </a:solidFill>
              </a:rPr>
              <a:t>O responsável pelo processo do gerenciamento de liberação e implantação deve: (FREITAS, 2013)</a:t>
            </a:r>
          </a:p>
          <a:p>
            <a:pPr marL="741363" lvl="1" indent="-285750">
              <a:spcAft>
                <a:spcPts val="1200"/>
              </a:spcAft>
              <a:buFont typeface="Arial" panose="020B0604020202020204" pitchFamily="34" charset="0"/>
              <a:buChar char="•"/>
            </a:pPr>
            <a:r>
              <a:rPr lang="pt-BR" sz="1400" dirty="0">
                <a:solidFill>
                  <a:schemeClr val="tx1">
                    <a:lumMod val="65000"/>
                    <a:lumOff val="35000"/>
                  </a:schemeClr>
                </a:solidFill>
              </a:rPr>
              <a:t>Fazer o planejamento e o gerenciamento de todos os recursos necessários e das atividades para construção, teste e implementação das liberações;</a:t>
            </a:r>
          </a:p>
          <a:p>
            <a:pPr marL="741363" lvl="1" indent="-285750">
              <a:spcAft>
                <a:spcPts val="1200"/>
              </a:spcAft>
              <a:buFont typeface="Arial" panose="020B0604020202020204" pitchFamily="34" charset="0"/>
              <a:buChar char="•"/>
            </a:pPr>
            <a:r>
              <a:rPr lang="pt-BR" sz="1400" dirty="0">
                <a:solidFill>
                  <a:schemeClr val="tx1">
                    <a:lumMod val="65000"/>
                    <a:lumOff val="35000"/>
                  </a:schemeClr>
                </a:solidFill>
              </a:rPr>
              <a:t>Atuar na coordenação das interfaces entre o processo de gerenciamento de liberação e implantação e de outros processos, como o de gerenciamento de mudanças, gerenciamento da configuração e ativos de serviço e validação e teste do serviço.</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0435" y="1722230"/>
            <a:ext cx="2655991" cy="2372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2947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rotWithShape="1">
          <a:blip r:embed="rId2">
            <a:grayscl/>
            <a:extLst>
              <a:ext uri="{28A0092B-C50C-407E-A947-70E740481C1C}">
                <a14:useLocalDpi xmlns:a14="http://schemas.microsoft.com/office/drawing/2010/main" val="0"/>
              </a:ext>
            </a:extLst>
          </a:blip>
          <a:srcRect r="-2"/>
          <a:stretch/>
        </p:blipFill>
        <p:spPr>
          <a:xfrm>
            <a:off x="4772967" y="0"/>
            <a:ext cx="4371033" cy="5143500"/>
          </a:xfrm>
          <a:prstGeom prst="rect">
            <a:avLst/>
          </a:prstGeom>
        </p:spPr>
      </p:pic>
      <p:sp>
        <p:nvSpPr>
          <p:cNvPr id="2" name="Retângulo 1"/>
          <p:cNvSpPr/>
          <p:nvPr/>
        </p:nvSpPr>
        <p:spPr>
          <a:xfrm>
            <a:off x="576012" y="1103818"/>
            <a:ext cx="5080618" cy="3512103"/>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solidFill>
                <a:schemeClr val="tx1">
                  <a:lumMod val="65000"/>
                  <a:lumOff val="35000"/>
                </a:schemeClr>
              </a:solidFill>
            </a:endParaRPr>
          </a:p>
        </p:txBody>
      </p:sp>
      <p:sp>
        <p:nvSpPr>
          <p:cNvPr id="3" name="Retângulo 2"/>
          <p:cNvSpPr/>
          <p:nvPr/>
        </p:nvSpPr>
        <p:spPr>
          <a:xfrm>
            <a:off x="824210" y="1359460"/>
            <a:ext cx="4642752" cy="3000821"/>
          </a:xfrm>
          <a:prstGeom prst="rect">
            <a:avLst/>
          </a:prstGeom>
        </p:spPr>
        <p:txBody>
          <a:bodyPr wrap="square">
            <a:spAutoFit/>
          </a:bodyPr>
          <a:lstStyle/>
          <a:p>
            <a:pPr lvl="0">
              <a:spcBef>
                <a:spcPts val="1200"/>
              </a:spcBef>
              <a:spcAft>
                <a:spcPts val="1200"/>
              </a:spcAft>
            </a:pPr>
            <a:r>
              <a:rPr lang="pt-BR" sz="1400" b="1" dirty="0">
                <a:solidFill>
                  <a:schemeClr val="tx1">
                    <a:lumMod val="65000"/>
                    <a:lumOff val="35000"/>
                  </a:schemeClr>
                </a:solidFill>
              </a:rPr>
              <a:t>Implantação e manutenção de serviços de TI</a:t>
            </a:r>
          </a:p>
          <a:p>
            <a:pPr marL="285750" indent="-285750">
              <a:spcBef>
                <a:spcPts val="600"/>
              </a:spcBef>
              <a:spcAft>
                <a:spcPts val="600"/>
              </a:spcAft>
              <a:buFont typeface="Arial" panose="020B0604020202020204" pitchFamily="34" charset="0"/>
              <a:buChar char="•"/>
              <a:defRPr/>
            </a:pPr>
            <a:r>
              <a:rPr lang="pt-BR" sz="1400" i="1" dirty="0">
                <a:solidFill>
                  <a:schemeClr val="tx1">
                    <a:lumMod val="65000"/>
                    <a:lumOff val="35000"/>
                  </a:schemeClr>
                </a:solidFill>
              </a:rPr>
              <a:t>Uma guerra oculta na gestão da mudança</a:t>
            </a:r>
            <a:r>
              <a:rPr lang="pt-BR" sz="1400" dirty="0">
                <a:solidFill>
                  <a:schemeClr val="tx1">
                    <a:lumMod val="65000"/>
                    <a:lumOff val="35000"/>
                  </a:schemeClr>
                </a:solidFill>
              </a:rPr>
              <a:t>. Disponível em: &lt;</a:t>
            </a:r>
            <a:r>
              <a:rPr lang="pt-BR" sz="1400" dirty="0">
                <a:solidFill>
                  <a:schemeClr val="tx1">
                    <a:lumMod val="65000"/>
                    <a:lumOff val="35000"/>
                  </a:schemeClr>
                </a:solidFill>
                <a:hlinkClick r:id="rId3"/>
              </a:rPr>
              <a:t>https://www.youtube.com/</a:t>
            </a:r>
            <a:r>
              <a:rPr lang="pt-BR" sz="1400" dirty="0" err="1">
                <a:solidFill>
                  <a:schemeClr val="tx1">
                    <a:lumMod val="65000"/>
                    <a:lumOff val="35000"/>
                  </a:schemeClr>
                </a:solidFill>
                <a:hlinkClick r:id="rId3"/>
              </a:rPr>
              <a:t>watch?v</a:t>
            </a:r>
            <a:r>
              <a:rPr lang="pt-BR" sz="1400" dirty="0">
                <a:solidFill>
                  <a:schemeClr val="tx1">
                    <a:lumMod val="65000"/>
                    <a:lumOff val="35000"/>
                  </a:schemeClr>
                </a:solidFill>
                <a:hlinkClick r:id="rId3"/>
              </a:rPr>
              <a:t>=7lsVRoasxRI</a:t>
            </a:r>
            <a:r>
              <a:rPr lang="pt-BR" sz="1400" dirty="0">
                <a:solidFill>
                  <a:schemeClr val="tx1">
                    <a:lumMod val="65000"/>
                    <a:lumOff val="35000"/>
                  </a:schemeClr>
                </a:solidFill>
              </a:rPr>
              <a:t>&gt;. Acesso em: 30 nov. 2016. </a:t>
            </a:r>
          </a:p>
          <a:p>
            <a:pPr marL="285750" indent="-285750">
              <a:spcBef>
                <a:spcPts val="600"/>
              </a:spcBef>
              <a:spcAft>
                <a:spcPts val="600"/>
              </a:spcAft>
              <a:buFont typeface="Arial" panose="020B0604020202020204" pitchFamily="34" charset="0"/>
              <a:buChar char="•"/>
              <a:defRPr/>
            </a:pPr>
            <a:r>
              <a:rPr lang="pt-BR" sz="1400" i="1" dirty="0">
                <a:solidFill>
                  <a:schemeClr val="tx1">
                    <a:lumMod val="65000"/>
                    <a:lumOff val="35000"/>
                  </a:schemeClr>
                </a:solidFill>
              </a:rPr>
              <a:t>A ITIL de fazer mudanças - webinar</a:t>
            </a:r>
            <a:r>
              <a:rPr lang="pt-BR" sz="1400" dirty="0">
                <a:solidFill>
                  <a:schemeClr val="tx1">
                    <a:lumMod val="65000"/>
                    <a:lumOff val="35000"/>
                  </a:schemeClr>
                </a:solidFill>
              </a:rPr>
              <a:t>. Disponível em: &lt;</a:t>
            </a:r>
            <a:r>
              <a:rPr lang="pt-BR" sz="1400" dirty="0">
                <a:solidFill>
                  <a:schemeClr val="tx1">
                    <a:lumMod val="65000"/>
                    <a:lumOff val="35000"/>
                  </a:schemeClr>
                </a:solidFill>
                <a:hlinkClick r:id="rId4"/>
              </a:rPr>
              <a:t>https://www.youtube.com/</a:t>
            </a:r>
            <a:r>
              <a:rPr lang="pt-BR" sz="1400" dirty="0" err="1">
                <a:solidFill>
                  <a:schemeClr val="tx1">
                    <a:lumMod val="65000"/>
                    <a:lumOff val="35000"/>
                  </a:schemeClr>
                </a:solidFill>
                <a:hlinkClick r:id="rId4"/>
              </a:rPr>
              <a:t>watch?v</a:t>
            </a:r>
            <a:r>
              <a:rPr lang="pt-BR" sz="1400" dirty="0">
                <a:solidFill>
                  <a:schemeClr val="tx1">
                    <a:lumMod val="65000"/>
                    <a:lumOff val="35000"/>
                  </a:schemeClr>
                </a:solidFill>
                <a:hlinkClick r:id="rId4"/>
              </a:rPr>
              <a:t>=</a:t>
            </a:r>
            <a:r>
              <a:rPr lang="pt-BR" sz="1400" dirty="0" err="1">
                <a:solidFill>
                  <a:schemeClr val="tx1">
                    <a:lumMod val="65000"/>
                    <a:lumOff val="35000"/>
                  </a:schemeClr>
                </a:solidFill>
                <a:hlinkClick r:id="rId4"/>
              </a:rPr>
              <a:t>tmvHsBbZPKg</a:t>
            </a:r>
            <a:r>
              <a:rPr lang="pt-BR" sz="1400" dirty="0">
                <a:solidFill>
                  <a:schemeClr val="tx1">
                    <a:lumMod val="65000"/>
                    <a:lumOff val="35000"/>
                  </a:schemeClr>
                </a:solidFill>
              </a:rPr>
              <a:t>&gt;. Acesso em: 30 nov. 2016. </a:t>
            </a:r>
          </a:p>
          <a:p>
            <a:pPr marL="285750" indent="-285750">
              <a:spcBef>
                <a:spcPts val="600"/>
              </a:spcBef>
              <a:spcAft>
                <a:spcPts val="600"/>
              </a:spcAft>
              <a:buFont typeface="Arial" panose="020B0604020202020204" pitchFamily="34" charset="0"/>
              <a:buChar char="•"/>
              <a:defRPr/>
            </a:pPr>
            <a:r>
              <a:rPr lang="pt-BR" sz="1400" i="1" dirty="0">
                <a:solidFill>
                  <a:schemeClr val="tx1">
                    <a:lumMod val="65000"/>
                    <a:lumOff val="35000"/>
                  </a:schemeClr>
                </a:solidFill>
              </a:rPr>
              <a:t>ITIL em pequenas organizações: Gerenciamento de mudanças, liberação e configuração</a:t>
            </a:r>
            <a:r>
              <a:rPr lang="pt-BR" sz="1400" dirty="0">
                <a:solidFill>
                  <a:schemeClr val="tx1">
                    <a:lumMod val="65000"/>
                    <a:lumOff val="35000"/>
                  </a:schemeClr>
                </a:solidFill>
              </a:rPr>
              <a:t>. Disponível em: &lt;</a:t>
            </a:r>
            <a:r>
              <a:rPr lang="pt-BR" sz="1400" dirty="0">
                <a:solidFill>
                  <a:schemeClr val="tx1">
                    <a:lumMod val="65000"/>
                    <a:lumOff val="35000"/>
                  </a:schemeClr>
                </a:solidFill>
                <a:hlinkClick r:id="rId5"/>
              </a:rPr>
              <a:t>https://www.youtube.com/</a:t>
            </a:r>
            <a:r>
              <a:rPr lang="pt-BR" sz="1400" dirty="0" err="1">
                <a:solidFill>
                  <a:schemeClr val="tx1">
                    <a:lumMod val="65000"/>
                    <a:lumOff val="35000"/>
                  </a:schemeClr>
                </a:solidFill>
                <a:hlinkClick r:id="rId5"/>
              </a:rPr>
              <a:t>watch?v</a:t>
            </a:r>
            <a:r>
              <a:rPr lang="pt-BR" sz="1400" dirty="0">
                <a:solidFill>
                  <a:schemeClr val="tx1">
                    <a:lumMod val="65000"/>
                    <a:lumOff val="35000"/>
                  </a:schemeClr>
                </a:solidFill>
                <a:hlinkClick r:id="rId5"/>
              </a:rPr>
              <a:t>=inoD8GyqH_k</a:t>
            </a:r>
            <a:r>
              <a:rPr lang="pt-BR" sz="1400" dirty="0">
                <a:solidFill>
                  <a:schemeClr val="tx1">
                    <a:lumMod val="65000"/>
                    <a:lumOff val="35000"/>
                  </a:schemeClr>
                </a:solidFill>
              </a:rPr>
              <a:t>&gt;. Acesso em: 30 nov. 2016. </a:t>
            </a:r>
          </a:p>
        </p:txBody>
      </p:sp>
      <p:sp>
        <p:nvSpPr>
          <p:cNvPr id="4" name="CaixaDeTexto 3"/>
          <p:cNvSpPr txBox="1"/>
          <p:nvPr/>
        </p:nvSpPr>
        <p:spPr>
          <a:xfrm>
            <a:off x="369786" y="561729"/>
            <a:ext cx="1135458" cy="338554"/>
          </a:xfrm>
          <a:prstGeom prst="rect">
            <a:avLst/>
          </a:prstGeom>
          <a:noFill/>
        </p:spPr>
        <p:txBody>
          <a:bodyPr wrap="square" rtlCol="0">
            <a:spAutoFit/>
          </a:bodyPr>
          <a:lstStyle/>
          <a:p>
            <a:pPr marL="0" indent="0">
              <a:buFontTx/>
              <a:buNone/>
              <a:defRPr/>
            </a:pPr>
            <a:r>
              <a:rPr lang="pt-BR" sz="1600" b="1" dirty="0">
                <a:solidFill>
                  <a:schemeClr val="tx1">
                    <a:lumMod val="65000"/>
                    <a:lumOff val="35000"/>
                  </a:schemeClr>
                </a:solidFill>
              </a:rPr>
              <a:t>Saiba mais</a:t>
            </a:r>
          </a:p>
        </p:txBody>
      </p:sp>
    </p:spTree>
    <p:extLst>
      <p:ext uri="{BB962C8B-B14F-4D97-AF65-F5344CB8AC3E}">
        <p14:creationId xmlns:p14="http://schemas.microsoft.com/office/powerpoint/2010/main" val="1041780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m 15"/>
          <p:cNvPicPr>
            <a:picLocks noChangeAspect="1"/>
          </p:cNvPicPr>
          <p:nvPr/>
        </p:nvPicPr>
        <p:blipFill>
          <a:blip r:embed="rId2"/>
          <a:stretch>
            <a:fillRect/>
          </a:stretch>
        </p:blipFill>
        <p:spPr>
          <a:xfrm>
            <a:off x="5267325" y="0"/>
            <a:ext cx="3876675" cy="5143500"/>
          </a:xfrm>
          <a:prstGeom prst="rect">
            <a:avLst/>
          </a:prstGeom>
        </p:spPr>
      </p:pic>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grpSp>
        <p:nvGrpSpPr>
          <p:cNvPr id="22" name="Grupo 11"/>
          <p:cNvGrpSpPr/>
          <p:nvPr/>
        </p:nvGrpSpPr>
        <p:grpSpPr>
          <a:xfrm>
            <a:off x="3262604" y="4571998"/>
            <a:ext cx="2195224" cy="461665"/>
            <a:chOff x="3262604" y="4571998"/>
            <a:chExt cx="2195224" cy="461665"/>
          </a:xfrm>
        </p:grpSpPr>
        <p:sp>
          <p:nvSpPr>
            <p:cNvPr id="23" name="CaixaDeTexto 22"/>
            <p:cNvSpPr txBox="1"/>
            <p:nvPr/>
          </p:nvSpPr>
          <p:spPr>
            <a:xfrm>
              <a:off x="3574476" y="4571998"/>
              <a:ext cx="1883352" cy="461665"/>
            </a:xfrm>
            <a:prstGeom prst="rect">
              <a:avLst/>
            </a:prstGeom>
            <a:noFill/>
          </p:spPr>
          <p:txBody>
            <a:bodyPr wrap="square" rtlCol="0">
              <a:spAutoFit/>
            </a:bodyPr>
            <a:lstStyle/>
            <a:p>
              <a:r>
                <a:rPr lang="pt-BR" sz="1200" b="1" dirty="0">
                  <a:solidFill>
                    <a:schemeClr val="bg1"/>
                  </a:solidFill>
                </a:rPr>
                <a:t>AVANCE PARA FINALIZAR A APRESENTAÇÃO.</a:t>
              </a:r>
            </a:p>
          </p:txBody>
        </p:sp>
        <p:pic>
          <p:nvPicPr>
            <p:cNvPr id="24" name="Picture 2" descr="attention, message icon"/>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262604" y="4623964"/>
              <a:ext cx="378514" cy="3785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upo 1"/>
          <p:cNvGrpSpPr/>
          <p:nvPr/>
        </p:nvGrpSpPr>
        <p:grpSpPr>
          <a:xfrm>
            <a:off x="-28575" y="4982"/>
            <a:ext cx="5114925" cy="5143499"/>
            <a:chOff x="-28575" y="19050"/>
            <a:chExt cx="5114925" cy="5143499"/>
          </a:xfrm>
        </p:grpSpPr>
        <p:grpSp>
          <p:nvGrpSpPr>
            <p:cNvPr id="29" name="Grupo 6"/>
            <p:cNvGrpSpPr/>
            <p:nvPr/>
          </p:nvGrpSpPr>
          <p:grpSpPr>
            <a:xfrm>
              <a:off x="-28575" y="19050"/>
              <a:ext cx="5114925" cy="5143499"/>
              <a:chOff x="0" y="0"/>
              <a:chExt cx="5114925" cy="5143499"/>
            </a:xfrm>
          </p:grpSpPr>
          <p:sp>
            <p:nvSpPr>
              <p:cNvPr id="31" name="Pentágono 2"/>
              <p:cNvSpPr/>
              <p:nvPr/>
            </p:nvSpPr>
            <p:spPr>
              <a:xfrm>
                <a:off x="0" y="0"/>
                <a:ext cx="5114925" cy="5143499"/>
              </a:xfrm>
              <a:custGeom>
                <a:avLst/>
                <a:gdLst>
                  <a:gd name="connsiteX0" fmla="*/ 0 w 5076825"/>
                  <a:gd name="connsiteY0" fmla="*/ 0 h 5143499"/>
                  <a:gd name="connsiteX1" fmla="*/ 2652692 w 5076825"/>
                  <a:gd name="connsiteY1" fmla="*/ 0 h 5143499"/>
                  <a:gd name="connsiteX2" fmla="*/ 5076825 w 5076825"/>
                  <a:gd name="connsiteY2" fmla="*/ 2571750 h 5143499"/>
                  <a:gd name="connsiteX3" fmla="*/ 2652692 w 5076825"/>
                  <a:gd name="connsiteY3" fmla="*/ 5143499 h 5143499"/>
                  <a:gd name="connsiteX4" fmla="*/ 0 w 5076825"/>
                  <a:gd name="connsiteY4" fmla="*/ 5143499 h 5143499"/>
                  <a:gd name="connsiteX5" fmla="*/ 0 w 5076825"/>
                  <a:gd name="connsiteY5" fmla="*/ 0 h 5143499"/>
                  <a:gd name="connsiteX0" fmla="*/ 0 w 5076825"/>
                  <a:gd name="connsiteY0" fmla="*/ 0 h 5143499"/>
                  <a:gd name="connsiteX1" fmla="*/ 2652692 w 5076825"/>
                  <a:gd name="connsiteY1" fmla="*/ 0 h 5143499"/>
                  <a:gd name="connsiteX2" fmla="*/ 5076825 w 5076825"/>
                  <a:gd name="connsiteY2" fmla="*/ 2571750 h 5143499"/>
                  <a:gd name="connsiteX3" fmla="*/ 2538392 w 5076825"/>
                  <a:gd name="connsiteY3" fmla="*/ 5143499 h 5143499"/>
                  <a:gd name="connsiteX4" fmla="*/ 0 w 5076825"/>
                  <a:gd name="connsiteY4" fmla="*/ 5143499 h 5143499"/>
                  <a:gd name="connsiteX5" fmla="*/ 0 w 5076825"/>
                  <a:gd name="connsiteY5" fmla="*/ 0 h 5143499"/>
                  <a:gd name="connsiteX0" fmla="*/ 0 w 5114925"/>
                  <a:gd name="connsiteY0" fmla="*/ 0 h 5143499"/>
                  <a:gd name="connsiteX1" fmla="*/ 2652692 w 5114925"/>
                  <a:gd name="connsiteY1" fmla="*/ 0 h 5143499"/>
                  <a:gd name="connsiteX2" fmla="*/ 5114925 w 5114925"/>
                  <a:gd name="connsiteY2" fmla="*/ 2486025 h 5143499"/>
                  <a:gd name="connsiteX3" fmla="*/ 2538392 w 5114925"/>
                  <a:gd name="connsiteY3" fmla="*/ 5143499 h 5143499"/>
                  <a:gd name="connsiteX4" fmla="*/ 0 w 5114925"/>
                  <a:gd name="connsiteY4" fmla="*/ 5143499 h 5143499"/>
                  <a:gd name="connsiteX5" fmla="*/ 0 w 5114925"/>
                  <a:gd name="connsiteY5" fmla="*/ 0 h 5143499"/>
                  <a:gd name="connsiteX0" fmla="*/ 0 w 5114925"/>
                  <a:gd name="connsiteY0" fmla="*/ 0 h 5143499"/>
                  <a:gd name="connsiteX1" fmla="*/ 2681267 w 5114925"/>
                  <a:gd name="connsiteY1" fmla="*/ 0 h 5143499"/>
                  <a:gd name="connsiteX2" fmla="*/ 5114925 w 5114925"/>
                  <a:gd name="connsiteY2" fmla="*/ 2486025 h 5143499"/>
                  <a:gd name="connsiteX3" fmla="*/ 2538392 w 5114925"/>
                  <a:gd name="connsiteY3" fmla="*/ 5143499 h 5143499"/>
                  <a:gd name="connsiteX4" fmla="*/ 0 w 5114925"/>
                  <a:gd name="connsiteY4" fmla="*/ 5143499 h 5143499"/>
                  <a:gd name="connsiteX5" fmla="*/ 0 w 5114925"/>
                  <a:gd name="connsiteY5" fmla="*/ 0 h 5143499"/>
                  <a:gd name="connsiteX0" fmla="*/ 0 w 5114925"/>
                  <a:gd name="connsiteY0" fmla="*/ 0 h 5143499"/>
                  <a:gd name="connsiteX1" fmla="*/ 2633642 w 5114925"/>
                  <a:gd name="connsiteY1" fmla="*/ 0 h 5143499"/>
                  <a:gd name="connsiteX2" fmla="*/ 5114925 w 5114925"/>
                  <a:gd name="connsiteY2" fmla="*/ 2486025 h 5143499"/>
                  <a:gd name="connsiteX3" fmla="*/ 2538392 w 5114925"/>
                  <a:gd name="connsiteY3" fmla="*/ 5143499 h 5143499"/>
                  <a:gd name="connsiteX4" fmla="*/ 0 w 5114925"/>
                  <a:gd name="connsiteY4" fmla="*/ 5143499 h 5143499"/>
                  <a:gd name="connsiteX5" fmla="*/ 0 w 5114925"/>
                  <a:gd name="connsiteY5" fmla="*/ 0 h 5143499"/>
                  <a:gd name="connsiteX0" fmla="*/ 0 w 5114925"/>
                  <a:gd name="connsiteY0" fmla="*/ 0 h 5143499"/>
                  <a:gd name="connsiteX1" fmla="*/ 2662217 w 5114925"/>
                  <a:gd name="connsiteY1" fmla="*/ 0 h 5143499"/>
                  <a:gd name="connsiteX2" fmla="*/ 5114925 w 5114925"/>
                  <a:gd name="connsiteY2" fmla="*/ 2486025 h 5143499"/>
                  <a:gd name="connsiteX3" fmla="*/ 2538392 w 5114925"/>
                  <a:gd name="connsiteY3" fmla="*/ 5143499 h 5143499"/>
                  <a:gd name="connsiteX4" fmla="*/ 0 w 5114925"/>
                  <a:gd name="connsiteY4" fmla="*/ 5143499 h 5143499"/>
                  <a:gd name="connsiteX5" fmla="*/ 0 w 5114925"/>
                  <a:gd name="connsiteY5" fmla="*/ 0 h 514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4925" h="5143499">
                    <a:moveTo>
                      <a:pt x="0" y="0"/>
                    </a:moveTo>
                    <a:lnTo>
                      <a:pt x="2662217" y="0"/>
                    </a:lnTo>
                    <a:lnTo>
                      <a:pt x="5114925" y="2486025"/>
                    </a:lnTo>
                    <a:lnTo>
                      <a:pt x="2538392" y="5143499"/>
                    </a:lnTo>
                    <a:lnTo>
                      <a:pt x="0" y="5143499"/>
                    </a:lnTo>
                    <a:lnTo>
                      <a:pt x="0" y="0"/>
                    </a:lnTo>
                    <a:close/>
                  </a:path>
                </a:pathLst>
              </a:custGeom>
              <a:solidFill>
                <a:srgbClr val="13668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32" name="Retângulo 5"/>
              <p:cNvSpPr/>
              <p:nvPr/>
            </p:nvSpPr>
            <p:spPr>
              <a:xfrm>
                <a:off x="2" y="671316"/>
                <a:ext cx="3824620" cy="508096"/>
              </a:xfrm>
              <a:custGeom>
                <a:avLst/>
                <a:gdLst>
                  <a:gd name="connsiteX0" fmla="*/ 0 w 4381500"/>
                  <a:gd name="connsiteY0" fmla="*/ 0 h 676275"/>
                  <a:gd name="connsiteX1" fmla="*/ 4381500 w 4381500"/>
                  <a:gd name="connsiteY1" fmla="*/ 0 h 676275"/>
                  <a:gd name="connsiteX2" fmla="*/ 4381500 w 4381500"/>
                  <a:gd name="connsiteY2" fmla="*/ 676275 h 676275"/>
                  <a:gd name="connsiteX3" fmla="*/ 0 w 4381500"/>
                  <a:gd name="connsiteY3" fmla="*/ 676275 h 676275"/>
                  <a:gd name="connsiteX4" fmla="*/ 0 w 4381500"/>
                  <a:gd name="connsiteY4" fmla="*/ 0 h 676275"/>
                  <a:gd name="connsiteX0" fmla="*/ 0 w 4381500"/>
                  <a:gd name="connsiteY0" fmla="*/ 0 h 676275"/>
                  <a:gd name="connsiteX1" fmla="*/ 3752850 w 4381500"/>
                  <a:gd name="connsiteY1" fmla="*/ 0 h 676275"/>
                  <a:gd name="connsiteX2" fmla="*/ 4381500 w 4381500"/>
                  <a:gd name="connsiteY2" fmla="*/ 676275 h 676275"/>
                  <a:gd name="connsiteX3" fmla="*/ 0 w 4381500"/>
                  <a:gd name="connsiteY3" fmla="*/ 676275 h 676275"/>
                  <a:gd name="connsiteX4" fmla="*/ 0 w 4381500"/>
                  <a:gd name="connsiteY4" fmla="*/ 0 h 676275"/>
                  <a:gd name="connsiteX0" fmla="*/ 0 w 4381500"/>
                  <a:gd name="connsiteY0" fmla="*/ 0 h 676275"/>
                  <a:gd name="connsiteX1" fmla="*/ 3724275 w 4381500"/>
                  <a:gd name="connsiteY1" fmla="*/ 9525 h 676275"/>
                  <a:gd name="connsiteX2" fmla="*/ 4381500 w 4381500"/>
                  <a:gd name="connsiteY2" fmla="*/ 676275 h 676275"/>
                  <a:gd name="connsiteX3" fmla="*/ 0 w 4381500"/>
                  <a:gd name="connsiteY3" fmla="*/ 676275 h 676275"/>
                  <a:gd name="connsiteX4" fmla="*/ 0 w 4381500"/>
                  <a:gd name="connsiteY4" fmla="*/ 0 h 676275"/>
                  <a:gd name="connsiteX0" fmla="*/ 0 w 4381500"/>
                  <a:gd name="connsiteY0" fmla="*/ 0 h 676275"/>
                  <a:gd name="connsiteX1" fmla="*/ 3733800 w 4381500"/>
                  <a:gd name="connsiteY1" fmla="*/ 0 h 676275"/>
                  <a:gd name="connsiteX2" fmla="*/ 4381500 w 4381500"/>
                  <a:gd name="connsiteY2" fmla="*/ 676275 h 676275"/>
                  <a:gd name="connsiteX3" fmla="*/ 0 w 4381500"/>
                  <a:gd name="connsiteY3" fmla="*/ 676275 h 676275"/>
                  <a:gd name="connsiteX4" fmla="*/ 0 w 4381500"/>
                  <a:gd name="connsiteY4" fmla="*/ 0 h 676275"/>
                  <a:gd name="connsiteX0" fmla="*/ 0 w 4381500"/>
                  <a:gd name="connsiteY0" fmla="*/ 0 h 676275"/>
                  <a:gd name="connsiteX1" fmla="*/ 3705225 w 4381500"/>
                  <a:gd name="connsiteY1" fmla="*/ 0 h 676275"/>
                  <a:gd name="connsiteX2" fmla="*/ 4381500 w 4381500"/>
                  <a:gd name="connsiteY2" fmla="*/ 676275 h 676275"/>
                  <a:gd name="connsiteX3" fmla="*/ 0 w 4381500"/>
                  <a:gd name="connsiteY3" fmla="*/ 676275 h 676275"/>
                  <a:gd name="connsiteX4" fmla="*/ 0 w 4381500"/>
                  <a:gd name="connsiteY4" fmla="*/ 0 h 676275"/>
                  <a:gd name="connsiteX0" fmla="*/ 0 w 4333875"/>
                  <a:gd name="connsiteY0" fmla="*/ 0 h 688953"/>
                  <a:gd name="connsiteX1" fmla="*/ 3705225 w 4333875"/>
                  <a:gd name="connsiteY1" fmla="*/ 0 h 688953"/>
                  <a:gd name="connsiteX2" fmla="*/ 4333875 w 4333875"/>
                  <a:gd name="connsiteY2" fmla="*/ 688953 h 688953"/>
                  <a:gd name="connsiteX3" fmla="*/ 0 w 4333875"/>
                  <a:gd name="connsiteY3" fmla="*/ 676275 h 688953"/>
                  <a:gd name="connsiteX4" fmla="*/ 0 w 4333875"/>
                  <a:gd name="connsiteY4" fmla="*/ 0 h 688953"/>
                  <a:gd name="connsiteX0" fmla="*/ 0 w 4333875"/>
                  <a:gd name="connsiteY0" fmla="*/ 0 h 688953"/>
                  <a:gd name="connsiteX1" fmla="*/ 3867150 w 4333875"/>
                  <a:gd name="connsiteY1" fmla="*/ 50711 h 688953"/>
                  <a:gd name="connsiteX2" fmla="*/ 4333875 w 4333875"/>
                  <a:gd name="connsiteY2" fmla="*/ 688953 h 688953"/>
                  <a:gd name="connsiteX3" fmla="*/ 0 w 4333875"/>
                  <a:gd name="connsiteY3" fmla="*/ 676275 h 688953"/>
                  <a:gd name="connsiteX4" fmla="*/ 0 w 4333875"/>
                  <a:gd name="connsiteY4" fmla="*/ 0 h 688953"/>
                  <a:gd name="connsiteX0" fmla="*/ 0 w 4333875"/>
                  <a:gd name="connsiteY0" fmla="*/ 0 h 688953"/>
                  <a:gd name="connsiteX1" fmla="*/ 3848100 w 4333875"/>
                  <a:gd name="connsiteY1" fmla="*/ 25356 h 688953"/>
                  <a:gd name="connsiteX2" fmla="*/ 4333875 w 4333875"/>
                  <a:gd name="connsiteY2" fmla="*/ 688953 h 688953"/>
                  <a:gd name="connsiteX3" fmla="*/ 0 w 4333875"/>
                  <a:gd name="connsiteY3" fmla="*/ 676275 h 688953"/>
                  <a:gd name="connsiteX4" fmla="*/ 0 w 4333875"/>
                  <a:gd name="connsiteY4" fmla="*/ 0 h 688953"/>
                  <a:gd name="connsiteX0" fmla="*/ 0 w 4333875"/>
                  <a:gd name="connsiteY0" fmla="*/ 0 h 688953"/>
                  <a:gd name="connsiteX1" fmla="*/ 3857625 w 4333875"/>
                  <a:gd name="connsiteY1" fmla="*/ 12678 h 688953"/>
                  <a:gd name="connsiteX2" fmla="*/ 4333875 w 4333875"/>
                  <a:gd name="connsiteY2" fmla="*/ 688953 h 688953"/>
                  <a:gd name="connsiteX3" fmla="*/ 0 w 4333875"/>
                  <a:gd name="connsiteY3" fmla="*/ 676275 h 688953"/>
                  <a:gd name="connsiteX4" fmla="*/ 0 w 4333875"/>
                  <a:gd name="connsiteY4" fmla="*/ 0 h 688953"/>
                  <a:gd name="connsiteX0" fmla="*/ 0 w 4333875"/>
                  <a:gd name="connsiteY0" fmla="*/ 0 h 688953"/>
                  <a:gd name="connsiteX1" fmla="*/ 3857625 w 4333875"/>
                  <a:gd name="connsiteY1" fmla="*/ 12678 h 688953"/>
                  <a:gd name="connsiteX2" fmla="*/ 4333875 w 4333875"/>
                  <a:gd name="connsiteY2" fmla="*/ 688953 h 688953"/>
                  <a:gd name="connsiteX3" fmla="*/ 0 w 4333875"/>
                  <a:gd name="connsiteY3" fmla="*/ 676275 h 688953"/>
                  <a:gd name="connsiteX4" fmla="*/ 0 w 4333875"/>
                  <a:gd name="connsiteY4" fmla="*/ 0 h 688953"/>
                  <a:gd name="connsiteX0" fmla="*/ 0 w 4333875"/>
                  <a:gd name="connsiteY0" fmla="*/ 25356 h 714309"/>
                  <a:gd name="connsiteX1" fmla="*/ 3867150 w 4333875"/>
                  <a:gd name="connsiteY1" fmla="*/ 0 h 714309"/>
                  <a:gd name="connsiteX2" fmla="*/ 4333875 w 4333875"/>
                  <a:gd name="connsiteY2" fmla="*/ 714309 h 714309"/>
                  <a:gd name="connsiteX3" fmla="*/ 0 w 4333875"/>
                  <a:gd name="connsiteY3" fmla="*/ 701631 h 714309"/>
                  <a:gd name="connsiteX4" fmla="*/ 0 w 4333875"/>
                  <a:gd name="connsiteY4" fmla="*/ 25356 h 714309"/>
                  <a:gd name="connsiteX0" fmla="*/ 0 w 4333875"/>
                  <a:gd name="connsiteY0" fmla="*/ 0 h 688953"/>
                  <a:gd name="connsiteX1" fmla="*/ 3867150 w 4333875"/>
                  <a:gd name="connsiteY1" fmla="*/ 0 h 688953"/>
                  <a:gd name="connsiteX2" fmla="*/ 4333875 w 4333875"/>
                  <a:gd name="connsiteY2" fmla="*/ 688953 h 688953"/>
                  <a:gd name="connsiteX3" fmla="*/ 0 w 4333875"/>
                  <a:gd name="connsiteY3" fmla="*/ 676275 h 688953"/>
                  <a:gd name="connsiteX4" fmla="*/ 0 w 4333875"/>
                  <a:gd name="connsiteY4" fmla="*/ 0 h 688953"/>
                  <a:gd name="connsiteX0" fmla="*/ 0 w 4324350"/>
                  <a:gd name="connsiteY0" fmla="*/ 0 h 676275"/>
                  <a:gd name="connsiteX1" fmla="*/ 3867150 w 4324350"/>
                  <a:gd name="connsiteY1" fmla="*/ 0 h 676275"/>
                  <a:gd name="connsiteX2" fmla="*/ 4324350 w 4324350"/>
                  <a:gd name="connsiteY2" fmla="*/ 676275 h 676275"/>
                  <a:gd name="connsiteX3" fmla="*/ 0 w 4324350"/>
                  <a:gd name="connsiteY3" fmla="*/ 676275 h 676275"/>
                  <a:gd name="connsiteX4" fmla="*/ 0 w 4324350"/>
                  <a:gd name="connsiteY4" fmla="*/ 0 h 676275"/>
                  <a:gd name="connsiteX0" fmla="*/ 0 w 4324350"/>
                  <a:gd name="connsiteY0" fmla="*/ 12678 h 688953"/>
                  <a:gd name="connsiteX1" fmla="*/ 3848100 w 4324350"/>
                  <a:gd name="connsiteY1" fmla="*/ 0 h 688953"/>
                  <a:gd name="connsiteX2" fmla="*/ 4324350 w 4324350"/>
                  <a:gd name="connsiteY2" fmla="*/ 688953 h 688953"/>
                  <a:gd name="connsiteX3" fmla="*/ 0 w 4324350"/>
                  <a:gd name="connsiteY3" fmla="*/ 688953 h 688953"/>
                  <a:gd name="connsiteX4" fmla="*/ 0 w 4324350"/>
                  <a:gd name="connsiteY4" fmla="*/ 12678 h 688953"/>
                  <a:gd name="connsiteX0" fmla="*/ 0 w 4324350"/>
                  <a:gd name="connsiteY0" fmla="*/ 0 h 676275"/>
                  <a:gd name="connsiteX1" fmla="*/ 3838575 w 4324350"/>
                  <a:gd name="connsiteY1" fmla="*/ 0 h 676275"/>
                  <a:gd name="connsiteX2" fmla="*/ 4324350 w 4324350"/>
                  <a:gd name="connsiteY2" fmla="*/ 676275 h 676275"/>
                  <a:gd name="connsiteX3" fmla="*/ 0 w 4324350"/>
                  <a:gd name="connsiteY3" fmla="*/ 676275 h 676275"/>
                  <a:gd name="connsiteX4" fmla="*/ 0 w 4324350"/>
                  <a:gd name="connsiteY4" fmla="*/ 0 h 676275"/>
                  <a:gd name="connsiteX0" fmla="*/ 0 w 4324350"/>
                  <a:gd name="connsiteY0" fmla="*/ 0 h 676275"/>
                  <a:gd name="connsiteX1" fmla="*/ 3819525 w 4324350"/>
                  <a:gd name="connsiteY1" fmla="*/ 0 h 676275"/>
                  <a:gd name="connsiteX2" fmla="*/ 4324350 w 4324350"/>
                  <a:gd name="connsiteY2" fmla="*/ 676275 h 676275"/>
                  <a:gd name="connsiteX3" fmla="*/ 0 w 4324350"/>
                  <a:gd name="connsiteY3" fmla="*/ 676275 h 676275"/>
                  <a:gd name="connsiteX4" fmla="*/ 0 w 4324350"/>
                  <a:gd name="connsiteY4" fmla="*/ 0 h 676275"/>
                  <a:gd name="connsiteX0" fmla="*/ 499730 w 4324350"/>
                  <a:gd name="connsiteY0" fmla="*/ 0 h 690428"/>
                  <a:gd name="connsiteX1" fmla="*/ 3819525 w 4324350"/>
                  <a:gd name="connsiteY1" fmla="*/ 14153 h 690428"/>
                  <a:gd name="connsiteX2" fmla="*/ 4324350 w 4324350"/>
                  <a:gd name="connsiteY2" fmla="*/ 690428 h 690428"/>
                  <a:gd name="connsiteX3" fmla="*/ 0 w 4324350"/>
                  <a:gd name="connsiteY3" fmla="*/ 690428 h 690428"/>
                  <a:gd name="connsiteX4" fmla="*/ 499730 w 4324350"/>
                  <a:gd name="connsiteY4" fmla="*/ 0 h 690428"/>
                  <a:gd name="connsiteX0" fmla="*/ 499730 w 4324350"/>
                  <a:gd name="connsiteY0" fmla="*/ 0 h 676275"/>
                  <a:gd name="connsiteX1" fmla="*/ 3819525 w 4324350"/>
                  <a:gd name="connsiteY1" fmla="*/ 0 h 676275"/>
                  <a:gd name="connsiteX2" fmla="*/ 4324350 w 4324350"/>
                  <a:gd name="connsiteY2" fmla="*/ 676275 h 676275"/>
                  <a:gd name="connsiteX3" fmla="*/ 0 w 4324350"/>
                  <a:gd name="connsiteY3" fmla="*/ 676275 h 676275"/>
                  <a:gd name="connsiteX4" fmla="*/ 499730 w 4324350"/>
                  <a:gd name="connsiteY4" fmla="*/ 0 h 676275"/>
                  <a:gd name="connsiteX0" fmla="*/ 0 w 3824620"/>
                  <a:gd name="connsiteY0" fmla="*/ 0 h 690428"/>
                  <a:gd name="connsiteX1" fmla="*/ 3319795 w 3824620"/>
                  <a:gd name="connsiteY1" fmla="*/ 0 h 690428"/>
                  <a:gd name="connsiteX2" fmla="*/ 3824620 w 3824620"/>
                  <a:gd name="connsiteY2" fmla="*/ 676275 h 690428"/>
                  <a:gd name="connsiteX3" fmla="*/ 0 w 3824620"/>
                  <a:gd name="connsiteY3" fmla="*/ 690428 h 690428"/>
                  <a:gd name="connsiteX4" fmla="*/ 0 w 3824620"/>
                  <a:gd name="connsiteY4" fmla="*/ 0 h 690428"/>
                  <a:gd name="connsiteX0" fmla="*/ 0 w 3824620"/>
                  <a:gd name="connsiteY0" fmla="*/ 0 h 676277"/>
                  <a:gd name="connsiteX1" fmla="*/ 3319795 w 3824620"/>
                  <a:gd name="connsiteY1" fmla="*/ 0 h 676277"/>
                  <a:gd name="connsiteX2" fmla="*/ 3824620 w 3824620"/>
                  <a:gd name="connsiteY2" fmla="*/ 676275 h 676277"/>
                  <a:gd name="connsiteX3" fmla="*/ 0 w 3824620"/>
                  <a:gd name="connsiteY3" fmla="*/ 676277 h 676277"/>
                  <a:gd name="connsiteX4" fmla="*/ 0 w 3824620"/>
                  <a:gd name="connsiteY4" fmla="*/ 0 h 676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4620" h="676277">
                    <a:moveTo>
                      <a:pt x="0" y="0"/>
                    </a:moveTo>
                    <a:lnTo>
                      <a:pt x="3319795" y="0"/>
                    </a:lnTo>
                    <a:lnTo>
                      <a:pt x="3824620" y="676275"/>
                    </a:lnTo>
                    <a:lnTo>
                      <a:pt x="0" y="676277"/>
                    </a:lnTo>
                    <a:lnTo>
                      <a:pt x="0" y="0"/>
                    </a:lnTo>
                    <a:close/>
                  </a:path>
                </a:pathLst>
              </a:custGeom>
              <a:solidFill>
                <a:srgbClr val="E1E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solidFill>
                    <a:srgbClr val="E1E202"/>
                  </a:solidFill>
                </a:endParaRPr>
              </a:p>
            </p:txBody>
          </p:sp>
          <p:sp>
            <p:nvSpPr>
              <p:cNvPr id="33" name="Retângulo 32"/>
              <p:cNvSpPr/>
              <p:nvPr/>
            </p:nvSpPr>
            <p:spPr>
              <a:xfrm>
                <a:off x="546910" y="788384"/>
                <a:ext cx="3458687" cy="1212640"/>
              </a:xfrm>
              <a:prstGeom prst="rect">
                <a:avLst/>
              </a:prstGeom>
            </p:spPr>
            <p:txBody>
              <a:bodyPr wrap="square">
                <a:spAutoFit/>
              </a:bodyPr>
              <a:lstStyle/>
              <a:p>
                <a:pPr>
                  <a:spcBef>
                    <a:spcPct val="20000"/>
                  </a:spcBef>
                  <a:defRPr/>
                </a:pPr>
                <a:r>
                  <a:rPr lang="pt-BR" sz="1400" i="1" kern="0" dirty="0">
                    <a:solidFill>
                      <a:srgbClr val="213F5E"/>
                    </a:solidFill>
                    <a:latin typeface="+mj-lt"/>
                    <a:ea typeface="ＭＳ Ｐゴシック" charset="0"/>
                  </a:rPr>
                  <a:t>VAMOS AOS </a:t>
                </a:r>
                <a:r>
                  <a:rPr lang="pt-BR" sz="1400" b="1" i="1" kern="0" dirty="0">
                    <a:solidFill>
                      <a:srgbClr val="213F5E"/>
                    </a:solidFill>
                    <a:latin typeface="+mj-lt"/>
                    <a:ea typeface="ＭＳ Ｐゴシック" charset="0"/>
                  </a:rPr>
                  <a:t>PRÓXIMOS PASSOS</a:t>
                </a:r>
                <a:r>
                  <a:rPr lang="pt-BR" sz="1400" i="1" kern="0" dirty="0">
                    <a:solidFill>
                      <a:srgbClr val="213F5E"/>
                    </a:solidFill>
                    <a:latin typeface="+mj-lt"/>
                    <a:ea typeface="ＭＳ Ｐゴシック" charset="0"/>
                  </a:rPr>
                  <a:t>?</a:t>
                </a:r>
              </a:p>
              <a:p>
                <a:pPr lvl="1">
                  <a:spcBef>
                    <a:spcPct val="20000"/>
                  </a:spcBef>
                  <a:defRPr/>
                </a:pPr>
                <a:endParaRPr lang="pt-BR" sz="1400" kern="0" dirty="0">
                  <a:solidFill>
                    <a:schemeClr val="bg1">
                      <a:lumMod val="95000"/>
                    </a:schemeClr>
                  </a:solidFill>
                  <a:latin typeface="+mj-lt"/>
                  <a:ea typeface="ＭＳ Ｐゴシック" charset="0"/>
                </a:endParaRPr>
              </a:p>
              <a:p>
                <a:pPr lvl="1" indent="0">
                  <a:spcBef>
                    <a:spcPts val="1200"/>
                  </a:spcBef>
                  <a:spcAft>
                    <a:spcPts val="1200"/>
                  </a:spcAft>
                </a:pPr>
                <a:r>
                  <a:rPr lang="pt-BR" sz="1600" dirty="0">
                    <a:solidFill>
                      <a:schemeClr val="bg1"/>
                    </a:solidFill>
                  </a:rPr>
                  <a:t>Importância da central de serviços.  </a:t>
                </a:r>
              </a:p>
            </p:txBody>
          </p:sp>
        </p:grpSp>
        <p:pic>
          <p:nvPicPr>
            <p:cNvPr id="27" name="Picture 2" descr="accept, check, checkmark, success icon"/>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48012" y="1553075"/>
              <a:ext cx="291867" cy="29186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8384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5"/>
                                        </p:tgtEl>
                                      </p:cBhvr>
                                    </p:animEffect>
                                    <p:set>
                                      <p:cBhvr>
                                        <p:cTn id="7" dur="1" fill="hold">
                                          <p:stCondLst>
                                            <p:cond delay="499"/>
                                          </p:stCondLst>
                                        </p:cTn>
                                        <p:tgtEl>
                                          <p:spTgt spid="2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2"/>
                                        </p:tgtEl>
                                      </p:cBhvr>
                                    </p:animEffect>
                                    <p:set>
                                      <p:cBhvr>
                                        <p:cTn id="10"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369785" y="561729"/>
            <a:ext cx="1662997" cy="338554"/>
          </a:xfrm>
          <a:prstGeom prst="rect">
            <a:avLst/>
          </a:prstGeom>
          <a:noFill/>
        </p:spPr>
        <p:txBody>
          <a:bodyPr wrap="square" rtlCol="0">
            <a:spAutoFit/>
          </a:bodyPr>
          <a:lstStyle/>
          <a:p>
            <a:r>
              <a:rPr lang="pt-BR" sz="1600" b="1" dirty="0">
                <a:solidFill>
                  <a:schemeClr val="tx1">
                    <a:lumMod val="65000"/>
                    <a:lumOff val="35000"/>
                  </a:schemeClr>
                </a:solidFill>
              </a:rPr>
              <a:t>Temas desta aula</a:t>
            </a:r>
          </a:p>
        </p:txBody>
      </p:sp>
      <p:pic>
        <p:nvPicPr>
          <p:cNvPr id="6" name="Picture 2" descr="http://www.marketingmattersinbound.com/wp-content/uploads/2014/03/shutterstock_164801765.jpg"/>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a:stretch/>
        </p:blipFill>
        <p:spPr bwMode="auto">
          <a:xfrm>
            <a:off x="4310029" y="0"/>
            <a:ext cx="4833971" cy="5143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Diagrama 8"/>
          <p:cNvGraphicFramePr/>
          <p:nvPr>
            <p:extLst>
              <p:ext uri="{D42A27DB-BD31-4B8C-83A1-F6EECF244321}">
                <p14:modId xmlns:p14="http://schemas.microsoft.com/office/powerpoint/2010/main" val="3254110248"/>
              </p:ext>
            </p:extLst>
          </p:nvPr>
        </p:nvGraphicFramePr>
        <p:xfrm>
          <a:off x="699458" y="1752307"/>
          <a:ext cx="4217199" cy="18771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0755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aixaDeTexto 22"/>
          <p:cNvSpPr txBox="1"/>
          <p:nvPr/>
        </p:nvSpPr>
        <p:spPr>
          <a:xfrm>
            <a:off x="369785" y="561729"/>
            <a:ext cx="5264322"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mudanças</a:t>
            </a:r>
          </a:p>
        </p:txBody>
      </p:sp>
      <p:grpSp>
        <p:nvGrpSpPr>
          <p:cNvPr id="6" name="Grupo 13"/>
          <p:cNvGrpSpPr/>
          <p:nvPr/>
        </p:nvGrpSpPr>
        <p:grpSpPr>
          <a:xfrm>
            <a:off x="718446" y="2040778"/>
            <a:ext cx="7700757" cy="1215980"/>
            <a:chOff x="653130" y="1293011"/>
            <a:chExt cx="7700757" cy="1215980"/>
          </a:xfrm>
        </p:grpSpPr>
        <p:sp>
          <p:nvSpPr>
            <p:cNvPr id="7" name="Retângulo 6"/>
            <p:cNvSpPr/>
            <p:nvPr/>
          </p:nvSpPr>
          <p:spPr>
            <a:xfrm>
              <a:off x="653130" y="1293011"/>
              <a:ext cx="7700757" cy="1215980"/>
            </a:xfrm>
            <a:prstGeom prst="rect">
              <a:avLst/>
            </a:prstGeom>
            <a:solidFill>
              <a:srgbClr val="213F5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8" name="CaixaDeTexto 7"/>
            <p:cNvSpPr txBox="1"/>
            <p:nvPr/>
          </p:nvSpPr>
          <p:spPr>
            <a:xfrm>
              <a:off x="1717753" y="1608613"/>
              <a:ext cx="5571510" cy="584775"/>
            </a:xfrm>
            <a:prstGeom prst="rect">
              <a:avLst/>
            </a:prstGeom>
            <a:noFill/>
          </p:spPr>
          <p:txBody>
            <a:bodyPr wrap="square" rtlCol="0">
              <a:spAutoFit/>
            </a:bodyPr>
            <a:lstStyle/>
            <a:p>
              <a:pPr>
                <a:spcAft>
                  <a:spcPts val="1200"/>
                </a:spcAft>
              </a:pPr>
              <a:r>
                <a:rPr lang="pt-BR" sz="1600" dirty="0">
                  <a:solidFill>
                    <a:schemeClr val="bg1"/>
                  </a:solidFill>
                </a:rPr>
                <a:t>Por que não se deve realizar mudanças no ambiente de produção sem antes passar pela aprovação?</a:t>
              </a:r>
            </a:p>
          </p:txBody>
        </p:sp>
      </p:grpSp>
    </p:spTree>
    <p:extLst>
      <p:ext uri="{BB962C8B-B14F-4D97-AF65-F5344CB8AC3E}">
        <p14:creationId xmlns:p14="http://schemas.microsoft.com/office/powerpoint/2010/main" val="113290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12"/>
          <p:cNvSpPr/>
          <p:nvPr/>
        </p:nvSpPr>
        <p:spPr>
          <a:xfrm>
            <a:off x="545810" y="1418859"/>
            <a:ext cx="7988594" cy="2891567"/>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5" name="CaixaDeTexto 14"/>
          <p:cNvSpPr txBox="1"/>
          <p:nvPr/>
        </p:nvSpPr>
        <p:spPr>
          <a:xfrm>
            <a:off x="740508" y="1587368"/>
            <a:ext cx="4971419" cy="2554545"/>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pt-BR" sz="1400" dirty="0">
                <a:solidFill>
                  <a:schemeClr val="tx1">
                    <a:lumMod val="65000"/>
                    <a:lumOff val="35000"/>
                  </a:schemeClr>
                </a:solidFill>
              </a:rPr>
              <a:t>Por que não se deve realizar mudanças no ambiente de produção sem antes passar pela aprovação?</a:t>
            </a:r>
          </a:p>
          <a:p>
            <a:pPr>
              <a:spcAft>
                <a:spcPts val="1200"/>
              </a:spcAft>
            </a:pPr>
            <a:r>
              <a:rPr lang="pt-BR" sz="1400" b="1" dirty="0">
                <a:solidFill>
                  <a:srgbClr val="0000FF"/>
                </a:solidFill>
              </a:rPr>
              <a:t>Resposta: </a:t>
            </a:r>
            <a:r>
              <a:rPr lang="pt-BR" sz="1400" dirty="0">
                <a:solidFill>
                  <a:srgbClr val="0000FF"/>
                </a:solidFill>
              </a:rPr>
              <a:t>porque o ambiente de produção costuma envolver muitos sistemas e serviços, tornando-se praticamente impossível que a pessoa realizadora da mudança possa conhecer todos os impactos que essa mudança poderá proporcionar.</a:t>
            </a:r>
          </a:p>
          <a:p>
            <a:pPr marL="285750" indent="-285750">
              <a:spcAft>
                <a:spcPts val="1200"/>
              </a:spcAft>
              <a:buFont typeface="Arial" panose="020B0604020202020204" pitchFamily="34" charset="0"/>
              <a:buChar char="•"/>
            </a:pPr>
            <a:r>
              <a:rPr lang="pt-BR" sz="1400" dirty="0">
                <a:solidFill>
                  <a:schemeClr val="tx1">
                    <a:lumMod val="65000"/>
                    <a:lumOff val="35000"/>
                  </a:schemeClr>
                </a:solidFill>
              </a:rPr>
              <a:t>As empresas costumam possuir um processo formalizado para o gerenciamento de mudanças, permitindo uma análise prévia antes da aprovação e evitando assim os possíveis impactos indesejáveis.</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6624" y="1335011"/>
            <a:ext cx="2394472" cy="3059261"/>
          </a:xfrm>
          <a:prstGeom prst="rect">
            <a:avLst/>
          </a:prstGeom>
          <a:ln w="69850">
            <a:solidFill>
              <a:schemeClr val="bg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CaixaDeTexto 6"/>
          <p:cNvSpPr txBox="1"/>
          <p:nvPr/>
        </p:nvSpPr>
        <p:spPr>
          <a:xfrm>
            <a:off x="369785" y="561729"/>
            <a:ext cx="5264322"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mudanças</a:t>
            </a:r>
          </a:p>
        </p:txBody>
      </p:sp>
    </p:spTree>
    <p:extLst>
      <p:ext uri="{BB962C8B-B14F-4D97-AF65-F5344CB8AC3E}">
        <p14:creationId xmlns:p14="http://schemas.microsoft.com/office/powerpoint/2010/main" val="464095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545810" y="1418859"/>
            <a:ext cx="7988594" cy="2891567"/>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7" name="CaixaDeTexto 6"/>
          <p:cNvSpPr txBox="1"/>
          <p:nvPr/>
        </p:nvSpPr>
        <p:spPr>
          <a:xfrm>
            <a:off x="980862" y="1772034"/>
            <a:ext cx="4490711" cy="2185214"/>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pt-BR" sz="1400" dirty="0">
                <a:solidFill>
                  <a:schemeClr val="tx1">
                    <a:lumMod val="65000"/>
                    <a:lumOff val="35000"/>
                  </a:schemeClr>
                </a:solidFill>
              </a:rPr>
              <a:t>Conceitos preliminares: (FREITAS, 2013)</a:t>
            </a:r>
          </a:p>
          <a:p>
            <a:pPr>
              <a:spcAft>
                <a:spcPts val="1200"/>
              </a:spcAft>
            </a:pPr>
            <a:r>
              <a:rPr lang="pt-BR" sz="1400" dirty="0">
                <a:solidFill>
                  <a:schemeClr val="tx1">
                    <a:lumMod val="65000"/>
                    <a:lumOff val="35000"/>
                  </a:schemeClr>
                </a:solidFill>
              </a:rPr>
              <a:t>“O objetivo do Gerenciamento da Mudanças é garantir que métodos e procedimentos padronizados estejam sendo </a:t>
            </a:r>
            <a:r>
              <a:rPr lang="pt-BR" sz="1400" b="1" dirty="0">
                <a:solidFill>
                  <a:srgbClr val="0000FF"/>
                </a:solidFill>
              </a:rPr>
              <a:t>utilizados de maneira eficiente para minimizar os impactos no negócio, causados por mudanças nos serviços da TI</a:t>
            </a:r>
            <a:r>
              <a:rPr lang="pt-BR" sz="1400" dirty="0">
                <a:solidFill>
                  <a:schemeClr val="tx1">
                    <a:lumMod val="65000"/>
                    <a:lumOff val="35000"/>
                  </a:schemeClr>
                </a:solidFill>
              </a:rPr>
              <a:t>, sem o devido planejamento, ou seja, que as mudanças sejam registradas, avaliadas, autorizadas, priorizadas, planejadas, testadas, implementadas, documentadas e revisadas de maneira controlada.”.</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6624" y="1335011"/>
            <a:ext cx="2394472" cy="3059261"/>
          </a:xfrm>
          <a:prstGeom prst="rect">
            <a:avLst/>
          </a:prstGeom>
          <a:ln w="69850">
            <a:solidFill>
              <a:schemeClr val="bg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CaixaDeTexto 8"/>
          <p:cNvSpPr txBox="1"/>
          <p:nvPr/>
        </p:nvSpPr>
        <p:spPr>
          <a:xfrm>
            <a:off x="369785" y="561729"/>
            <a:ext cx="5264322"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mudanças</a:t>
            </a:r>
          </a:p>
        </p:txBody>
      </p:sp>
    </p:spTree>
    <p:extLst>
      <p:ext uri="{BB962C8B-B14F-4D97-AF65-F5344CB8AC3E}">
        <p14:creationId xmlns:p14="http://schemas.microsoft.com/office/powerpoint/2010/main" val="360947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545810" y="1701210"/>
            <a:ext cx="7988594" cy="2326866"/>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7" name="CaixaDeTexto 6"/>
          <p:cNvSpPr txBox="1"/>
          <p:nvPr/>
        </p:nvSpPr>
        <p:spPr>
          <a:xfrm>
            <a:off x="980862" y="2095199"/>
            <a:ext cx="4555157" cy="1538883"/>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pt-BR" sz="1400" dirty="0">
                <a:solidFill>
                  <a:schemeClr val="tx1">
                    <a:lumMod val="65000"/>
                    <a:lumOff val="35000"/>
                  </a:schemeClr>
                </a:solidFill>
              </a:rPr>
              <a:t>Conceitos preliminares: (FREITAS, 2013)</a:t>
            </a:r>
          </a:p>
          <a:p>
            <a:pPr>
              <a:spcAft>
                <a:spcPts val="1200"/>
              </a:spcAft>
            </a:pPr>
            <a:r>
              <a:rPr lang="pt-BR" sz="1400" dirty="0">
                <a:solidFill>
                  <a:schemeClr val="tx1">
                    <a:lumMod val="65000"/>
                    <a:lumOff val="35000"/>
                  </a:schemeClr>
                </a:solidFill>
              </a:rPr>
              <a:t>O ambiente de TI de produção está continuamente sujeito a mudanças. Elas podem ser por alterações nas características dos serviços de negócio, por exigência de um novo formato de entrega, ou ainda, por falhas ou riscos de falha no aplicativo ou no ambiente que o comporta. </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6624" y="1335011"/>
            <a:ext cx="2394472" cy="3059261"/>
          </a:xfrm>
          <a:prstGeom prst="rect">
            <a:avLst/>
          </a:prstGeom>
          <a:ln w="69850">
            <a:solidFill>
              <a:schemeClr val="bg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CaixaDeTexto 8"/>
          <p:cNvSpPr txBox="1"/>
          <p:nvPr/>
        </p:nvSpPr>
        <p:spPr>
          <a:xfrm>
            <a:off x="369785" y="561729"/>
            <a:ext cx="5264322"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mudanças</a:t>
            </a:r>
          </a:p>
        </p:txBody>
      </p:sp>
    </p:spTree>
    <p:extLst>
      <p:ext uri="{BB962C8B-B14F-4D97-AF65-F5344CB8AC3E}">
        <p14:creationId xmlns:p14="http://schemas.microsoft.com/office/powerpoint/2010/main" val="3444370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tângulo 17"/>
          <p:cNvSpPr/>
          <p:nvPr/>
        </p:nvSpPr>
        <p:spPr>
          <a:xfrm>
            <a:off x="545810" y="1474382"/>
            <a:ext cx="7988594" cy="2919890"/>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9" name="CaixaDeTexto 18"/>
          <p:cNvSpPr txBox="1"/>
          <p:nvPr/>
        </p:nvSpPr>
        <p:spPr>
          <a:xfrm>
            <a:off x="872901" y="1718609"/>
            <a:ext cx="4606411" cy="2431435"/>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pt-BR" sz="1400" dirty="0">
                <a:solidFill>
                  <a:schemeClr val="tx1">
                    <a:lumMod val="65000"/>
                    <a:lumOff val="35000"/>
                  </a:schemeClr>
                </a:solidFill>
              </a:rPr>
              <a:t>Conceitos preliminares: (FREITAS, 2013)</a:t>
            </a:r>
          </a:p>
          <a:p>
            <a:pPr marL="452438" indent="-452438">
              <a:spcAft>
                <a:spcPts val="1200"/>
              </a:spcAft>
              <a:buFont typeface="Arial" panose="020B0604020202020204" pitchFamily="34" charset="0"/>
              <a:buChar char="•"/>
            </a:pPr>
            <a:r>
              <a:rPr lang="pt-BR" sz="1400" dirty="0">
                <a:solidFill>
                  <a:schemeClr val="tx1">
                    <a:lumMod val="65000"/>
                    <a:lumOff val="35000"/>
                  </a:schemeClr>
                </a:solidFill>
              </a:rPr>
              <a:t>De uma maneira geral, existem três justificativas para ocorrer uma mudança de TI no ambiente de produção:</a:t>
            </a:r>
          </a:p>
          <a:p>
            <a:pPr marL="446088" lvl="1" indent="-271463">
              <a:spcAft>
                <a:spcPts val="1200"/>
              </a:spcAft>
              <a:buFont typeface="+mj-lt"/>
              <a:buAutoNum type="arabicPeriod"/>
            </a:pPr>
            <a:r>
              <a:rPr lang="pt-BR" sz="1400" b="1" dirty="0">
                <a:solidFill>
                  <a:srgbClr val="0000FF"/>
                </a:solidFill>
              </a:rPr>
              <a:t>Novos serviços </a:t>
            </a:r>
            <a:r>
              <a:rPr lang="pt-BR" sz="1400" dirty="0">
                <a:solidFill>
                  <a:schemeClr val="tx1">
                    <a:lumMod val="65000"/>
                    <a:lumOff val="35000"/>
                  </a:schemeClr>
                </a:solidFill>
              </a:rPr>
              <a:t>de TI, modificações e remoções;</a:t>
            </a:r>
          </a:p>
          <a:p>
            <a:pPr marL="446088" lvl="1" indent="-271463">
              <a:spcAft>
                <a:spcPts val="1200"/>
              </a:spcAft>
              <a:buFont typeface="+mj-lt"/>
              <a:buAutoNum type="arabicPeriod"/>
            </a:pPr>
            <a:r>
              <a:rPr lang="pt-BR" sz="1400" dirty="0">
                <a:solidFill>
                  <a:schemeClr val="tx1">
                    <a:lumMod val="65000"/>
                    <a:lumOff val="35000"/>
                  </a:schemeClr>
                </a:solidFill>
              </a:rPr>
              <a:t>Ocorrência de </a:t>
            </a:r>
            <a:r>
              <a:rPr lang="pt-BR" sz="1400" b="1" dirty="0">
                <a:solidFill>
                  <a:srgbClr val="0000FF"/>
                </a:solidFill>
              </a:rPr>
              <a:t>falhas</a:t>
            </a:r>
            <a:r>
              <a:rPr lang="pt-BR" sz="1400" dirty="0">
                <a:solidFill>
                  <a:schemeClr val="tx1">
                    <a:lumMod val="65000"/>
                    <a:lumOff val="35000"/>
                  </a:schemeClr>
                </a:solidFill>
              </a:rPr>
              <a:t> nos serviços de TI gerando necessidade de correção;</a:t>
            </a:r>
          </a:p>
          <a:p>
            <a:pPr marL="446088" lvl="1" indent="-271463">
              <a:spcAft>
                <a:spcPts val="1200"/>
              </a:spcAft>
              <a:buFont typeface="+mj-lt"/>
              <a:buAutoNum type="arabicPeriod"/>
            </a:pPr>
            <a:r>
              <a:rPr lang="pt-BR" sz="1400" b="1" dirty="0">
                <a:solidFill>
                  <a:srgbClr val="0000FF"/>
                </a:solidFill>
              </a:rPr>
              <a:t>Proatividade</a:t>
            </a:r>
            <a:r>
              <a:rPr lang="pt-BR" sz="1400" dirty="0">
                <a:solidFill>
                  <a:schemeClr val="tx1">
                    <a:lumMod val="65000"/>
                    <a:lumOff val="35000"/>
                  </a:schemeClr>
                </a:solidFill>
              </a:rPr>
              <a:t> para melhorar os serviços de TI e evitar incidentes potenciais que possam impactar o negócio.</a:t>
            </a:r>
          </a:p>
        </p:txBody>
      </p:sp>
      <p:pic>
        <p:nvPicPr>
          <p:cNvPr id="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6624" y="1335011"/>
            <a:ext cx="2394472" cy="3059261"/>
          </a:xfrm>
          <a:prstGeom prst="rect">
            <a:avLst/>
          </a:prstGeom>
          <a:ln w="69850">
            <a:solidFill>
              <a:schemeClr val="bg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3" name="CaixaDeTexto 22"/>
          <p:cNvSpPr txBox="1"/>
          <p:nvPr/>
        </p:nvSpPr>
        <p:spPr>
          <a:xfrm>
            <a:off x="369785" y="561729"/>
            <a:ext cx="5264322"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mudanças</a:t>
            </a:r>
          </a:p>
        </p:txBody>
      </p:sp>
    </p:spTree>
    <p:extLst>
      <p:ext uri="{BB962C8B-B14F-4D97-AF65-F5344CB8AC3E}">
        <p14:creationId xmlns:p14="http://schemas.microsoft.com/office/powerpoint/2010/main" val="1681254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147484" y="1139087"/>
            <a:ext cx="8747900" cy="3512975"/>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2" name="CaixaDeTexto 11"/>
          <p:cNvSpPr txBox="1"/>
          <p:nvPr/>
        </p:nvSpPr>
        <p:spPr>
          <a:xfrm>
            <a:off x="353541" y="1213600"/>
            <a:ext cx="5187639" cy="107721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pt-BR" dirty="0">
                <a:solidFill>
                  <a:schemeClr val="tx1">
                    <a:lumMod val="65000"/>
                    <a:lumOff val="35000"/>
                  </a:schemeClr>
                </a:solidFill>
              </a:rPr>
              <a:t>Conceitos preliminares: (FREITAS, 2013)</a:t>
            </a:r>
          </a:p>
          <a:p>
            <a:pPr>
              <a:spcAft>
                <a:spcPts val="1200"/>
              </a:spcAft>
            </a:pPr>
            <a:r>
              <a:rPr lang="pt-BR" dirty="0">
                <a:solidFill>
                  <a:schemeClr val="tx1">
                    <a:lumMod val="65000"/>
                    <a:lumOff val="35000"/>
                  </a:schemeClr>
                </a:solidFill>
              </a:rPr>
              <a:t>“Nada deve mudar no ambiente de produção de TI sem antes ser avaliado, planejado e aprovado!”.</a:t>
            </a:r>
          </a:p>
        </p:txBody>
      </p:sp>
      <p:pic>
        <p:nvPicPr>
          <p:cNvPr id="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8572" y="1292873"/>
            <a:ext cx="2394472" cy="3059261"/>
          </a:xfrm>
          <a:prstGeom prst="rect">
            <a:avLst/>
          </a:prstGeom>
          <a:ln w="69850">
            <a:solidFill>
              <a:schemeClr val="bg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1" name="CaixaDeTexto 20"/>
          <p:cNvSpPr txBox="1"/>
          <p:nvPr/>
        </p:nvSpPr>
        <p:spPr>
          <a:xfrm>
            <a:off x="2560974" y="106636"/>
            <a:ext cx="5264322"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mudanças</a:t>
            </a:r>
          </a:p>
        </p:txBody>
      </p:sp>
      <p:pic>
        <p:nvPicPr>
          <p:cNvPr id="5" name="Imagem 4">
            <a:extLst>
              <a:ext uri="{FF2B5EF4-FFF2-40B4-BE49-F238E27FC236}">
                <a16:creationId xmlns:a16="http://schemas.microsoft.com/office/drawing/2014/main" id="{C7F8D4BE-0C73-476D-8A82-9A68EE0A4D39}"/>
              </a:ext>
            </a:extLst>
          </p:cNvPr>
          <p:cNvPicPr>
            <a:picLocks noChangeAspect="1"/>
          </p:cNvPicPr>
          <p:nvPr/>
        </p:nvPicPr>
        <p:blipFill rotWithShape="1">
          <a:blip r:embed="rId3"/>
          <a:srcRect l="-1" t="12205" r="785"/>
          <a:stretch/>
        </p:blipFill>
        <p:spPr>
          <a:xfrm>
            <a:off x="214906" y="2487336"/>
            <a:ext cx="6749618" cy="20185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97183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9969</TotalTime>
  <Words>1596</Words>
  <Application>Microsoft Office PowerPoint</Application>
  <PresentationFormat>Apresentação na tela (16:9)</PresentationFormat>
  <Paragraphs>124</Paragraphs>
  <Slides>27</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27</vt:i4>
      </vt:variant>
    </vt:vector>
  </HeadingPairs>
  <TitlesOfParts>
    <vt:vector size="31" baseType="lpstr">
      <vt:lpstr>Arial</vt:lpstr>
      <vt:lpstr>Calibri</vt:lpstr>
      <vt:lpstr>Courier New</vt:lpstr>
      <vt:lpstr>Office Theme</vt:lpstr>
      <vt:lpstr>Gestão de Infraestrutura de TI</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Estácio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Luís Rodrigues</dc:creator>
  <cp:lastModifiedBy>Andre Braga</cp:lastModifiedBy>
  <cp:revision>622</cp:revision>
  <dcterms:created xsi:type="dcterms:W3CDTF">2014-11-17T17:44:06Z</dcterms:created>
  <dcterms:modified xsi:type="dcterms:W3CDTF">2019-01-18T18:01:53Z</dcterms:modified>
</cp:coreProperties>
</file>