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35"/>
  </p:notesMasterIdLst>
  <p:handoutMasterIdLst>
    <p:handoutMasterId r:id="rId36"/>
  </p:handoutMasterIdLst>
  <p:sldIdLst>
    <p:sldId id="256" r:id="rId2"/>
    <p:sldId id="498" r:id="rId3"/>
    <p:sldId id="515" r:id="rId4"/>
    <p:sldId id="513" r:id="rId5"/>
    <p:sldId id="517" r:id="rId6"/>
    <p:sldId id="518" r:id="rId7"/>
    <p:sldId id="534" r:id="rId8"/>
    <p:sldId id="535" r:id="rId9"/>
    <p:sldId id="536" r:id="rId10"/>
    <p:sldId id="537" r:id="rId11"/>
    <p:sldId id="538" r:id="rId12"/>
    <p:sldId id="539" r:id="rId13"/>
    <p:sldId id="514" r:id="rId14"/>
    <p:sldId id="506" r:id="rId15"/>
    <p:sldId id="505" r:id="rId16"/>
    <p:sldId id="509" r:id="rId17"/>
    <p:sldId id="511" r:id="rId18"/>
    <p:sldId id="510" r:id="rId19"/>
    <p:sldId id="512" r:id="rId20"/>
    <p:sldId id="519" r:id="rId21"/>
    <p:sldId id="520" r:id="rId22"/>
    <p:sldId id="521" r:id="rId23"/>
    <p:sldId id="522" r:id="rId24"/>
    <p:sldId id="524" r:id="rId25"/>
    <p:sldId id="523" r:id="rId26"/>
    <p:sldId id="525" r:id="rId27"/>
    <p:sldId id="527" r:id="rId28"/>
    <p:sldId id="526" r:id="rId29"/>
    <p:sldId id="528" r:id="rId30"/>
    <p:sldId id="529" r:id="rId31"/>
    <p:sldId id="530" r:id="rId32"/>
    <p:sldId id="531" r:id="rId33"/>
    <p:sldId id="533" r:id="rId3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91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11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461574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12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4177153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13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54325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3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36556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4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795500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5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76271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6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4159821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7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445815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8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528014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9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571109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10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34782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7557" y="528182"/>
            <a:ext cx="966311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TECNOLOGIAS PARA INTERNET -II</a:t>
            </a:r>
            <a:br>
              <a:rPr lang="en-US" dirty="0"/>
            </a:br>
            <a:r>
              <a:rPr lang="en-US" i="1" dirty="0"/>
              <a:t>CCT0423</a:t>
            </a:r>
            <a:br>
              <a:rPr lang="en-US" dirty="0"/>
            </a:br>
            <a:r>
              <a:rPr lang="en-US" b="1" dirty="0"/>
              <a:t>(Aula 3)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0144" y="2915782"/>
            <a:ext cx="11131296" cy="35744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“CCT0423-&lt;TURMA&gt;”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66379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Validação</a:t>
            </a:r>
            <a:r>
              <a:rPr lang="en-US" dirty="0"/>
              <a:t>  de </a:t>
            </a:r>
            <a:r>
              <a:rPr lang="en-US" dirty="0" err="1"/>
              <a:t>Elementos</a:t>
            </a:r>
            <a:r>
              <a:rPr lang="en-US" dirty="0"/>
              <a:t>  II</a:t>
            </a:r>
            <a:br>
              <a:rPr lang="en-US" dirty="0"/>
            </a:br>
            <a:r>
              <a:rPr lang="en-US" b="1" i="1" dirty="0" err="1"/>
              <a:t>Estilos</a:t>
            </a:r>
            <a:r>
              <a:rPr lang="en-US" b="1" i="1" dirty="0"/>
              <a:t>:</a:t>
            </a:r>
            <a:endParaRPr lang="es-ES_tradnl" altLang="pt-BR" b="1" i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309099" y="1748901"/>
            <a:ext cx="1216402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style.css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{float: left; width: 120px; }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infobox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{width: 200px; }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color: red; padding-left: 10px; }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margin-left: 125px; margin-top: 10px;}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123106"/>
      </p:ext>
    </p:extLst>
  </p:cSld>
  <p:clrMapOvr>
    <a:masterClrMapping/>
  </p:clrMapOvr>
  <p:transition spd="med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668" y="237269"/>
            <a:ext cx="10515600" cy="1317569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Validação</a:t>
            </a:r>
            <a:r>
              <a:rPr lang="en-US" dirty="0"/>
              <a:t>  de </a:t>
            </a:r>
            <a:r>
              <a:rPr lang="en-US" dirty="0" err="1"/>
              <a:t>Elementos</a:t>
            </a:r>
            <a:r>
              <a:rPr lang="en-US" dirty="0"/>
              <a:t>  III </a:t>
            </a:r>
            <a:br>
              <a:rPr lang="en-US" dirty="0"/>
            </a:br>
            <a:r>
              <a:rPr lang="en-US" b="1" i="1" dirty="0"/>
              <a:t>Teste de Entrada </a:t>
            </a:r>
            <a:r>
              <a:rPr lang="en-US" b="1" i="1" dirty="0" err="1"/>
              <a:t>Vazia</a:t>
            </a:r>
            <a:endParaRPr lang="es-ES_tradnl" altLang="pt-BR" b="1" i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1894643" y="1827828"/>
            <a:ext cx="980256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$('.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').hide();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$('.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').click(function(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evento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var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dados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=$('.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infobox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var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tam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dados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tam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1){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$('.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').show();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evento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.preventDefault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} else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$('.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').hide();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EAFC528D-29EB-44E6-9EE3-76DFC57012CF}"/>
              </a:ext>
            </a:extLst>
          </p:cNvPr>
          <p:cNvSpPr/>
          <p:nvPr/>
        </p:nvSpPr>
        <p:spPr>
          <a:xfrm>
            <a:off x="9468914" y="3337487"/>
            <a:ext cx="2228295" cy="1509204"/>
          </a:xfrm>
          <a:prstGeom prst="wedgeRoundRectCallout">
            <a:avLst>
              <a:gd name="adj1" fmla="val -98921"/>
              <a:gd name="adj2" fmla="val 313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Evita que </a:t>
            </a:r>
            <a:r>
              <a:rPr lang="en-US" sz="2400" dirty="0" err="1"/>
              <a:t>os</a:t>
            </a:r>
            <a:r>
              <a:rPr lang="en-US" sz="2400" dirty="0"/>
              <a:t> dados </a:t>
            </a:r>
            <a:r>
              <a:rPr lang="en-US" sz="2400" dirty="0" err="1"/>
              <a:t>sejam</a:t>
            </a:r>
            <a:r>
              <a:rPr lang="en-US" sz="2400" dirty="0"/>
              <a:t> </a:t>
            </a:r>
            <a:r>
              <a:rPr lang="en-US" sz="2400" dirty="0" err="1"/>
              <a:t>enviados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servidor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69063420"/>
      </p:ext>
    </p:extLst>
  </p:cSld>
  <p:clrMapOvr>
    <a:masterClrMapping/>
  </p:clrMapOvr>
  <p:transition spd="med"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668" y="237269"/>
            <a:ext cx="10515600" cy="1317569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Validação</a:t>
            </a:r>
            <a:r>
              <a:rPr lang="en-US" dirty="0"/>
              <a:t>  de </a:t>
            </a:r>
            <a:r>
              <a:rPr lang="en-US" dirty="0" err="1"/>
              <a:t>Elementos</a:t>
            </a:r>
            <a:r>
              <a:rPr lang="en-US" dirty="0"/>
              <a:t>  IV</a:t>
            </a:r>
            <a:br>
              <a:rPr lang="en-US" dirty="0"/>
            </a:br>
            <a:r>
              <a:rPr lang="en-US" b="1" i="1" dirty="0" err="1"/>
              <a:t>Validação</a:t>
            </a:r>
            <a:r>
              <a:rPr lang="en-US" b="1" i="1" dirty="0"/>
              <a:t> Geral</a:t>
            </a:r>
            <a:endParaRPr lang="es-ES_tradnl" altLang="pt-BR" b="1" i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1558161" y="1733534"/>
            <a:ext cx="980256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$('.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').hide();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$('.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').click(function(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evento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var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dados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=$('.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infobox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Processamento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necessário dos dados&gt;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&lt;Testes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necessários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$('.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').show();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evento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.preventDefault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} else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$('.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').hide();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EAFC528D-29EB-44E6-9EE3-76DFC57012CF}"/>
              </a:ext>
            </a:extLst>
          </p:cNvPr>
          <p:cNvSpPr/>
          <p:nvPr/>
        </p:nvSpPr>
        <p:spPr>
          <a:xfrm>
            <a:off x="9656214" y="4003196"/>
            <a:ext cx="2228295" cy="1509204"/>
          </a:xfrm>
          <a:prstGeom prst="wedgeRoundRectCallout">
            <a:avLst>
              <a:gd name="adj1" fmla="val -109280"/>
              <a:gd name="adj2" fmla="val -145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Evita que </a:t>
            </a:r>
            <a:r>
              <a:rPr lang="en-US" sz="2400" dirty="0" err="1"/>
              <a:t>os</a:t>
            </a:r>
            <a:r>
              <a:rPr lang="en-US" sz="2400" dirty="0"/>
              <a:t> dados </a:t>
            </a:r>
            <a:r>
              <a:rPr lang="en-US" sz="2400" dirty="0" err="1"/>
              <a:t>sejam</a:t>
            </a:r>
            <a:r>
              <a:rPr lang="en-US" sz="2400" dirty="0"/>
              <a:t> </a:t>
            </a:r>
            <a:r>
              <a:rPr lang="en-US" sz="2400" dirty="0" err="1"/>
              <a:t>enviados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servidor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54784672"/>
      </p:ext>
    </p:extLst>
  </p:cSld>
  <p:clrMapOvr>
    <a:masterClrMapping/>
  </p:clrMapOvr>
  <p:transition spd="med"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- </a:t>
            </a:r>
            <a:r>
              <a:rPr lang="en-US" dirty="0" err="1"/>
              <a:t>Inicialização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176212" y="1304607"/>
            <a:ext cx="1183957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/>
              <a:t>Declarar</a:t>
            </a:r>
            <a:r>
              <a:rPr lang="en-US" sz="3200" b="1" dirty="0"/>
              <a:t> </a:t>
            </a:r>
            <a:r>
              <a:rPr lang="en-US" sz="3200" b="1" dirty="0" err="1"/>
              <a:t>biblioteca</a:t>
            </a:r>
            <a:r>
              <a:rPr lang="en-US" sz="3200" b="1" dirty="0"/>
              <a:t>:</a:t>
            </a:r>
            <a:endParaRPr lang="pt-BR" sz="3200" b="1" dirty="0"/>
          </a:p>
          <a:p>
            <a:r>
              <a:rPr lang="pt-BR" sz="3200" dirty="0"/>
              <a:t>        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=“.... jquery.min.js"&gt; &lt;/</a:t>
            </a:r>
            <a:r>
              <a:rPr 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E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x:</a:t>
            </a:r>
          </a:p>
          <a:p>
            <a:r>
              <a:rPr lang="pt-BR" sz="3200" dirty="0"/>
              <a:t>   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/jquery.min.js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&lt;/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I</a:t>
            </a:r>
            <a:r>
              <a:rPr lang="pt-BR" sz="3200" b="1" dirty="0" err="1"/>
              <a:t>nicializar</a:t>
            </a:r>
            <a:r>
              <a:rPr lang="pt-BR" sz="3200" b="1" dirty="0"/>
              <a:t> </a:t>
            </a:r>
            <a:r>
              <a:rPr lang="pt-BR" sz="3200" b="1" dirty="0" err="1"/>
              <a:t>JQuery</a:t>
            </a:r>
            <a:r>
              <a:rPr lang="pt-BR" sz="3200" b="1" dirty="0"/>
              <a:t> na página: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&lt;script type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="text/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(document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800" b="1" dirty="0"/>
              <a:t>&lt;Código </a:t>
            </a:r>
            <a:r>
              <a:rPr lang="en-US" sz="2800" b="1" dirty="0" err="1"/>
              <a:t>em</a:t>
            </a:r>
            <a:r>
              <a:rPr lang="en-US" sz="2800" b="1" dirty="0"/>
              <a:t> </a:t>
            </a:r>
            <a:r>
              <a:rPr lang="en-US" sz="2800" b="1" dirty="0" err="1"/>
              <a:t>JQuery</a:t>
            </a:r>
            <a:r>
              <a:rPr lang="en-US" sz="2800" b="1" dirty="0"/>
              <a:t>&gt;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&lt;/script&gt;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Balão de Fala: Retângulo 1">
            <a:extLst>
              <a:ext uri="{FF2B5EF4-FFF2-40B4-BE49-F238E27FC236}">
                <a16:creationId xmlns:a16="http://schemas.microsoft.com/office/drawing/2014/main" id="{2A3C1EB0-AAAA-46CF-8DA6-1313907CDDDE}"/>
              </a:ext>
            </a:extLst>
          </p:cNvPr>
          <p:cNvSpPr/>
          <p:nvPr/>
        </p:nvSpPr>
        <p:spPr>
          <a:xfrm>
            <a:off x="8144522" y="3295835"/>
            <a:ext cx="3689412" cy="1515862"/>
          </a:xfrm>
          <a:prstGeom prst="wedgeRectCallout">
            <a:avLst>
              <a:gd name="adj1" fmla="val -97330"/>
              <a:gd name="adj2" fmla="val 5085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Função</a:t>
            </a:r>
            <a:r>
              <a:rPr lang="en-US" sz="2000" b="1" dirty="0"/>
              <a:t> do </a:t>
            </a:r>
            <a:r>
              <a:rPr lang="en-US" sz="2000" b="1" dirty="0" err="1"/>
              <a:t>JQuery</a:t>
            </a:r>
            <a:r>
              <a:rPr lang="en-US" sz="2000" b="1" dirty="0"/>
              <a:t> que serve para </a:t>
            </a:r>
            <a:r>
              <a:rPr lang="en-US" sz="2000" b="1" dirty="0" err="1"/>
              <a:t>indicar</a:t>
            </a:r>
            <a:r>
              <a:rPr lang="en-US" sz="2000" b="1" dirty="0"/>
              <a:t> </a:t>
            </a:r>
            <a:r>
              <a:rPr lang="en-US" sz="2000" b="1" dirty="0" err="1"/>
              <a:t>ao</a:t>
            </a:r>
            <a:r>
              <a:rPr lang="en-US" sz="2000" b="1" dirty="0"/>
              <a:t> </a:t>
            </a:r>
            <a:r>
              <a:rPr lang="en-US" sz="2000" b="1" dirty="0" err="1"/>
              <a:t>sistema</a:t>
            </a:r>
            <a:r>
              <a:rPr lang="en-US" sz="2000" b="1" dirty="0"/>
              <a:t> que o DOM já foi </a:t>
            </a:r>
            <a:r>
              <a:rPr lang="en-US" sz="2000" b="1" dirty="0" err="1"/>
              <a:t>criado</a:t>
            </a:r>
            <a:r>
              <a:rPr lang="en-US" sz="2000" b="1" dirty="0"/>
              <a:t> e está “pronto”</a:t>
            </a:r>
          </a:p>
          <a:p>
            <a:pPr algn="ctr"/>
            <a:r>
              <a:rPr lang="en-US" sz="2000" b="1" dirty="0"/>
              <a:t>(Se o </a:t>
            </a:r>
            <a:r>
              <a:rPr lang="en-US" sz="2000" b="1" dirty="0" err="1"/>
              <a:t>JAVAScript</a:t>
            </a:r>
            <a:r>
              <a:rPr lang="en-US" sz="2000" b="1" dirty="0"/>
              <a:t> está no HEAD)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126871565"/>
      </p:ext>
    </p:extLst>
  </p:cSld>
  <p:clrMapOvr>
    <a:masterClrMapping/>
  </p:clrMapOvr>
  <p:transition spd="med"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</a:t>
            </a:r>
            <a:r>
              <a:rPr lang="en-US" sz="4000" dirty="0" err="1"/>
              <a:t>Instalação</a:t>
            </a:r>
            <a:r>
              <a:rPr lang="en-US" sz="4000" dirty="0"/>
              <a:t>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D74C77-92CB-4AA3-BBBA-7784DB5D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00" y="1598030"/>
            <a:ext cx="8248127" cy="4580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B3FCAF-AF11-4C8B-BA07-D33C6C35D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69" y="2709438"/>
            <a:ext cx="8471621" cy="3646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42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</a:t>
            </a:r>
            <a:r>
              <a:rPr lang="en-US" sz="4000" dirty="0" err="1"/>
              <a:t>Instalação</a:t>
            </a:r>
            <a:r>
              <a:rPr lang="en-US" sz="4000" dirty="0"/>
              <a:t>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F10EA8-B2D2-4384-ACFA-12E474E4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13" y="3261809"/>
            <a:ext cx="6220985" cy="3094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00FC3C-2189-4FDB-A844-0199226FD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707" y="1660044"/>
            <a:ext cx="4978159" cy="2900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486747B-29DE-477F-905F-1AF19F5E3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2016340"/>
            <a:ext cx="56959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0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2442" y="136525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</a:t>
            </a:r>
            <a:r>
              <a:rPr lang="en-US" sz="4000" dirty="0" err="1"/>
              <a:t>Instalação</a:t>
            </a:r>
            <a:r>
              <a:rPr lang="en-US" sz="4000" dirty="0"/>
              <a:t>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91B73E4-506A-4086-B1E0-8A7BF911F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1" y="1717811"/>
            <a:ext cx="2933700" cy="3771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A8F5A65-1B2D-4A49-B9C9-220A2ECB6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66" y="1533403"/>
            <a:ext cx="5489285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A0BE304-8BC5-4520-8BFF-D376AB263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601" y="290810"/>
            <a:ext cx="4251000" cy="158153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AACD58B-988B-488C-86EF-2DD815D65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092" y="1223643"/>
            <a:ext cx="4940422" cy="4984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131E279-1AFD-42A9-B8FA-07F1FB27D789}"/>
              </a:ext>
            </a:extLst>
          </p:cNvPr>
          <p:cNvCxnSpPr>
            <a:cxnSpLocks/>
          </p:cNvCxnSpPr>
          <p:nvPr/>
        </p:nvCxnSpPr>
        <p:spPr>
          <a:xfrm flipV="1">
            <a:off x="6170645" y="982825"/>
            <a:ext cx="746449" cy="116943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1A30290-A6C0-486B-BADF-7B4E475FF0E3}"/>
              </a:ext>
            </a:extLst>
          </p:cNvPr>
          <p:cNvCxnSpPr>
            <a:cxnSpLocks/>
          </p:cNvCxnSpPr>
          <p:nvPr/>
        </p:nvCxnSpPr>
        <p:spPr>
          <a:xfrm>
            <a:off x="10462727" y="982825"/>
            <a:ext cx="590938" cy="73498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5D20D3A-9895-4633-88A2-AA5D9332D2E0}"/>
              </a:ext>
            </a:extLst>
          </p:cNvPr>
          <p:cNvCxnSpPr>
            <a:cxnSpLocks/>
          </p:cNvCxnSpPr>
          <p:nvPr/>
        </p:nvCxnSpPr>
        <p:spPr>
          <a:xfrm flipV="1">
            <a:off x="1853682" y="3159967"/>
            <a:ext cx="1816359" cy="222517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Balão de Fala: Retângulo 23">
            <a:extLst>
              <a:ext uri="{FF2B5EF4-FFF2-40B4-BE49-F238E27FC236}">
                <a16:creationId xmlns:a16="http://schemas.microsoft.com/office/drawing/2014/main" id="{26C72E29-8603-4E0E-BEB2-85A45507C2D3}"/>
              </a:ext>
            </a:extLst>
          </p:cNvPr>
          <p:cNvSpPr/>
          <p:nvPr/>
        </p:nvSpPr>
        <p:spPr>
          <a:xfrm>
            <a:off x="8617528" y="290810"/>
            <a:ext cx="2478470" cy="412097"/>
          </a:xfrm>
          <a:prstGeom prst="wedgeRectCallout">
            <a:avLst>
              <a:gd name="adj1" fmla="val -84820"/>
              <a:gd name="adj2" fmla="val 83835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Digitar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JQuery</a:t>
            </a:r>
            <a:r>
              <a:rPr lang="en-US" sz="2000" b="1" dirty="0">
                <a:solidFill>
                  <a:schemeClr val="tx1"/>
                </a:solidFill>
              </a:rPr>
              <a:t>”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25" name="Balão de Fala: Retângulo 24">
            <a:extLst>
              <a:ext uri="{FF2B5EF4-FFF2-40B4-BE49-F238E27FC236}">
                <a16:creationId xmlns:a16="http://schemas.microsoft.com/office/drawing/2014/main" id="{A2554984-3F82-42AF-BB50-C48640B31927}"/>
              </a:ext>
            </a:extLst>
          </p:cNvPr>
          <p:cNvSpPr/>
          <p:nvPr/>
        </p:nvSpPr>
        <p:spPr>
          <a:xfrm>
            <a:off x="4702336" y="5385137"/>
            <a:ext cx="1996520" cy="598014"/>
          </a:xfrm>
          <a:prstGeom prst="wedgeRectCallout">
            <a:avLst>
              <a:gd name="adj1" fmla="val 162921"/>
              <a:gd name="adj2" fmla="val 5277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Clicar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41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95275" y="234632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</a:t>
            </a:r>
            <a:r>
              <a:rPr lang="en-US" sz="4000" dirty="0" err="1"/>
              <a:t>Instalação</a:t>
            </a:r>
            <a:r>
              <a:rPr lang="en-US" sz="4000" dirty="0"/>
              <a:t>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7E1C928-899A-417F-B886-63F56EBBC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6" y="1560194"/>
            <a:ext cx="7345590" cy="29744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80A9DE0-C7B0-4FBE-BEEE-E7EC24B06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268" y="567711"/>
            <a:ext cx="4427306" cy="52483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Balão de Fala: Retângulo 13">
            <a:extLst>
              <a:ext uri="{FF2B5EF4-FFF2-40B4-BE49-F238E27FC236}">
                <a16:creationId xmlns:a16="http://schemas.microsoft.com/office/drawing/2014/main" id="{CF712DE3-C301-4488-A744-2F0525ED8123}"/>
              </a:ext>
            </a:extLst>
          </p:cNvPr>
          <p:cNvSpPr/>
          <p:nvPr/>
        </p:nvSpPr>
        <p:spPr>
          <a:xfrm>
            <a:off x="2583140" y="5170534"/>
            <a:ext cx="1996520" cy="598014"/>
          </a:xfrm>
          <a:prstGeom prst="wedgeRectCallout">
            <a:avLst>
              <a:gd name="adj1" fmla="val 72568"/>
              <a:gd name="adj2" fmla="val -20207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Clicar</a:t>
            </a:r>
            <a:r>
              <a:rPr lang="en-US" sz="2800" b="1" dirty="0">
                <a:solidFill>
                  <a:schemeClr val="tx1"/>
                </a:solidFill>
              </a:rPr>
              <a:t>  OK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5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</a:t>
            </a:r>
            <a:r>
              <a:rPr lang="en-US" sz="4000" dirty="0" err="1"/>
              <a:t>Instalação</a:t>
            </a:r>
            <a:r>
              <a:rPr lang="en-US" sz="4000" dirty="0"/>
              <a:t>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A86A46-3995-4864-A232-961D2B431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58"/>
          <a:stretch/>
        </p:blipFill>
        <p:spPr>
          <a:xfrm>
            <a:off x="156080" y="1499117"/>
            <a:ext cx="2981325" cy="26651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97BC76-F7A1-408C-A57D-635B4667E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35"/>
          <a:stretch/>
        </p:blipFill>
        <p:spPr>
          <a:xfrm>
            <a:off x="2209800" y="3098469"/>
            <a:ext cx="2057400" cy="742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3F7178B-CD0C-4105-A476-1C474A61C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452" y="3743115"/>
            <a:ext cx="2009775" cy="742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EE61BAF-D088-423F-BBC0-4DDC2208D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125" y="4486065"/>
            <a:ext cx="2867025" cy="1857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FA8EA74-AB25-483D-86D0-E8C1A8C2B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331" y="3242981"/>
            <a:ext cx="4557215" cy="28030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3E4302-6713-4EC4-AAC2-863977A7C2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28" t="12879" r="1987"/>
          <a:stretch/>
        </p:blipFill>
        <p:spPr>
          <a:xfrm>
            <a:off x="3439886" y="1701098"/>
            <a:ext cx="8416212" cy="74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B183CDF-51F6-489E-B257-42972BA67538}"/>
              </a:ext>
            </a:extLst>
          </p:cNvPr>
          <p:cNvCxnSpPr>
            <a:cxnSpLocks/>
          </p:cNvCxnSpPr>
          <p:nvPr/>
        </p:nvCxnSpPr>
        <p:spPr>
          <a:xfrm flipV="1">
            <a:off x="6650910" y="2208245"/>
            <a:ext cx="1062396" cy="320650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ACD41B8-2B2F-4FD6-BDC4-B460CA28D027}"/>
              </a:ext>
            </a:extLst>
          </p:cNvPr>
          <p:cNvCxnSpPr>
            <a:cxnSpLocks/>
          </p:cNvCxnSpPr>
          <p:nvPr/>
        </p:nvCxnSpPr>
        <p:spPr>
          <a:xfrm>
            <a:off x="6898433" y="5436117"/>
            <a:ext cx="2525485" cy="39862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496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9890777-8E3B-4783-A133-843E21E41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7" b="2787"/>
          <a:stretch/>
        </p:blipFill>
        <p:spPr>
          <a:xfrm>
            <a:off x="687322" y="1542830"/>
            <a:ext cx="10261092" cy="4813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1 -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8A9202B4-30FA-4172-9962-1732DFFE38E1}"/>
              </a:ext>
            </a:extLst>
          </p:cNvPr>
          <p:cNvSpPr/>
          <p:nvPr/>
        </p:nvSpPr>
        <p:spPr>
          <a:xfrm>
            <a:off x="9156789" y="4448615"/>
            <a:ext cx="2478470" cy="1115959"/>
          </a:xfrm>
          <a:prstGeom prst="wedgeRectCallout">
            <a:avLst>
              <a:gd name="adj1" fmla="val -224827"/>
              <a:gd name="adj2" fmla="val -2541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Código </a:t>
            </a:r>
            <a:r>
              <a:rPr lang="en-US" sz="2000" b="1" dirty="0" err="1">
                <a:solidFill>
                  <a:schemeClr val="tx1"/>
                </a:solidFill>
              </a:rPr>
              <a:t>JQuery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executado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carga</a:t>
            </a:r>
            <a:r>
              <a:rPr lang="en-US" sz="2000" b="1" dirty="0">
                <a:solidFill>
                  <a:schemeClr val="tx1"/>
                </a:solidFill>
              </a:rPr>
              <a:t> da página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7" name="Balão de Fala: Retângulo 16">
            <a:extLst>
              <a:ext uri="{FF2B5EF4-FFF2-40B4-BE49-F238E27FC236}">
                <a16:creationId xmlns:a16="http://schemas.microsoft.com/office/drawing/2014/main" id="{A75B2111-8F21-41FD-8ACF-E2AC0D12D366}"/>
              </a:ext>
            </a:extLst>
          </p:cNvPr>
          <p:cNvSpPr/>
          <p:nvPr/>
        </p:nvSpPr>
        <p:spPr>
          <a:xfrm>
            <a:off x="8325339" y="1238572"/>
            <a:ext cx="2478470" cy="1022321"/>
          </a:xfrm>
          <a:prstGeom prst="wedgeRectCallout">
            <a:avLst>
              <a:gd name="adj1" fmla="val -176266"/>
              <a:gd name="adj2" fmla="val 193155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Biblioteca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JQuery</a:t>
            </a:r>
            <a:r>
              <a:rPr lang="en-US" sz="2000" b="1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(Pode vir de vários outros lugares)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4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3 - </a:t>
            </a:r>
            <a:r>
              <a:rPr lang="en-US" dirty="0" err="1"/>
              <a:t>JQuery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714734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7200" dirty="0" err="1"/>
              <a:t>JQuery</a:t>
            </a:r>
            <a:endParaRPr lang="en-US" sz="72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Conceitos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Seletores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Eventos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Métodos</a:t>
            </a:r>
            <a:endParaRPr lang="en-US" sz="6600" dirty="0"/>
          </a:p>
          <a:p>
            <a:pPr marL="742950" indent="-742950">
              <a:buFont typeface="+mj-lt"/>
              <a:buAutoNum type="arabicPeriod"/>
            </a:pPr>
            <a:r>
              <a:rPr lang="en-US" sz="7000" dirty="0" err="1"/>
              <a:t>Inicialização</a:t>
            </a:r>
            <a:endParaRPr lang="en-US" sz="7000" dirty="0"/>
          </a:p>
          <a:p>
            <a:pPr marL="742950" indent="-742950">
              <a:buFont typeface="+mj-lt"/>
              <a:buAutoNum type="arabicPeriod"/>
            </a:pPr>
            <a:r>
              <a:rPr lang="en-US" sz="7000" dirty="0" err="1"/>
              <a:t>JQuery</a:t>
            </a:r>
            <a:r>
              <a:rPr lang="en-US" sz="7000" dirty="0"/>
              <a:t> “Hello World”</a:t>
            </a:r>
          </a:p>
          <a:p>
            <a:pPr marL="1200150" lvl="1" indent="-742950">
              <a:buFont typeface="+mj-lt"/>
              <a:buAutoNum type="romanUcPeriod"/>
            </a:pPr>
            <a:endParaRPr lang="en-US" sz="32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8820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BE54DE7-C1EC-4A1D-B946-9DD9EC95B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821140"/>
            <a:ext cx="8139335" cy="4270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1 -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8A9202B4-30FA-4172-9962-1732DFFE38E1}"/>
              </a:ext>
            </a:extLst>
          </p:cNvPr>
          <p:cNvSpPr/>
          <p:nvPr/>
        </p:nvSpPr>
        <p:spPr>
          <a:xfrm>
            <a:off x="142875" y="2819400"/>
            <a:ext cx="1504950" cy="1000125"/>
          </a:xfrm>
          <a:prstGeom prst="wedgeRectCallout">
            <a:avLst>
              <a:gd name="adj1" fmla="val 92189"/>
              <a:gd name="adj2" fmla="val -20143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Código </a:t>
            </a:r>
            <a:r>
              <a:rPr lang="en-US" sz="1600" b="1" dirty="0" err="1">
                <a:solidFill>
                  <a:schemeClr val="tx1"/>
                </a:solidFill>
              </a:rPr>
              <a:t>JQuery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executado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na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carga</a:t>
            </a:r>
            <a:r>
              <a:rPr lang="en-US" sz="1600" b="1" dirty="0">
                <a:solidFill>
                  <a:schemeClr val="tx1"/>
                </a:solidFill>
              </a:rPr>
              <a:t> da página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7" name="Balão de Fala: Retângulo 16">
            <a:extLst>
              <a:ext uri="{FF2B5EF4-FFF2-40B4-BE49-F238E27FC236}">
                <a16:creationId xmlns:a16="http://schemas.microsoft.com/office/drawing/2014/main" id="{A75B2111-8F21-41FD-8ACF-E2AC0D12D366}"/>
              </a:ext>
            </a:extLst>
          </p:cNvPr>
          <p:cNvSpPr/>
          <p:nvPr/>
        </p:nvSpPr>
        <p:spPr>
          <a:xfrm>
            <a:off x="8515724" y="1996122"/>
            <a:ext cx="1966718" cy="831850"/>
          </a:xfrm>
          <a:prstGeom prst="wedgeRectCallout">
            <a:avLst>
              <a:gd name="adj1" fmla="val -122992"/>
              <a:gd name="adj2" fmla="val 92392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Div</a:t>
            </a:r>
            <a:r>
              <a:rPr lang="en-US" sz="2000" b="1" dirty="0">
                <a:solidFill>
                  <a:schemeClr val="tx1"/>
                </a:solidFill>
              </a:rPr>
              <a:t>” </a:t>
            </a:r>
            <a:r>
              <a:rPr lang="en-US" sz="2000" b="1" dirty="0" err="1">
                <a:solidFill>
                  <a:schemeClr val="tx1"/>
                </a:solidFill>
              </a:rPr>
              <a:t>serão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0" name="Balão de Fala: Retângulo 9">
            <a:extLst>
              <a:ext uri="{FF2B5EF4-FFF2-40B4-BE49-F238E27FC236}">
                <a16:creationId xmlns:a16="http://schemas.microsoft.com/office/drawing/2014/main" id="{8AC11553-AEC4-4219-9024-76BC6BBAC193}"/>
              </a:ext>
            </a:extLst>
          </p:cNvPr>
          <p:cNvSpPr/>
          <p:nvPr/>
        </p:nvSpPr>
        <p:spPr>
          <a:xfrm>
            <a:off x="9243207" y="3308364"/>
            <a:ext cx="2478470" cy="1022321"/>
          </a:xfrm>
          <a:prstGeom prst="wedgeRectCallout">
            <a:avLst>
              <a:gd name="adj1" fmla="val -142063"/>
              <a:gd name="adj2" fmla="val -2672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“p”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05118D5F-4086-4644-BA17-EB328FC3B6CA}"/>
              </a:ext>
            </a:extLst>
          </p:cNvPr>
          <p:cNvSpPr/>
          <p:nvPr/>
        </p:nvSpPr>
        <p:spPr>
          <a:xfrm>
            <a:off x="9324976" y="4976004"/>
            <a:ext cx="2653892" cy="831850"/>
          </a:xfrm>
          <a:prstGeom prst="wedgeRectCallout">
            <a:avLst>
              <a:gd name="adj1" fmla="val -114156"/>
              <a:gd name="adj2" fmla="val -170735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Somente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 com ID = “IDP3” </a:t>
            </a:r>
            <a:r>
              <a:rPr lang="en-US" sz="2000" b="1" dirty="0" err="1">
                <a:solidFill>
                  <a:schemeClr val="tx1"/>
                </a:solidFill>
              </a:rPr>
              <a:t>serão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7206D73E-9DA4-4C08-AA3A-9EF0993F5EC9}"/>
              </a:ext>
            </a:extLst>
          </p:cNvPr>
          <p:cNvSpPr/>
          <p:nvPr/>
        </p:nvSpPr>
        <p:spPr>
          <a:xfrm>
            <a:off x="8515724" y="1996122"/>
            <a:ext cx="1966718" cy="831850"/>
          </a:xfrm>
          <a:prstGeom prst="wedgeRectCallout">
            <a:avLst>
              <a:gd name="adj1" fmla="val -252303"/>
              <a:gd name="adj2" fmla="val 281323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Div</a:t>
            </a:r>
            <a:r>
              <a:rPr lang="en-US" sz="2000" b="1" dirty="0">
                <a:solidFill>
                  <a:schemeClr val="tx1"/>
                </a:solidFill>
              </a:rPr>
              <a:t>” </a:t>
            </a:r>
            <a:r>
              <a:rPr lang="en-US" sz="2000" b="1" dirty="0" err="1">
                <a:solidFill>
                  <a:schemeClr val="tx1"/>
                </a:solidFill>
              </a:rPr>
              <a:t>serão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E369FC20-E953-46FD-9283-61B9450C3C5C}"/>
              </a:ext>
            </a:extLst>
          </p:cNvPr>
          <p:cNvSpPr/>
          <p:nvPr/>
        </p:nvSpPr>
        <p:spPr>
          <a:xfrm>
            <a:off x="9243207" y="3298839"/>
            <a:ext cx="2478470" cy="1022321"/>
          </a:xfrm>
          <a:prstGeom prst="wedgeRectCallout">
            <a:avLst>
              <a:gd name="adj1" fmla="val -245827"/>
              <a:gd name="adj2" fmla="val 14843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“p”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5" name="Balão de Fala: Retângulo 14">
            <a:extLst>
              <a:ext uri="{FF2B5EF4-FFF2-40B4-BE49-F238E27FC236}">
                <a16:creationId xmlns:a16="http://schemas.microsoft.com/office/drawing/2014/main" id="{AAF57827-B9D3-4675-AA4A-10E83B06555F}"/>
              </a:ext>
            </a:extLst>
          </p:cNvPr>
          <p:cNvSpPr/>
          <p:nvPr/>
        </p:nvSpPr>
        <p:spPr>
          <a:xfrm>
            <a:off x="9324976" y="4966479"/>
            <a:ext cx="2653892" cy="831850"/>
          </a:xfrm>
          <a:prstGeom prst="wedgeRectCallout">
            <a:avLst>
              <a:gd name="adj1" fmla="val -197781"/>
              <a:gd name="adj2" fmla="val 4338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Somente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 com ID = “IDP3” </a:t>
            </a:r>
            <a:r>
              <a:rPr lang="en-US" sz="2000" b="1" dirty="0" err="1">
                <a:solidFill>
                  <a:schemeClr val="tx1"/>
                </a:solidFill>
              </a:rPr>
              <a:t>serão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46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3855D05-457C-4FB5-A1BF-8E97409EB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2"/>
          <a:stretch/>
        </p:blipFill>
        <p:spPr>
          <a:xfrm>
            <a:off x="310554" y="1691322"/>
            <a:ext cx="7456091" cy="42739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1 -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/>
          </a:p>
        </p:txBody>
      </p:sp>
      <p:sp>
        <p:nvSpPr>
          <p:cNvPr id="17" name="Balão de Fala: Retângulo 16">
            <a:extLst>
              <a:ext uri="{FF2B5EF4-FFF2-40B4-BE49-F238E27FC236}">
                <a16:creationId xmlns:a16="http://schemas.microsoft.com/office/drawing/2014/main" id="{A75B2111-8F21-41FD-8ACF-E2AC0D12D366}"/>
              </a:ext>
            </a:extLst>
          </p:cNvPr>
          <p:cNvSpPr/>
          <p:nvPr/>
        </p:nvSpPr>
        <p:spPr>
          <a:xfrm>
            <a:off x="8515724" y="1996122"/>
            <a:ext cx="1966718" cy="831850"/>
          </a:xfrm>
          <a:prstGeom prst="wedgeRectCallout">
            <a:avLst>
              <a:gd name="adj1" fmla="val -225181"/>
              <a:gd name="adj2" fmla="val -15242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Div</a:t>
            </a:r>
            <a:r>
              <a:rPr lang="en-US" sz="2000" b="1" dirty="0">
                <a:solidFill>
                  <a:schemeClr val="tx1"/>
                </a:solidFill>
              </a:rPr>
              <a:t>” </a:t>
            </a:r>
            <a:r>
              <a:rPr lang="en-US" sz="2000" b="1" dirty="0" err="1">
                <a:solidFill>
                  <a:schemeClr val="tx1"/>
                </a:solidFill>
              </a:rPr>
              <a:t>serão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0" name="Balão de Fala: Retângulo 9">
            <a:extLst>
              <a:ext uri="{FF2B5EF4-FFF2-40B4-BE49-F238E27FC236}">
                <a16:creationId xmlns:a16="http://schemas.microsoft.com/office/drawing/2014/main" id="{8AC11553-AEC4-4219-9024-76BC6BBAC193}"/>
              </a:ext>
            </a:extLst>
          </p:cNvPr>
          <p:cNvSpPr/>
          <p:nvPr/>
        </p:nvSpPr>
        <p:spPr>
          <a:xfrm>
            <a:off x="9243207" y="3308364"/>
            <a:ext cx="2478470" cy="1022321"/>
          </a:xfrm>
          <a:prstGeom prst="wedgeRectCallout">
            <a:avLst>
              <a:gd name="adj1" fmla="val -220078"/>
              <a:gd name="adj2" fmla="val -67722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“p”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E369FC20-E953-46FD-9283-61B9450C3C5C}"/>
              </a:ext>
            </a:extLst>
          </p:cNvPr>
          <p:cNvSpPr/>
          <p:nvPr/>
        </p:nvSpPr>
        <p:spPr>
          <a:xfrm>
            <a:off x="9243207" y="3298839"/>
            <a:ext cx="2478470" cy="1022321"/>
          </a:xfrm>
          <a:prstGeom prst="wedgeRectCallout">
            <a:avLst>
              <a:gd name="adj1" fmla="val -225459"/>
              <a:gd name="adj2" fmla="val 29175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“p”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5" name="Balão de Fala: Retângulo 14">
            <a:extLst>
              <a:ext uri="{FF2B5EF4-FFF2-40B4-BE49-F238E27FC236}">
                <a16:creationId xmlns:a16="http://schemas.microsoft.com/office/drawing/2014/main" id="{AAF57827-B9D3-4675-AA4A-10E83B06555F}"/>
              </a:ext>
            </a:extLst>
          </p:cNvPr>
          <p:cNvSpPr/>
          <p:nvPr/>
        </p:nvSpPr>
        <p:spPr>
          <a:xfrm>
            <a:off x="9324976" y="4966479"/>
            <a:ext cx="2396701" cy="831850"/>
          </a:xfrm>
          <a:prstGeom prst="wedgeRectCallout">
            <a:avLst>
              <a:gd name="adj1" fmla="val -140907"/>
              <a:gd name="adj2" fmla="val -33331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Somente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 com ID = “IDP3” </a:t>
            </a:r>
            <a:r>
              <a:rPr lang="en-US" sz="2000" b="1" dirty="0" err="1">
                <a:solidFill>
                  <a:schemeClr val="tx1"/>
                </a:solidFill>
              </a:rPr>
              <a:t>serão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997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“</a:t>
            </a:r>
            <a:r>
              <a:rPr lang="en-US" sz="4000" dirty="0" err="1"/>
              <a:t>JQuery</a:t>
            </a:r>
            <a:r>
              <a:rPr lang="en-US" sz="4000" dirty="0"/>
              <a:t> no EX4” - ANTES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699CDE-764A-4653-9222-5ED4DC80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132041"/>
            <a:ext cx="10520380" cy="5224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7797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“</a:t>
            </a:r>
            <a:r>
              <a:rPr lang="en-US" sz="4000" dirty="0" err="1"/>
              <a:t>JQuery</a:t>
            </a:r>
            <a:r>
              <a:rPr lang="en-US" sz="4000" dirty="0"/>
              <a:t> no EX4”-DEPOIS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574111-4C1E-4E71-87ED-AD5E5F9D7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98" y="1219200"/>
            <a:ext cx="8514296" cy="5502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2042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MUDANCA FORMULARIO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574111-4C1E-4E71-87ED-AD5E5F9D7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909"/>
          <a:stretch/>
        </p:blipFill>
        <p:spPr>
          <a:xfrm>
            <a:off x="77851" y="3910085"/>
            <a:ext cx="10430822" cy="1623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3B27792-DB62-485E-A86F-2A46A33C0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" y="1942983"/>
            <a:ext cx="11701985" cy="1325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4566F88-B2FB-4B82-A40B-BCAF540AC973}"/>
              </a:ext>
            </a:extLst>
          </p:cNvPr>
          <p:cNvCxnSpPr>
            <a:cxnSpLocks/>
          </p:cNvCxnSpPr>
          <p:nvPr/>
        </p:nvCxnSpPr>
        <p:spPr>
          <a:xfrm>
            <a:off x="4038600" y="3152776"/>
            <a:ext cx="523875" cy="87629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929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</a:t>
            </a:r>
            <a:r>
              <a:rPr lang="en-US" sz="4000" dirty="0" err="1"/>
              <a:t>Inicialização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574111-4C1E-4E71-87ED-AD5E5F9D7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340" r="31687" b="78015"/>
          <a:stretch/>
        </p:blipFill>
        <p:spPr>
          <a:xfrm>
            <a:off x="-2270825" y="3703637"/>
            <a:ext cx="12618849" cy="2093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F87335B-F7FC-4848-BBD2-10478E27C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7" y="1500188"/>
            <a:ext cx="9850061" cy="14906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CA12753-1F7C-4F39-9D8E-D7ACAB5CE85A}"/>
              </a:ext>
            </a:extLst>
          </p:cNvPr>
          <p:cNvCxnSpPr>
            <a:cxnSpLocks/>
          </p:cNvCxnSpPr>
          <p:nvPr/>
        </p:nvCxnSpPr>
        <p:spPr>
          <a:xfrm>
            <a:off x="4133850" y="2832498"/>
            <a:ext cx="428625" cy="119657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1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</a:t>
            </a:r>
            <a:r>
              <a:rPr lang="en-US" sz="4000" dirty="0" err="1"/>
              <a:t>Função</a:t>
            </a:r>
            <a:r>
              <a:rPr lang="en-US" sz="4000" dirty="0"/>
              <a:t> 1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574111-4C1E-4E71-87ED-AD5E5F9D7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25" t="21465" r="32214" b="61397"/>
          <a:stretch/>
        </p:blipFill>
        <p:spPr>
          <a:xfrm>
            <a:off x="285750" y="3714748"/>
            <a:ext cx="10069294" cy="2085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47E4061-D0FD-4BCF-A1BA-83746C53E9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7" r="2428"/>
          <a:stretch/>
        </p:blipFill>
        <p:spPr>
          <a:xfrm>
            <a:off x="219075" y="1325561"/>
            <a:ext cx="10425342" cy="1522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D4BDA87-6401-4B5F-87AF-85266ACCC385}"/>
              </a:ext>
            </a:extLst>
          </p:cNvPr>
          <p:cNvCxnSpPr>
            <a:cxnSpLocks/>
          </p:cNvCxnSpPr>
          <p:nvPr/>
        </p:nvCxnSpPr>
        <p:spPr>
          <a:xfrm flipH="1">
            <a:off x="2876550" y="2357634"/>
            <a:ext cx="2233163" cy="1480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30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01515CA-9006-4342-A205-4A770023E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61" t="38777" r="6170" b="31794"/>
          <a:stretch/>
        </p:blipFill>
        <p:spPr>
          <a:xfrm>
            <a:off x="211560" y="3752850"/>
            <a:ext cx="10415019" cy="2511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A654851-D4E9-4AFF-855B-50373FBC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4" y="1492445"/>
            <a:ext cx="10388455" cy="1698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</a:t>
            </a:r>
            <a:r>
              <a:rPr lang="en-US" sz="4000" dirty="0" err="1"/>
              <a:t>Função</a:t>
            </a:r>
            <a:r>
              <a:rPr lang="en-US" sz="4000" dirty="0"/>
              <a:t> 2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D4BDA87-6401-4B5F-87AF-85266ACCC385}"/>
              </a:ext>
            </a:extLst>
          </p:cNvPr>
          <p:cNvCxnSpPr>
            <a:cxnSpLocks/>
          </p:cNvCxnSpPr>
          <p:nvPr/>
        </p:nvCxnSpPr>
        <p:spPr>
          <a:xfrm>
            <a:off x="3499989" y="2539305"/>
            <a:ext cx="300486" cy="128022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143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“</a:t>
            </a:r>
            <a:r>
              <a:rPr lang="en-US" sz="4000" dirty="0" err="1"/>
              <a:t>JQuery</a:t>
            </a:r>
            <a:r>
              <a:rPr lang="en-US" sz="4000" dirty="0"/>
              <a:t> no EX4”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771C52-71AD-47B7-BC2D-53914E7FD8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559"/>
          <a:stretch/>
        </p:blipFill>
        <p:spPr>
          <a:xfrm>
            <a:off x="2071686" y="1325562"/>
            <a:ext cx="5815014" cy="5148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9944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</a:t>
            </a:r>
            <a:r>
              <a:rPr lang="en-US" sz="4000" dirty="0" err="1"/>
              <a:t>Exercicios</a:t>
            </a:r>
            <a:r>
              <a:rPr lang="en-US" sz="4000" dirty="0"/>
              <a:t>:</a:t>
            </a:r>
            <a:endParaRPr lang="tr-TR" altLang="pt-BR" sz="4000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D71889-6558-4EC7-81D3-5BA45372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Modificar</a:t>
            </a:r>
            <a:r>
              <a:rPr lang="en-US" sz="4400" dirty="0"/>
              <a:t> o Exemplo 6 JSEx6 para </a:t>
            </a:r>
            <a:r>
              <a:rPr lang="en-US" sz="4400" dirty="0" err="1"/>
              <a:t>JQuery</a:t>
            </a:r>
            <a:endParaRPr lang="en-US" sz="4400" dirty="0"/>
          </a:p>
          <a:p>
            <a:r>
              <a:rPr lang="en-US" sz="4400" dirty="0" err="1"/>
              <a:t>Modificar</a:t>
            </a:r>
            <a:r>
              <a:rPr lang="en-US" sz="4400" dirty="0"/>
              <a:t> para </a:t>
            </a:r>
            <a:r>
              <a:rPr lang="en-US" sz="4400" dirty="0" err="1"/>
              <a:t>novos</a:t>
            </a:r>
            <a:r>
              <a:rPr lang="en-US" sz="4400" dirty="0"/>
              <a:t> </a:t>
            </a:r>
            <a:r>
              <a:rPr lang="en-US" sz="4400" dirty="0" err="1"/>
              <a:t>elementos</a:t>
            </a:r>
            <a:r>
              <a:rPr lang="en-US" sz="4400" dirty="0"/>
              <a:t> </a:t>
            </a:r>
            <a:r>
              <a:rPr lang="en-US" sz="4400" dirty="0" err="1"/>
              <a:t>serem</a:t>
            </a:r>
            <a:r>
              <a:rPr lang="en-US" sz="4400" dirty="0"/>
              <a:t> </a:t>
            </a:r>
            <a:r>
              <a:rPr lang="en-US" sz="4400" dirty="0" err="1"/>
              <a:t>imediatamente</a:t>
            </a:r>
            <a:r>
              <a:rPr lang="en-US" sz="4400" dirty="0"/>
              <a:t> </a:t>
            </a:r>
            <a:r>
              <a:rPr lang="en-US" sz="4400" dirty="0" err="1"/>
              <a:t>atualizados</a:t>
            </a:r>
            <a:r>
              <a:rPr lang="en-US" sz="4400" dirty="0"/>
              <a:t> </a:t>
            </a:r>
            <a:r>
              <a:rPr lang="en-US" sz="4400" dirty="0" err="1"/>
              <a:t>na</a:t>
            </a:r>
            <a:r>
              <a:rPr lang="en-US" sz="4400" dirty="0"/>
              <a:t> página</a:t>
            </a:r>
          </a:p>
          <a:p>
            <a:r>
              <a:rPr lang="en-US" sz="4400" dirty="0"/>
              <a:t>Usar modo de interface de </a:t>
            </a:r>
            <a:r>
              <a:rPr lang="en-US" sz="4400" dirty="0" err="1"/>
              <a:t>tabela</a:t>
            </a:r>
            <a:endParaRPr lang="pt-BR" sz="44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48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- </a:t>
            </a:r>
            <a:r>
              <a:rPr lang="en-US" dirty="0" err="1"/>
              <a:t>Conceitos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Bibiloteca</a:t>
            </a:r>
            <a:r>
              <a:rPr lang="en-US" sz="2800" b="1" dirty="0"/>
              <a:t>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Seletores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Ação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Ex.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“p”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“Novo texto”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Eventos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Evento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Ex.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“p”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.click(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$("p").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("style",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background-color:blue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color:white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Métodos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Ex. var texto =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”).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para inputs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27539807"/>
      </p:ext>
    </p:extLst>
  </p:cSld>
  <p:clrMapOvr>
    <a:masterClrMapping/>
  </p:clrMapOvr>
  <p:transition spd="med">
    <p:strips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JSEx6 (Está no </a:t>
            </a:r>
            <a:r>
              <a:rPr lang="en-US" sz="4000" dirty="0" err="1"/>
              <a:t>Repositório</a:t>
            </a:r>
            <a:r>
              <a:rPr lang="en-US" sz="4000" dirty="0"/>
              <a:t>) - Form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30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986968-7F3E-4FB6-9C51-7822400C0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9" y="2235993"/>
            <a:ext cx="10619826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87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JSEx6 (Está no </a:t>
            </a:r>
            <a:r>
              <a:rPr lang="en-US" sz="4000" dirty="0" err="1"/>
              <a:t>Repositório</a:t>
            </a:r>
            <a:r>
              <a:rPr lang="en-US" sz="4000" dirty="0"/>
              <a:t>) - </a:t>
            </a:r>
            <a:r>
              <a:rPr lang="en-US" sz="4000" dirty="0" err="1"/>
              <a:t>Inicializacao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31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B4107C-F14C-414F-BEAF-1B420A677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2110422"/>
            <a:ext cx="6581037" cy="37855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50976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JSEx6 (Está no </a:t>
            </a:r>
            <a:r>
              <a:rPr lang="en-US" sz="4000" dirty="0" err="1"/>
              <a:t>Repositório</a:t>
            </a:r>
            <a:r>
              <a:rPr lang="en-US" sz="4000" dirty="0"/>
              <a:t>) – </a:t>
            </a:r>
            <a:r>
              <a:rPr lang="en-US" sz="4000" dirty="0" err="1"/>
              <a:t>Funcoes</a:t>
            </a:r>
            <a:r>
              <a:rPr lang="en-US" sz="4000" dirty="0"/>
              <a:t> 1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7BBC96-7601-4B85-A7B8-BED67E185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44" y="1555432"/>
            <a:ext cx="9693283" cy="48009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32073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JSEx6 (Está no </a:t>
            </a:r>
            <a:r>
              <a:rPr lang="en-US" sz="4000" dirty="0" err="1"/>
              <a:t>Repositório</a:t>
            </a:r>
            <a:r>
              <a:rPr lang="en-US" sz="4000" dirty="0"/>
              <a:t>) </a:t>
            </a:r>
            <a:r>
              <a:rPr lang="en-US" sz="4000" dirty="0" err="1"/>
              <a:t>Funcoes</a:t>
            </a:r>
            <a:r>
              <a:rPr lang="en-US" sz="4000" dirty="0"/>
              <a:t> 2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5C6610-B066-496E-94DE-C0906B02B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691322"/>
            <a:ext cx="8866331" cy="45894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0698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Conceitos</a:t>
            </a:r>
            <a:r>
              <a:rPr lang="en-US" dirty="0"/>
              <a:t> - </a:t>
            </a:r>
            <a:r>
              <a:rPr lang="en-US" dirty="0" err="1"/>
              <a:t>Seletores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204787" y="1227663"/>
            <a:ext cx="12215813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Elementos</a:t>
            </a:r>
            <a:endParaRPr lang="en-US" sz="2400" b="1" dirty="0"/>
          </a:p>
          <a:p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do DOM&gt;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Ação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-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Ex.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“p”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“Novo texto”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ID</a:t>
            </a:r>
          </a:p>
          <a:p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(#&lt;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Identificador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Ação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-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“#ID_P1”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“text-ID1”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&lt;p ID=“ID_P1” &gt;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Texto HTML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Classe</a:t>
            </a:r>
            <a:r>
              <a:rPr lang="en-US" sz="2400" b="1" dirty="0"/>
              <a:t> </a:t>
            </a:r>
            <a:r>
              <a:rPr lang="en-US" sz="2400" b="1" dirty="0" err="1"/>
              <a:t>css</a:t>
            </a:r>
            <a:endParaRPr lang="en-US" sz="2400" b="1" dirty="0"/>
          </a:p>
          <a:p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(.&lt;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Ação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endParaRPr lang="en-US" sz="2400" b="1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Ex. $(".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("style",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background-color:blue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color:white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&lt;p class=“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&gt;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Texto HTML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$this </a:t>
            </a:r>
            <a:r>
              <a:rPr lang="en-US" sz="2800" b="1"/>
              <a:t>(obs.)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(this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Ação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Apenas a tag dentro do 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escopo</a:t>
            </a:r>
            <a:endParaRPr lang="en-US" sz="28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852043277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Conceitos</a:t>
            </a:r>
            <a:r>
              <a:rPr lang="en-US" dirty="0"/>
              <a:t> - </a:t>
            </a:r>
            <a:r>
              <a:rPr lang="en-US" dirty="0" err="1"/>
              <a:t>Eventos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433387" y="1342707"/>
            <a:ext cx="11839575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2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32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Evento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3200" b="1" dirty="0"/>
              <a:t>&lt;Código </a:t>
            </a:r>
            <a:r>
              <a:rPr lang="en-US" sz="3200" b="1" dirty="0" err="1"/>
              <a:t>em</a:t>
            </a:r>
            <a:r>
              <a:rPr lang="en-US" sz="3200" b="1" dirty="0"/>
              <a:t> </a:t>
            </a:r>
            <a:r>
              <a:rPr lang="en-US" sz="3200" b="1" dirty="0" err="1"/>
              <a:t>JQuery</a:t>
            </a:r>
            <a:r>
              <a:rPr lang="en-US" sz="3200" b="1" dirty="0"/>
              <a:t>&gt;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/>
              <a:t>MAIS USADOS: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focus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(... 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(...);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mouseover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546384622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Conceitos</a:t>
            </a:r>
            <a:r>
              <a:rPr lang="en-US" dirty="0"/>
              <a:t> - </a:t>
            </a:r>
            <a:r>
              <a:rPr lang="en-US" dirty="0" err="1"/>
              <a:t>Métodos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433388" y="1471924"/>
            <a:ext cx="112585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2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32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/>
              <a:t>MAIS USADOS: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(... ); </a:t>
            </a:r>
          </a:p>
          <a:p>
            <a:pPr algn="ctr">
              <a:lnSpc>
                <a:spcPct val="150000"/>
              </a:lnSpc>
            </a:pP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Também retorna o texto/html do </a:t>
            </a:r>
            <a:r>
              <a:rPr lang="en-U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: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(“Texto a ser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atribuido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(“html ser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atribuido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929190633"/>
      </p:ext>
    </p:extLst>
  </p:cSld>
  <p:clrMapOvr>
    <a:masterClrMapping/>
  </p:clrMapOvr>
  <p:transition spd="med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Métodos</a:t>
            </a:r>
            <a:r>
              <a:rPr lang="en-US" dirty="0"/>
              <a:t> II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433387" y="1471924"/>
            <a:ext cx="11862185" cy="5670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2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32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err="1"/>
              <a:t>Adicionar</a:t>
            </a:r>
            <a:r>
              <a:rPr lang="en-US" sz="3600" b="1" dirty="0"/>
              <a:t> </a:t>
            </a:r>
            <a:r>
              <a:rPr lang="en-US" sz="3600" b="1" dirty="0" err="1"/>
              <a:t>Listas</a:t>
            </a:r>
            <a:r>
              <a:rPr lang="en-US" sz="3600" b="1" dirty="0"/>
              <a:t> / Arrays: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nomes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[ "John", "Steve", "Ben", "Damon"];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('p').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nomes.</a:t>
            </a:r>
            <a:r>
              <a:rPr lang="en-US" sz="32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/&gt;"));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err="1"/>
              <a:t>Alterar</a:t>
            </a:r>
            <a:r>
              <a:rPr lang="en-US" sz="3200" b="1" dirty="0"/>
              <a:t> </a:t>
            </a:r>
            <a:r>
              <a:rPr lang="en-US" sz="3200" b="1" dirty="0" err="1"/>
              <a:t>propriedades</a:t>
            </a:r>
            <a:r>
              <a:rPr lang="en-US" sz="3200" b="1" dirty="0"/>
              <a:t> </a:t>
            </a:r>
            <a:r>
              <a:rPr lang="en-US" sz="3200" b="1" dirty="0" err="1"/>
              <a:t>dinamicamente</a:t>
            </a:r>
            <a:r>
              <a:rPr lang="en-US" sz="3200" b="1" dirty="0"/>
              <a:t>: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('p').</a:t>
            </a:r>
            <a:r>
              <a:rPr lang="en-US" sz="32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US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cyan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font-weight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US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US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299076"/>
      </p:ext>
    </p:extLst>
  </p:cSld>
  <p:clrMapOvr>
    <a:masterClrMapping/>
  </p:clrMapOvr>
  <p:transition spd="med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Métodos</a:t>
            </a:r>
            <a:r>
              <a:rPr lang="en-US" dirty="0"/>
              <a:t> III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433387" y="1471924"/>
            <a:ext cx="11862185" cy="388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2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32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Mostrar/</a:t>
            </a:r>
            <a:r>
              <a:rPr lang="en-US" sz="3600" b="1" dirty="0" err="1"/>
              <a:t>Esconder</a:t>
            </a:r>
            <a:r>
              <a:rPr lang="en-US" sz="3600" b="1" dirty="0"/>
              <a:t> </a:t>
            </a:r>
            <a:r>
              <a:rPr lang="en-US" sz="3600" b="1" dirty="0" err="1"/>
              <a:t>elementos</a:t>
            </a:r>
            <a:r>
              <a:rPr lang="en-US" sz="3600" b="1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('p’).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(&lt;velocidade&gt;,&lt;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final&gt;);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('p’).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(&lt;velocidade&gt;,&lt;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final&gt;);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&lt;velocidade&gt;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‘slow’, ‘normal’, ‘fast’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505674"/>
      </p:ext>
    </p:extLst>
  </p:cSld>
  <p:clrMapOvr>
    <a:masterClrMapping/>
  </p:clrMapOvr>
  <p:transition spd="med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66379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Validação</a:t>
            </a:r>
            <a:r>
              <a:rPr lang="en-US" dirty="0"/>
              <a:t>  de </a:t>
            </a:r>
            <a:r>
              <a:rPr lang="en-US" dirty="0" err="1"/>
              <a:t>Elementos</a:t>
            </a:r>
            <a:br>
              <a:rPr lang="en-US" dirty="0"/>
            </a:br>
            <a:r>
              <a:rPr lang="en-US" b="1" i="1" dirty="0" err="1"/>
              <a:t>Formulário</a:t>
            </a:r>
            <a:r>
              <a:rPr lang="en-US" b="1" i="1" dirty="0"/>
              <a:t>:</a:t>
            </a:r>
            <a:endParaRPr lang="es-ES_tradnl" altLang="pt-BR" b="1" i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406754" y="1941833"/>
            <a:ext cx="11862185" cy="4378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&lt;form id="signup" method="post" action=""&gt;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&lt;span 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User Id *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&lt;input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infobox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type="text" name="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  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&lt;span 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 field cannot be blank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&lt;/div&gt;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&lt;input   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400" b="1" u="sng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type="submit" value="Submit"&gt;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125137"/>
      </p:ext>
    </p:extLst>
  </p:cSld>
  <p:clrMapOvr>
    <a:masterClrMapping/>
  </p:clrMapOvr>
  <p:transition spd="med">
    <p:strips dir="rd"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4712</TotalTime>
  <Words>1417</Words>
  <Application>Microsoft Office PowerPoint</Application>
  <PresentationFormat>Widescreen</PresentationFormat>
  <Paragraphs>294</Paragraphs>
  <Slides>33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Wingdings 2</vt:lpstr>
      <vt:lpstr>HDOfficeLightV0</vt:lpstr>
      <vt:lpstr>TECNOLOGIAS PARA INTERNET -II CCT0423 (Aula 3)</vt:lpstr>
      <vt:lpstr>TECNOLOGIAS PARA INTERNET - II Aula 3 - JQuery</vt:lpstr>
      <vt:lpstr>TECNOLOGIAS PARA INTERNET - II JQuery - Conceitos</vt:lpstr>
      <vt:lpstr>TECNOLOGIAS PARA INTERNET - II JQuery – Conceitos - Seletores</vt:lpstr>
      <vt:lpstr>TECNOLOGIAS PARA INTERNET - II JQuery – Conceitos - Eventos</vt:lpstr>
      <vt:lpstr>TECNOLOGIAS PARA INTERNET - II JQuery – Conceitos - Métodos</vt:lpstr>
      <vt:lpstr>TECNOLOGIAS PARA INTERNET - II JQuery – Métodos II</vt:lpstr>
      <vt:lpstr>TECNOLOGIAS PARA INTERNET - II JQuery – Métodos III</vt:lpstr>
      <vt:lpstr>TECNOLOGIAS PARA INTERNET - II JQuery – Validação  de Elementos Formulário:</vt:lpstr>
      <vt:lpstr>TECNOLOGIAS PARA INTERNET - II JQuery – Validação  de Elementos  II Estilos:</vt:lpstr>
      <vt:lpstr>TECNOLOGIAS PARA INTERNET - II JQuery – Validação  de Elementos  III  Teste de Entrada Vazia</vt:lpstr>
      <vt:lpstr>TECNOLOGIAS PARA INTERNET - II JQuery – Validação  de Elementos  IV Validação Geral</vt:lpstr>
      <vt:lpstr>TECNOLOGIAS PARA INTERNET - II JQuery - Inicialização</vt:lpstr>
      <vt:lpstr>TECNOLOGIAS PARA INTERNET - II JQuery – Instalação – Hello World</vt:lpstr>
      <vt:lpstr>TECNOLOGIAS PARA INTERNET - II JQuery – Instalação – Hello World</vt:lpstr>
      <vt:lpstr>TECNOLOGIAS PARA INTERNET - II JQuery – Instalação – Hello World</vt:lpstr>
      <vt:lpstr>TECNOLOGIAS PARA INTERNET - II JQuery – Instalação – Hello World</vt:lpstr>
      <vt:lpstr>TECNOLOGIAS PARA INTERNET - II JQuery – Instalação – Hello World</vt:lpstr>
      <vt:lpstr>TECNOLOGIAS PARA INTERNET - II JQuery – Exemplo 1 - Hello World</vt:lpstr>
      <vt:lpstr>TECNOLOGIAS PARA INTERNET - II JQuery – Exemplo 1 - Hello World</vt:lpstr>
      <vt:lpstr>TECNOLOGIAS PARA INTERNET - II JQuery – Exemplo 1 - Hello World</vt:lpstr>
      <vt:lpstr>TECNOLOGIAS PARA INTERNET - II JQuery – Exemplo 2 – “JQuery no EX4” - ANTES</vt:lpstr>
      <vt:lpstr>TECNOLOGIAS PARA INTERNET - II JQuery – Exemplo 2 – “JQuery no EX4”-DEPOIS</vt:lpstr>
      <vt:lpstr>TECNOLOGIAS PARA INTERNET - II JQuery – Exemplo 2 – MUDANCA FORMULARIO</vt:lpstr>
      <vt:lpstr>TECNOLOGIAS PARA INTERNET - II JQuery – Exemplo 2 – Inicialização</vt:lpstr>
      <vt:lpstr>TECNOLOGIAS PARA INTERNET - II JQuery – Exemplo 2 – Função 1</vt:lpstr>
      <vt:lpstr>TECNOLOGIAS PARA INTERNET - II JQuery – Exemplo 2 – Função 2</vt:lpstr>
      <vt:lpstr>TECNOLOGIAS PARA INTERNET - II JQuery – Exemplo 2 – “JQuery no EX4”</vt:lpstr>
      <vt:lpstr>TECNOLOGIAS PARA INTERNET - II JQuery – Exercicios:</vt:lpstr>
      <vt:lpstr>TECNOLOGIAS PARA INTERNET - II JQuery – JSEx6 (Está no Repositório) - Form</vt:lpstr>
      <vt:lpstr>TECNOLOGIAS PARA INTERNET - II JQuery – JSEx6 (Está no Repositório) - Inicializacao</vt:lpstr>
      <vt:lpstr>TECNOLOGIAS PARA INTERNET - II JQuery – JSEx6 (Está no Repositório) – Funcoes 1</vt:lpstr>
      <vt:lpstr>TECNOLOGIAS PARA INTERNET - II JQuery – JSEx6 (Está no Repositório) Funcoes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192</cp:revision>
  <cp:lastPrinted>2018-02-21T20:08:26Z</cp:lastPrinted>
  <dcterms:created xsi:type="dcterms:W3CDTF">2016-08-01T02:15:42Z</dcterms:created>
  <dcterms:modified xsi:type="dcterms:W3CDTF">2019-03-08T13:56:59Z</dcterms:modified>
</cp:coreProperties>
</file>