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2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40" r:id="rId11"/>
    <p:sldId id="338" r:id="rId12"/>
    <p:sldId id="339" r:id="rId13"/>
    <p:sldId id="354" r:id="rId14"/>
    <p:sldId id="341" r:id="rId15"/>
    <p:sldId id="351" r:id="rId16"/>
    <p:sldId id="352" r:id="rId17"/>
    <p:sldId id="355" r:id="rId18"/>
    <p:sldId id="356" r:id="rId19"/>
    <p:sldId id="350" r:id="rId20"/>
    <p:sldId id="346" r:id="rId21"/>
    <p:sldId id="345" r:id="rId22"/>
    <p:sldId id="342" r:id="rId23"/>
    <p:sldId id="344" r:id="rId24"/>
    <p:sldId id="347" r:id="rId25"/>
    <p:sldId id="348" r:id="rId26"/>
    <p:sldId id="343" r:id="rId27"/>
    <p:sldId id="353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9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8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9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07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3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52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08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99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49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97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66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32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97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591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13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5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948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9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8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09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4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90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07/03/2018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II</a:t>
            </a:r>
            <a:br>
              <a:rPr lang="en-US" dirty="0"/>
            </a:br>
            <a:r>
              <a:rPr lang="en-US" dirty="0"/>
              <a:t>(Aula 10)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3634" y="380196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07/03/2018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1878B3-0116-4B41-8F13-8D890DF29B15}"/>
              </a:ext>
            </a:extLst>
          </p:cNvPr>
          <p:cNvSpPr txBox="1"/>
          <p:nvPr/>
        </p:nvSpPr>
        <p:spPr>
          <a:xfrm>
            <a:off x="773281" y="4845965"/>
            <a:ext cx="326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Nome do Banco e </a:t>
            </a:r>
            <a:r>
              <a:rPr lang="en-US" sz="3200" b="1" dirty="0" err="1"/>
              <a:t>senha</a:t>
            </a:r>
            <a:endParaRPr lang="pt-BR" sz="32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B222B2-0C19-4F8D-AE6D-653A6E4E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7" y="1684864"/>
            <a:ext cx="4972457" cy="23820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977B84-80BD-460A-9616-170560E6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88" y="2540892"/>
            <a:ext cx="7482869" cy="2973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200EC4E0-DE2A-4C32-B79E-3A7AC40037EF}"/>
              </a:ext>
            </a:extLst>
          </p:cNvPr>
          <p:cNvSpPr/>
          <p:nvPr/>
        </p:nvSpPr>
        <p:spPr>
          <a:xfrm>
            <a:off x="6548847" y="3091543"/>
            <a:ext cx="2926080" cy="1524000"/>
          </a:xfrm>
          <a:prstGeom prst="wedgeEllipseCallout">
            <a:avLst>
              <a:gd name="adj1" fmla="val -134805"/>
              <a:gd name="adj2" fmla="val 8840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361B4DF-A893-44C9-B289-A640CAB1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86"/>
            <a:ext cx="4629150" cy="2305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A515A5-00AC-476F-A98C-9E272956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42" y="1718786"/>
            <a:ext cx="8452420" cy="4658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 - </a:t>
            </a:r>
            <a:r>
              <a:rPr lang="en-US" sz="5400" b="1" dirty="0" err="1"/>
              <a:t>Tabelas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396617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Derby – Dados da </a:t>
            </a:r>
            <a:r>
              <a:rPr lang="en-US" sz="5400" b="1" dirty="0" err="1"/>
              <a:t>Tabela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DBFB9E-803B-458E-8D2B-92467C8C0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9"/>
          <a:stretch/>
        </p:blipFill>
        <p:spPr>
          <a:xfrm>
            <a:off x="60960" y="1647090"/>
            <a:ext cx="5076888" cy="1781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3803C8-3C47-4A36-92C1-C9123163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03" y="2098767"/>
            <a:ext cx="7835837" cy="42575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35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414" y="136525"/>
            <a:ext cx="11833399" cy="58492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</a:t>
            </a:r>
            <a:r>
              <a:rPr lang="en-US" i="1" dirty="0"/>
              <a:t> </a:t>
            </a:r>
            <a:r>
              <a:rPr lang="en-US" b="1" i="1" dirty="0" err="1"/>
              <a:t>Acrescentar</a:t>
            </a:r>
            <a:r>
              <a:rPr lang="en-US" b="1" i="1" dirty="0"/>
              <a:t> Driver JAVA DB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353E0BB-8B62-4BF4-B5B4-C2B01A75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5" y="952380"/>
            <a:ext cx="4946304" cy="5403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E9B435-6A28-4E8D-8D1B-3B89F1EF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783" y="828840"/>
            <a:ext cx="4913344" cy="5527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E23B8B-EE8A-486B-AA11-73E679350028}"/>
              </a:ext>
            </a:extLst>
          </p:cNvPr>
          <p:cNvSpPr/>
          <p:nvPr/>
        </p:nvSpPr>
        <p:spPr>
          <a:xfrm>
            <a:off x="5636168" y="4421153"/>
            <a:ext cx="2012499" cy="365125"/>
          </a:xfrm>
          <a:prstGeom prst="wedgeEllipseCallout">
            <a:avLst>
              <a:gd name="adj1" fmla="val -94733"/>
              <a:gd name="adj2" fmla="val 9815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643813-A3A1-4418-9FE4-403AD893A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772014"/>
            <a:ext cx="3857497" cy="2093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Balão de Fala: Oval 11">
            <a:extLst>
              <a:ext uri="{FF2B5EF4-FFF2-40B4-BE49-F238E27FC236}">
                <a16:creationId xmlns:a16="http://schemas.microsoft.com/office/drawing/2014/main" id="{99FEF6FE-F226-41F0-BE6A-1E312670B8F5}"/>
              </a:ext>
            </a:extLst>
          </p:cNvPr>
          <p:cNvSpPr/>
          <p:nvPr/>
        </p:nvSpPr>
        <p:spPr>
          <a:xfrm>
            <a:off x="8477655" y="3019763"/>
            <a:ext cx="3608720" cy="1145663"/>
          </a:xfrm>
          <a:prstGeom prst="wedgeEllipseCallout">
            <a:avLst>
              <a:gd name="adj1" fmla="val -69394"/>
              <a:gd name="adj2" fmla="val 2109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66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305" y="0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9" y="1754611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814D163-2A9F-429B-BEE0-C051832B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937" y="1452784"/>
            <a:ext cx="7963947" cy="2246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429948FD-0DFE-4767-BD4E-5E0F10B43F07}"/>
              </a:ext>
            </a:extLst>
          </p:cNvPr>
          <p:cNvSpPr/>
          <p:nvPr/>
        </p:nvSpPr>
        <p:spPr>
          <a:xfrm>
            <a:off x="4657457" y="2183617"/>
            <a:ext cx="7853586" cy="465578"/>
          </a:xfrm>
          <a:prstGeom prst="wedgeEllipseCallout">
            <a:avLst>
              <a:gd name="adj1" fmla="val -67647"/>
              <a:gd name="adj2" fmla="val 1799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1B373F-F903-4938-80FE-4BB62EB618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7"/>
          <a:stretch/>
        </p:blipFill>
        <p:spPr>
          <a:xfrm>
            <a:off x="2897024" y="4128334"/>
            <a:ext cx="9114303" cy="1995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Oval 15">
            <a:extLst>
              <a:ext uri="{FF2B5EF4-FFF2-40B4-BE49-F238E27FC236}">
                <a16:creationId xmlns:a16="http://schemas.microsoft.com/office/drawing/2014/main" id="{73A666DA-254E-486E-91DE-4771B99C20A4}"/>
              </a:ext>
            </a:extLst>
          </p:cNvPr>
          <p:cNvSpPr/>
          <p:nvPr/>
        </p:nvSpPr>
        <p:spPr>
          <a:xfrm>
            <a:off x="1974080" y="3948158"/>
            <a:ext cx="9859226" cy="2367184"/>
          </a:xfrm>
          <a:prstGeom prst="wedgeEllipseCallout">
            <a:avLst>
              <a:gd name="adj1" fmla="val -40848"/>
              <a:gd name="adj2" fmla="val -6165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48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305" y="0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" y="1152350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1B373F-F903-4938-80FE-4BB62EB6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310" y="1009280"/>
            <a:ext cx="9738042" cy="5422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254" y="-339969"/>
            <a:ext cx="10947944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- </a:t>
            </a:r>
            <a:r>
              <a:rPr lang="en-US" sz="5400" b="1" dirty="0"/>
              <a:t>Aula 10 – JDBC / Exemplo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2F0F84-667C-4DF6-9FBA-F2B91EA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2" y="783489"/>
            <a:ext cx="3386900" cy="2645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A764CA-89C0-4C3A-AC27-AC140DA1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369" y="627301"/>
            <a:ext cx="10316308" cy="6082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1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989B87C-2602-4C4A-BCDC-A7A44148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9" y="1266829"/>
            <a:ext cx="7994181" cy="5166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224" y="136525"/>
            <a:ext cx="12172426" cy="64968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 </a:t>
            </a:r>
            <a:r>
              <a:rPr lang="en-US" sz="5300" b="1" i="1" dirty="0"/>
              <a:t>URL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437874" y="4694309"/>
            <a:ext cx="5658126" cy="543483"/>
          </a:xfrm>
          <a:prstGeom prst="ellipse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B33921-13A6-4845-B49F-A624B6A6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098"/>
          <a:stretch/>
        </p:blipFill>
        <p:spPr>
          <a:xfrm>
            <a:off x="3490708" y="804926"/>
            <a:ext cx="8578661" cy="3780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3490708" y="1266829"/>
            <a:ext cx="8701292" cy="649688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4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989B87C-2602-4C4A-BCDC-A7A441486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28"/>
          <a:stretch/>
        </p:blipFill>
        <p:spPr>
          <a:xfrm>
            <a:off x="751176" y="1167319"/>
            <a:ext cx="7994181" cy="1868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224" y="136525"/>
            <a:ext cx="12172426" cy="649688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– </a:t>
            </a:r>
            <a:r>
              <a:rPr lang="en-US" sz="5300" b="1" i="1" dirty="0"/>
              <a:t>URL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555" y="6356349"/>
            <a:ext cx="2743200" cy="365125"/>
          </a:xfrm>
        </p:spPr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B33921-13A6-4845-B49F-A624B6A6A1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098" b="73141"/>
          <a:stretch/>
        </p:blipFill>
        <p:spPr>
          <a:xfrm>
            <a:off x="305111" y="5056152"/>
            <a:ext cx="10720798" cy="1269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33D2A4-2DAE-45BD-AE50-CD517003B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702"/>
          <a:stretch/>
        </p:blipFill>
        <p:spPr>
          <a:xfrm>
            <a:off x="305111" y="2622286"/>
            <a:ext cx="11474782" cy="13927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80056D-B9E3-4315-9A3B-9A114C766A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206" t="39129" b="3587"/>
          <a:stretch/>
        </p:blipFill>
        <p:spPr>
          <a:xfrm>
            <a:off x="8745357" y="288609"/>
            <a:ext cx="2808201" cy="2156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3DC2A1F-43FF-4163-A305-30603FC32105}"/>
              </a:ext>
            </a:extLst>
          </p:cNvPr>
          <p:cNvCxnSpPr>
            <a:cxnSpLocks/>
          </p:cNvCxnSpPr>
          <p:nvPr/>
        </p:nvCxnSpPr>
        <p:spPr>
          <a:xfrm>
            <a:off x="5485499" y="1672996"/>
            <a:ext cx="3632864" cy="5660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7D4E0E0-1B44-47FC-8F41-49111B4B3BC8}"/>
              </a:ext>
            </a:extLst>
          </p:cNvPr>
          <p:cNvCxnSpPr>
            <a:cxnSpLocks/>
          </p:cNvCxnSpPr>
          <p:nvPr/>
        </p:nvCxnSpPr>
        <p:spPr>
          <a:xfrm flipH="1">
            <a:off x="6716994" y="2301905"/>
            <a:ext cx="3265922" cy="114903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95620CF0-BD79-4D54-9145-CF6200897965}"/>
              </a:ext>
            </a:extLst>
          </p:cNvPr>
          <p:cNvSpPr/>
          <p:nvPr/>
        </p:nvSpPr>
        <p:spPr>
          <a:xfrm>
            <a:off x="3367755" y="5706662"/>
            <a:ext cx="8296039" cy="649687"/>
          </a:xfrm>
          <a:prstGeom prst="wedgeEllipseCallout">
            <a:avLst>
              <a:gd name="adj1" fmla="val 22405"/>
              <a:gd name="adj2" fmla="val -3541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AB2C712-8949-4E44-B66C-C7A2327582A1}"/>
              </a:ext>
            </a:extLst>
          </p:cNvPr>
          <p:cNvSpPr txBox="1"/>
          <p:nvPr/>
        </p:nvSpPr>
        <p:spPr>
          <a:xfrm>
            <a:off x="134224" y="4335432"/>
            <a:ext cx="879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“</a:t>
            </a:r>
            <a:r>
              <a:rPr lang="en-US" sz="2800" b="1" dirty="0" err="1"/>
              <a:t>Propriedades</a:t>
            </a:r>
            <a:r>
              <a:rPr lang="en-US" sz="2800" b="1" dirty="0"/>
              <a:t>” para </a:t>
            </a:r>
            <a:r>
              <a:rPr lang="en-US" sz="2800" b="1" dirty="0" err="1"/>
              <a:t>dar</a:t>
            </a:r>
            <a:r>
              <a:rPr lang="en-US" sz="2800" b="1" dirty="0"/>
              <a:t> um Ctrl-C no link da URL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22561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22A82C0-C8B3-42FA-9569-F497C388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5" y="1784388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JDBC/</a:t>
            </a:r>
            <a:r>
              <a:rPr lang="en-US" sz="5400" b="1" dirty="0" err="1"/>
              <a:t>Controlador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6BA9DC-2C18-411B-9A7B-5F2FF1E49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844" y="1462087"/>
            <a:ext cx="9938339" cy="5030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3300548" y="3636193"/>
            <a:ext cx="8368938" cy="55662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209800" y="2447165"/>
            <a:ext cx="5752322" cy="391887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9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Banco de Dados / JDBC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04084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Revisão SQL </a:t>
            </a:r>
          </a:p>
          <a:p>
            <a:pPr lvl="1"/>
            <a:r>
              <a:rPr lang="pt-BR" sz="5800" dirty="0"/>
              <a:t> DDL </a:t>
            </a:r>
          </a:p>
          <a:p>
            <a:pPr lvl="1"/>
            <a:r>
              <a:rPr lang="pt-BR" sz="5800" dirty="0"/>
              <a:t> DML</a:t>
            </a:r>
          </a:p>
          <a:p>
            <a:pPr>
              <a:buFont typeface="+mj-lt"/>
              <a:buAutoNum type="arabicPeriod"/>
            </a:pPr>
            <a:r>
              <a:rPr lang="pt-BR" sz="6000" dirty="0"/>
              <a:t>JDBC</a:t>
            </a:r>
          </a:p>
          <a:p>
            <a:pPr lvl="1"/>
            <a:r>
              <a:rPr lang="en-US" sz="5600" dirty="0" err="1"/>
              <a:t>Criação</a:t>
            </a:r>
            <a:r>
              <a:rPr lang="en-US" sz="5600" dirty="0"/>
              <a:t> do Banco</a:t>
            </a:r>
          </a:p>
          <a:p>
            <a:pPr lvl="1"/>
            <a:r>
              <a:rPr lang="en-US" sz="5600" dirty="0"/>
              <a:t>“CRUD”</a:t>
            </a:r>
          </a:p>
          <a:p>
            <a:pPr lvl="2"/>
            <a:r>
              <a:rPr lang="en-US" sz="5200" dirty="0"/>
              <a:t>(C)</a:t>
            </a:r>
            <a:r>
              <a:rPr lang="en-US" sz="5200" dirty="0" err="1"/>
              <a:t>Inserção</a:t>
            </a:r>
            <a:endParaRPr lang="en-US" sz="5200" dirty="0"/>
          </a:p>
          <a:p>
            <a:pPr lvl="2"/>
            <a:r>
              <a:rPr lang="en-US" sz="5200" dirty="0"/>
              <a:t>(R)</a:t>
            </a:r>
            <a:r>
              <a:rPr lang="en-US" sz="5200" dirty="0" err="1"/>
              <a:t>Seleção</a:t>
            </a:r>
            <a:r>
              <a:rPr lang="en-US" sz="5200" dirty="0"/>
              <a:t> </a:t>
            </a:r>
          </a:p>
          <a:p>
            <a:pPr lvl="2"/>
            <a:r>
              <a:rPr lang="en-US" sz="5200" dirty="0"/>
              <a:t>(U)</a:t>
            </a:r>
            <a:r>
              <a:rPr lang="en-US" sz="5200" dirty="0" err="1"/>
              <a:t>Alteração</a:t>
            </a:r>
            <a:endParaRPr lang="en-US" sz="5200" dirty="0"/>
          </a:p>
          <a:p>
            <a:pPr lvl="2"/>
            <a:r>
              <a:rPr lang="en-US" sz="5200" dirty="0"/>
              <a:t>(D)</a:t>
            </a:r>
            <a:r>
              <a:rPr lang="en-US" sz="5200" dirty="0" err="1"/>
              <a:t>Remoção</a:t>
            </a:r>
            <a:endParaRPr lang="en-US" sz="5200" dirty="0"/>
          </a:p>
          <a:p>
            <a:pPr lvl="1"/>
            <a:endParaRPr lang="pt-BR" sz="5600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0725189-608C-45F9-9CBD-6FCC66D3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0" y="971228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227F40-CFEB-48C5-B728-092C8A83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368" y="792554"/>
            <a:ext cx="10049606" cy="556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Escrita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2011975" y="1875838"/>
            <a:ext cx="8829673" cy="221454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335824" y="1338607"/>
            <a:ext cx="8829673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2373936" y="4229762"/>
            <a:ext cx="5550864" cy="76522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BC905B-F738-4042-A1CB-D0EABD05D5CC}"/>
              </a:ext>
            </a:extLst>
          </p:cNvPr>
          <p:cNvSpPr/>
          <p:nvPr/>
        </p:nvSpPr>
        <p:spPr>
          <a:xfrm>
            <a:off x="7044470" y="2838273"/>
            <a:ext cx="539627" cy="51016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155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EBA88F-A4C0-4CDB-9283-0731D375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8" y="942337"/>
            <a:ext cx="7929282" cy="35553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60CC67-C2A4-4352-B7C3-CD2AF1926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39" y="4061012"/>
            <a:ext cx="9910332" cy="2119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55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6A3DA9-7DCA-4970-8F42-78D642575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4"/>
          <a:stretch/>
        </p:blipFill>
        <p:spPr>
          <a:xfrm>
            <a:off x="182880" y="948112"/>
            <a:ext cx="3317966" cy="2129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21080A-6B9F-4015-94F3-C8C0C58E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784" y="832598"/>
            <a:ext cx="8884336" cy="5575217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4026120" y="1256101"/>
            <a:ext cx="6189033" cy="391887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4008702" y="1608875"/>
            <a:ext cx="6694132" cy="365125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3706347" y="4702629"/>
            <a:ext cx="3722064" cy="77506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70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Leitura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3B5EF69-D762-4DB6-9021-EF2ACE8FD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90" t="32396" b="27675"/>
          <a:stretch/>
        </p:blipFill>
        <p:spPr>
          <a:xfrm>
            <a:off x="319193" y="1473925"/>
            <a:ext cx="11553613" cy="3910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5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0B5C0CD-48B4-412A-B11F-3C885544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0" y="882202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A59E8F-0CDA-4144-AF7B-8F08A57A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39" y="1113713"/>
            <a:ext cx="10773598" cy="5063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Alteração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2209800" y="2401027"/>
            <a:ext cx="9653954" cy="1855978"/>
          </a:xfrm>
          <a:custGeom>
            <a:avLst/>
            <a:gdLst>
              <a:gd name="connsiteX0" fmla="*/ 0 w 9158823"/>
              <a:gd name="connsiteY0" fmla="*/ 745353 h 1490706"/>
              <a:gd name="connsiteX1" fmla="*/ 4579412 w 9158823"/>
              <a:gd name="connsiteY1" fmla="*/ 0 h 1490706"/>
              <a:gd name="connsiteX2" fmla="*/ 9158824 w 9158823"/>
              <a:gd name="connsiteY2" fmla="*/ 745353 h 1490706"/>
              <a:gd name="connsiteX3" fmla="*/ 4579412 w 9158823"/>
              <a:gd name="connsiteY3" fmla="*/ 1490706 h 1490706"/>
              <a:gd name="connsiteX4" fmla="*/ 0 w 9158823"/>
              <a:gd name="connsiteY4" fmla="*/ 745353 h 1490706"/>
              <a:gd name="connsiteX0" fmla="*/ 208582 w 9367406"/>
              <a:gd name="connsiteY0" fmla="*/ 815228 h 1560581"/>
              <a:gd name="connsiteX1" fmla="*/ 1183526 w 9367406"/>
              <a:gd name="connsiteY1" fmla="*/ 116197 h 1560581"/>
              <a:gd name="connsiteX2" fmla="*/ 4787994 w 9367406"/>
              <a:gd name="connsiteY2" fmla="*/ 69875 h 1560581"/>
              <a:gd name="connsiteX3" fmla="*/ 9367406 w 9367406"/>
              <a:gd name="connsiteY3" fmla="*/ 815228 h 1560581"/>
              <a:gd name="connsiteX4" fmla="*/ 4787994 w 9367406"/>
              <a:gd name="connsiteY4" fmla="*/ 1560581 h 1560581"/>
              <a:gd name="connsiteX5" fmla="*/ 208582 w 9367406"/>
              <a:gd name="connsiteY5" fmla="*/ 815228 h 1560581"/>
              <a:gd name="connsiteX0" fmla="*/ 208582 w 9532030"/>
              <a:gd name="connsiteY0" fmla="*/ 770310 h 1515663"/>
              <a:gd name="connsiteX1" fmla="*/ 1183526 w 9532030"/>
              <a:gd name="connsiteY1" fmla="*/ 71279 h 1515663"/>
              <a:gd name="connsiteX2" fmla="*/ 4787994 w 9532030"/>
              <a:gd name="connsiteY2" fmla="*/ 24957 h 1515663"/>
              <a:gd name="connsiteX3" fmla="*/ 8277745 w 9532030"/>
              <a:gd name="connsiteY3" fmla="*/ 86520 h 1515663"/>
              <a:gd name="connsiteX4" fmla="*/ 9367406 w 9532030"/>
              <a:gd name="connsiteY4" fmla="*/ 770310 h 1515663"/>
              <a:gd name="connsiteX5" fmla="*/ 4787994 w 9532030"/>
              <a:gd name="connsiteY5" fmla="*/ 1515663 h 1515663"/>
              <a:gd name="connsiteX6" fmla="*/ 208582 w 9532030"/>
              <a:gd name="connsiteY6" fmla="*/ 770310 h 1515663"/>
              <a:gd name="connsiteX0" fmla="*/ 208582 w 9367423"/>
              <a:gd name="connsiteY0" fmla="*/ 770310 h 1555519"/>
              <a:gd name="connsiteX1" fmla="*/ 1183526 w 9367423"/>
              <a:gd name="connsiteY1" fmla="*/ 71279 h 1555519"/>
              <a:gd name="connsiteX2" fmla="*/ 4787994 w 9367423"/>
              <a:gd name="connsiteY2" fmla="*/ 24957 h 1555519"/>
              <a:gd name="connsiteX3" fmla="*/ 8277745 w 9367423"/>
              <a:gd name="connsiteY3" fmla="*/ 86520 h 1555519"/>
              <a:gd name="connsiteX4" fmla="*/ 9367406 w 9367423"/>
              <a:gd name="connsiteY4" fmla="*/ 770310 h 1555519"/>
              <a:gd name="connsiteX5" fmla="*/ 8331085 w 9367423"/>
              <a:gd name="connsiteY5" fmla="*/ 1381920 h 1555519"/>
              <a:gd name="connsiteX6" fmla="*/ 4787994 w 9367423"/>
              <a:gd name="connsiteY6" fmla="*/ 1515663 h 1555519"/>
              <a:gd name="connsiteX7" fmla="*/ 208582 w 9367423"/>
              <a:gd name="connsiteY7" fmla="*/ 770310 h 155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67423" h="1555519">
                <a:moveTo>
                  <a:pt x="208582" y="770310"/>
                </a:moveTo>
                <a:cubicBezTo>
                  <a:pt x="-392162" y="529579"/>
                  <a:pt x="420291" y="195504"/>
                  <a:pt x="1183526" y="71279"/>
                </a:cubicBezTo>
                <a:cubicBezTo>
                  <a:pt x="1946761" y="-52946"/>
                  <a:pt x="3605624" y="22417"/>
                  <a:pt x="4787994" y="24957"/>
                </a:cubicBezTo>
                <a:cubicBezTo>
                  <a:pt x="5970364" y="27497"/>
                  <a:pt x="7514510" y="-37705"/>
                  <a:pt x="8277745" y="86520"/>
                </a:cubicBezTo>
                <a:cubicBezTo>
                  <a:pt x="9040980" y="210745"/>
                  <a:pt x="9364866" y="597590"/>
                  <a:pt x="9367406" y="770310"/>
                </a:cubicBezTo>
                <a:cubicBezTo>
                  <a:pt x="9369946" y="943030"/>
                  <a:pt x="9094320" y="1257695"/>
                  <a:pt x="8331085" y="1381920"/>
                </a:cubicBezTo>
                <a:cubicBezTo>
                  <a:pt x="7567850" y="1506145"/>
                  <a:pt x="6141744" y="1617598"/>
                  <a:pt x="4787994" y="1515663"/>
                </a:cubicBezTo>
                <a:cubicBezTo>
                  <a:pt x="3434244" y="1413728"/>
                  <a:pt x="809326" y="1011041"/>
                  <a:pt x="208582" y="770310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2524127" y="1900471"/>
            <a:ext cx="8829673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2518265" y="4049013"/>
            <a:ext cx="3722064" cy="387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94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C4675F0-90EF-4E17-8C28-3A46B3DF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" y="884337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B044C0-0766-4423-AF8C-C1FC6AE0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5" y="1361689"/>
            <a:ext cx="11745919" cy="4972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Remoção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3650370-B49F-4938-8A9E-C03A4028929F}"/>
              </a:ext>
            </a:extLst>
          </p:cNvPr>
          <p:cNvSpPr/>
          <p:nvPr/>
        </p:nvSpPr>
        <p:spPr>
          <a:xfrm>
            <a:off x="1775017" y="2798188"/>
            <a:ext cx="11078198" cy="1238409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7BE0D8-C5FB-493E-928B-98B6DEE565F2}"/>
              </a:ext>
            </a:extLst>
          </p:cNvPr>
          <p:cNvSpPr/>
          <p:nvPr/>
        </p:nvSpPr>
        <p:spPr>
          <a:xfrm>
            <a:off x="1775017" y="2262852"/>
            <a:ext cx="9764110" cy="535336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1522970" y="3861290"/>
            <a:ext cx="4748574" cy="387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416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BDB3C7E-F517-4D9D-A83C-812581B0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6" y="783489"/>
            <a:ext cx="3386900" cy="2645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AD3FA9-8476-432D-B01B-E0F861763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30"/>
          <a:stretch/>
        </p:blipFill>
        <p:spPr>
          <a:xfrm>
            <a:off x="3078370" y="1123200"/>
            <a:ext cx="8922040" cy="4451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700"/>
            <a:ext cx="10515600" cy="61395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r>
              <a:rPr lang="en-US" sz="5400" b="1" dirty="0"/>
              <a:t>– JDBC/</a:t>
            </a:r>
            <a:r>
              <a:rPr lang="en-US" sz="5400" b="1" dirty="0" err="1"/>
              <a:t>Encerrar</a:t>
            </a:r>
            <a:r>
              <a:rPr lang="en-US" sz="5400" b="1" dirty="0"/>
              <a:t>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953F8FD-AC2D-4A03-8E11-4557A38FE3CE}"/>
              </a:ext>
            </a:extLst>
          </p:cNvPr>
          <p:cNvSpPr/>
          <p:nvPr/>
        </p:nvSpPr>
        <p:spPr>
          <a:xfrm>
            <a:off x="5047466" y="2780365"/>
            <a:ext cx="4636465" cy="593531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ECE2705-AF4D-46BC-84F0-0D472047DDC4}"/>
              </a:ext>
            </a:extLst>
          </p:cNvPr>
          <p:cNvSpPr/>
          <p:nvPr/>
        </p:nvSpPr>
        <p:spPr>
          <a:xfrm>
            <a:off x="6018470" y="3348757"/>
            <a:ext cx="3839633" cy="551644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44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7" y="501650"/>
            <a:ext cx="10515600" cy="490025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  - </a:t>
            </a:r>
            <a:r>
              <a:rPr lang="en-US" sz="4900" b="1" dirty="0"/>
              <a:t>Aula 10 – JDBC – </a:t>
            </a:r>
            <a:r>
              <a:rPr lang="en-US" sz="4900" b="1" dirty="0" err="1"/>
              <a:t>Exercício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537" y="1143733"/>
            <a:ext cx="11523785" cy="5212617"/>
          </a:xfrm>
        </p:spPr>
        <p:txBody>
          <a:bodyPr>
            <a:normAutofit fontScale="32500" lnSpcReduction="20000"/>
          </a:bodyPr>
          <a:lstStyle/>
          <a:p>
            <a:pPr>
              <a:buFont typeface="+mj-lt"/>
              <a:buAutoNum type="arabicPeriod"/>
            </a:pPr>
            <a:r>
              <a:rPr lang="pt-BR" sz="6000" dirty="0"/>
              <a:t> Modificar o exemplo Aula10Ex2 (Disponível no SIA) para o padrão MVC:</a:t>
            </a:r>
          </a:p>
          <a:p>
            <a:pPr>
              <a:buFont typeface="+mj-lt"/>
              <a:buAutoNum type="arabicPeriod"/>
            </a:pPr>
            <a:r>
              <a:rPr lang="en-US" sz="6000" dirty="0" err="1"/>
              <a:t>Criar</a:t>
            </a:r>
            <a:r>
              <a:rPr lang="en-US" sz="6000" dirty="0"/>
              <a:t> um “</a:t>
            </a:r>
            <a:r>
              <a:rPr lang="en-US" sz="6000" dirty="0" err="1"/>
              <a:t>Modelo</a:t>
            </a:r>
            <a:r>
              <a:rPr lang="en-US" sz="6000" dirty="0"/>
              <a:t>”</a:t>
            </a:r>
            <a:endParaRPr lang="pt-BR" sz="6000" dirty="0"/>
          </a:p>
          <a:p>
            <a:pPr marL="1371600" lvl="1" indent="-914400">
              <a:buFont typeface="+mj-lt"/>
              <a:buAutoNum type="alphaLcParenR"/>
            </a:pPr>
            <a:r>
              <a:rPr lang="en-US" sz="5600" dirty="0" err="1"/>
              <a:t>Criar</a:t>
            </a:r>
            <a:r>
              <a:rPr lang="en-US" sz="5600" dirty="0"/>
              <a:t> </a:t>
            </a:r>
            <a:r>
              <a:rPr lang="en-US" sz="5600" dirty="0" err="1"/>
              <a:t>uma</a:t>
            </a:r>
            <a:r>
              <a:rPr lang="en-US" sz="5600" dirty="0"/>
              <a:t> </a:t>
            </a:r>
            <a:r>
              <a:rPr lang="en-US" sz="5600" dirty="0" err="1"/>
              <a:t>classe</a:t>
            </a:r>
            <a:r>
              <a:rPr lang="en-US" sz="5600" dirty="0"/>
              <a:t> “</a:t>
            </a:r>
            <a:r>
              <a:rPr lang="en-US" sz="5600" dirty="0" err="1"/>
              <a:t>Produto</a:t>
            </a:r>
            <a:r>
              <a:rPr lang="en-US" sz="5600" dirty="0"/>
              <a:t>” </a:t>
            </a:r>
            <a:r>
              <a:rPr lang="en-US" sz="5600" dirty="0" err="1"/>
              <a:t>contendo</a:t>
            </a:r>
            <a:r>
              <a:rPr lang="en-US" sz="5600" dirty="0"/>
              <a:t> </a:t>
            </a:r>
            <a:r>
              <a:rPr lang="en-US" sz="5600" dirty="0" err="1"/>
              <a:t>os</a:t>
            </a:r>
            <a:r>
              <a:rPr lang="en-US" sz="5600" dirty="0"/>
              <a:t> </a:t>
            </a:r>
            <a:r>
              <a:rPr lang="en-US" sz="5600" dirty="0" err="1"/>
              <a:t>atributos</a:t>
            </a:r>
            <a:r>
              <a:rPr lang="en-US" sz="5600" dirty="0"/>
              <a:t> do </a:t>
            </a:r>
            <a:r>
              <a:rPr lang="en-US" sz="5600" dirty="0" err="1"/>
              <a:t>registro</a:t>
            </a:r>
            <a:r>
              <a:rPr lang="en-US" sz="5600" dirty="0"/>
              <a:t> do banco de dados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5600" dirty="0" err="1"/>
              <a:t>Acrescentar</a:t>
            </a:r>
            <a:r>
              <a:rPr lang="en-US" sz="5600" dirty="0"/>
              <a:t> um </a:t>
            </a:r>
            <a:r>
              <a:rPr lang="en-US" sz="5600" dirty="0" err="1"/>
              <a:t>método</a:t>
            </a:r>
            <a:r>
              <a:rPr lang="en-US" sz="5600" dirty="0"/>
              <a:t> para calculary o </a:t>
            </a:r>
            <a:r>
              <a:rPr lang="en-US" sz="5600" dirty="0" err="1"/>
              <a:t>preço</a:t>
            </a:r>
            <a:r>
              <a:rPr lang="en-US" sz="5600" dirty="0"/>
              <a:t>  total </a:t>
            </a:r>
            <a:r>
              <a:rPr lang="en-US" sz="5600" dirty="0" err="1"/>
              <a:t>multiplicando</a:t>
            </a:r>
            <a:r>
              <a:rPr lang="en-US" sz="5600" dirty="0"/>
              <a:t> a </a:t>
            </a:r>
            <a:r>
              <a:rPr lang="en-US" sz="5600" dirty="0" err="1"/>
              <a:t>quantidade</a:t>
            </a:r>
            <a:r>
              <a:rPr lang="en-US" sz="5600" dirty="0"/>
              <a:t> pelo </a:t>
            </a:r>
            <a:r>
              <a:rPr lang="en-US" sz="5600" dirty="0" err="1"/>
              <a:t>preço</a:t>
            </a:r>
            <a:endParaRPr lang="en-US" sz="5600" dirty="0"/>
          </a:p>
          <a:p>
            <a:pPr marL="914400" indent="-914400">
              <a:buFont typeface="+mj-lt"/>
              <a:buAutoNum type="arabicPeriod"/>
            </a:pPr>
            <a:r>
              <a:rPr lang="en-US" sz="6000" dirty="0" err="1"/>
              <a:t>Criar</a:t>
            </a:r>
            <a:r>
              <a:rPr lang="en-US" sz="6000" dirty="0"/>
              <a:t> </a:t>
            </a:r>
            <a:r>
              <a:rPr lang="en-US" sz="6000" dirty="0" err="1"/>
              <a:t>uma</a:t>
            </a:r>
            <a:r>
              <a:rPr lang="en-US" sz="6000" dirty="0"/>
              <a:t> “View” </a:t>
            </a:r>
            <a:r>
              <a:rPr lang="en-US" sz="6000" b="1" dirty="0"/>
              <a:t>(</a:t>
            </a:r>
            <a:r>
              <a:rPr lang="en-US" sz="6000" b="1" dirty="0" err="1"/>
              <a:t>ProdutosJFrame</a:t>
            </a:r>
            <a:r>
              <a:rPr lang="en-US" sz="6000" b="1" dirty="0"/>
              <a:t>)</a:t>
            </a:r>
            <a:r>
              <a:rPr lang="en-US" sz="6000" dirty="0"/>
              <a:t> com as </a:t>
            </a:r>
            <a:r>
              <a:rPr lang="en-US" sz="6000" dirty="0" err="1"/>
              <a:t>seguintes</a:t>
            </a:r>
            <a:r>
              <a:rPr lang="en-US" sz="6000" dirty="0"/>
              <a:t> </a:t>
            </a:r>
            <a:r>
              <a:rPr lang="en-US" sz="6000" dirty="0" err="1"/>
              <a:t>características</a:t>
            </a:r>
            <a:r>
              <a:rPr lang="en-US" sz="6000" dirty="0"/>
              <a:t>: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/>
              <a:t>Uma </a:t>
            </a:r>
            <a:r>
              <a:rPr lang="en-US" sz="5600" dirty="0" err="1"/>
              <a:t>JList</a:t>
            </a:r>
            <a:r>
              <a:rPr lang="en-US" sz="5600" dirty="0"/>
              <a:t> para mostrar todos </a:t>
            </a:r>
            <a:r>
              <a:rPr lang="en-US" sz="5600" dirty="0" err="1"/>
              <a:t>os</a:t>
            </a:r>
            <a:r>
              <a:rPr lang="en-US" sz="5600" dirty="0"/>
              <a:t> dados lidos do banco de dados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 err="1"/>
              <a:t>Faça</a:t>
            </a:r>
            <a:r>
              <a:rPr lang="en-US" sz="5600" dirty="0"/>
              <a:t> a lista mostrar o </a:t>
            </a:r>
            <a:r>
              <a:rPr lang="en-US" sz="5600" dirty="0" err="1"/>
              <a:t>nome</a:t>
            </a:r>
            <a:r>
              <a:rPr lang="en-US" sz="5600" dirty="0"/>
              <a:t> e o </a:t>
            </a:r>
            <a:r>
              <a:rPr lang="en-US" sz="5600" dirty="0" err="1"/>
              <a:t>o</a:t>
            </a:r>
            <a:r>
              <a:rPr lang="en-US" sz="5600" dirty="0"/>
              <a:t> valor total </a:t>
            </a:r>
            <a:r>
              <a:rPr lang="en-US" sz="5600" dirty="0" err="1"/>
              <a:t>usando</a:t>
            </a:r>
            <a:r>
              <a:rPr lang="en-US" sz="5600" dirty="0"/>
              <a:t> o </a:t>
            </a:r>
            <a:r>
              <a:rPr lang="en-US" sz="5600" dirty="0" err="1"/>
              <a:t>método</a:t>
            </a:r>
            <a:r>
              <a:rPr lang="en-US" sz="5600" dirty="0"/>
              <a:t> </a:t>
            </a:r>
            <a:r>
              <a:rPr lang="en-US" sz="5600" dirty="0" err="1"/>
              <a:t>criado</a:t>
            </a:r>
            <a:r>
              <a:rPr lang="en-US" sz="5600" dirty="0"/>
              <a:t> no model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 err="1"/>
              <a:t>Criar</a:t>
            </a:r>
            <a:r>
              <a:rPr lang="en-US" sz="5600" dirty="0"/>
              <a:t> um </a:t>
            </a:r>
            <a:r>
              <a:rPr lang="en-US" sz="5600" dirty="0" err="1"/>
              <a:t>botão</a:t>
            </a:r>
            <a:r>
              <a:rPr lang="en-US" sz="5600" dirty="0"/>
              <a:t> para </a:t>
            </a:r>
            <a:r>
              <a:rPr lang="en-US" sz="5600" dirty="0" err="1"/>
              <a:t>ler</a:t>
            </a:r>
            <a:r>
              <a:rPr lang="en-US" sz="5600" dirty="0"/>
              <a:t> </a:t>
            </a:r>
            <a:r>
              <a:rPr lang="en-US" sz="5600" dirty="0" err="1"/>
              <a:t>os</a:t>
            </a:r>
            <a:r>
              <a:rPr lang="en-US" sz="5600" dirty="0"/>
              <a:t> dados do banco de dados e </a:t>
            </a:r>
            <a:r>
              <a:rPr lang="en-US" sz="5600" dirty="0" err="1"/>
              <a:t>inserir</a:t>
            </a:r>
            <a:r>
              <a:rPr lang="en-US" sz="5600" dirty="0"/>
              <a:t> </a:t>
            </a:r>
            <a:r>
              <a:rPr lang="en-US" sz="5600" dirty="0" err="1"/>
              <a:t>na</a:t>
            </a:r>
            <a:r>
              <a:rPr lang="en-US" sz="5600" dirty="0"/>
              <a:t> lista (</a:t>
            </a:r>
            <a:r>
              <a:rPr lang="en-US" sz="5600" dirty="0" err="1"/>
              <a:t>JList</a:t>
            </a:r>
            <a:r>
              <a:rPr lang="en-US" sz="5600" dirty="0"/>
              <a:t>)</a:t>
            </a:r>
          </a:p>
          <a:p>
            <a:pPr marL="1485900" lvl="1" indent="-1028700">
              <a:buFont typeface="+mj-lt"/>
              <a:buAutoNum type="romanUcPeriod"/>
            </a:pPr>
            <a:r>
              <a:rPr lang="en-US" sz="5600" dirty="0"/>
              <a:t>3 entradas de texto/numero e ainda:</a:t>
            </a:r>
          </a:p>
          <a:p>
            <a:pPr marL="1943100" lvl="2" indent="-1028700">
              <a:buFont typeface="+mj-lt"/>
              <a:buAutoNum type="arabicPeriod"/>
            </a:pPr>
            <a:r>
              <a:rPr lang="en-US" sz="5200" dirty="0"/>
              <a:t>Um </a:t>
            </a:r>
            <a:r>
              <a:rPr lang="en-US" sz="5200" dirty="0" err="1"/>
              <a:t>botão</a:t>
            </a:r>
            <a:r>
              <a:rPr lang="en-US" sz="5200" dirty="0"/>
              <a:t> para </a:t>
            </a:r>
            <a:r>
              <a:rPr lang="en-US" sz="5200" dirty="0" err="1"/>
              <a:t>Inserir</a:t>
            </a:r>
            <a:r>
              <a:rPr lang="en-US" sz="5200" dirty="0"/>
              <a:t> um </a:t>
            </a:r>
            <a:r>
              <a:rPr lang="en-US" sz="5200" dirty="0" err="1"/>
              <a:t>registro</a:t>
            </a:r>
            <a:r>
              <a:rPr lang="en-US" sz="5200" dirty="0"/>
              <a:t> no banco.</a:t>
            </a:r>
          </a:p>
          <a:p>
            <a:pPr marL="1943100" lvl="2" indent="-1028700">
              <a:buFont typeface="+mj-lt"/>
              <a:buAutoNum type="arabicPeriod"/>
            </a:pPr>
            <a:r>
              <a:rPr lang="en-US" sz="5200" dirty="0"/>
              <a:t>Um </a:t>
            </a:r>
            <a:r>
              <a:rPr lang="en-US" sz="5200" dirty="0" err="1"/>
              <a:t>botão</a:t>
            </a:r>
            <a:r>
              <a:rPr lang="en-US" sz="5200" dirty="0"/>
              <a:t> para </a:t>
            </a:r>
            <a:r>
              <a:rPr lang="en-US" sz="5200" dirty="0" err="1"/>
              <a:t>alterar</a:t>
            </a:r>
            <a:r>
              <a:rPr lang="en-US" sz="5200" dirty="0"/>
              <a:t> o dado no banco de </a:t>
            </a:r>
            <a:r>
              <a:rPr lang="en-US" sz="5200" dirty="0" err="1"/>
              <a:t>acordo</a:t>
            </a:r>
            <a:r>
              <a:rPr lang="en-US" sz="5200" dirty="0"/>
              <a:t> com o </a:t>
            </a:r>
            <a:r>
              <a:rPr lang="en-US" sz="5200" dirty="0" err="1"/>
              <a:t>nome</a:t>
            </a:r>
            <a:endParaRPr lang="en-US" sz="5200" dirty="0"/>
          </a:p>
          <a:p>
            <a:pPr marL="1028700" indent="-1028700">
              <a:buFont typeface="+mj-lt"/>
              <a:buAutoNum type="arabicPeriod"/>
            </a:pPr>
            <a:r>
              <a:rPr lang="en-US" sz="6000" dirty="0"/>
              <a:t>Um </a:t>
            </a:r>
            <a:r>
              <a:rPr lang="en-US" sz="6000" b="1" dirty="0" err="1"/>
              <a:t>ControladorPrincipal</a:t>
            </a:r>
            <a:r>
              <a:rPr lang="en-US" sz="6000" dirty="0"/>
              <a:t> para o </a:t>
            </a:r>
            <a:r>
              <a:rPr lang="en-US" sz="6000" dirty="0" err="1"/>
              <a:t>código</a:t>
            </a:r>
            <a:r>
              <a:rPr lang="en-US" sz="6000" dirty="0"/>
              <a:t> que </a:t>
            </a:r>
            <a:r>
              <a:rPr lang="en-US" sz="6000" dirty="0" err="1"/>
              <a:t>cria</a:t>
            </a:r>
            <a:r>
              <a:rPr lang="en-US" sz="6000" dirty="0"/>
              <a:t> a  View,  </a:t>
            </a:r>
            <a:r>
              <a:rPr lang="en-US" sz="6000" dirty="0" err="1"/>
              <a:t>os</a:t>
            </a:r>
            <a:r>
              <a:rPr lang="en-US" sz="6000" dirty="0"/>
              <a:t> Listeners, o </a:t>
            </a:r>
            <a:r>
              <a:rPr lang="en-US" sz="6000" dirty="0" err="1"/>
              <a:t>ControladorBanco</a:t>
            </a:r>
            <a:r>
              <a:rPr lang="en-US" sz="6000" dirty="0"/>
              <a:t> e chamar seus </a:t>
            </a:r>
            <a:r>
              <a:rPr lang="en-US" sz="6000" dirty="0" err="1"/>
              <a:t>métodos</a:t>
            </a:r>
            <a:r>
              <a:rPr lang="en-US" sz="6000" dirty="0"/>
              <a:t> quando </a:t>
            </a:r>
            <a:r>
              <a:rPr lang="en-US" sz="6000" dirty="0" err="1"/>
              <a:t>os</a:t>
            </a:r>
            <a:r>
              <a:rPr lang="en-US" sz="6000" dirty="0"/>
              <a:t> </a:t>
            </a:r>
            <a:r>
              <a:rPr lang="en-US" sz="6000" dirty="0" err="1"/>
              <a:t>botoes</a:t>
            </a:r>
            <a:r>
              <a:rPr lang="en-US" sz="6000" dirty="0"/>
              <a:t> da view </a:t>
            </a:r>
            <a:r>
              <a:rPr lang="en-US" sz="6000" dirty="0" err="1"/>
              <a:t>forem</a:t>
            </a:r>
            <a:r>
              <a:rPr lang="en-US" sz="6000" dirty="0"/>
              <a:t> </a:t>
            </a:r>
            <a:r>
              <a:rPr lang="en-US" sz="6000" dirty="0" err="1"/>
              <a:t>selecionados</a:t>
            </a:r>
            <a:r>
              <a:rPr lang="en-US" sz="6000" dirty="0"/>
              <a:t>(Listeners)</a:t>
            </a:r>
          </a:p>
          <a:p>
            <a:pPr marL="1028700" indent="-1028700">
              <a:buFont typeface="+mj-lt"/>
              <a:buAutoNum type="arabicPeriod"/>
            </a:pPr>
            <a:r>
              <a:rPr lang="en-US" sz="6000" dirty="0" err="1"/>
              <a:t>Alterar</a:t>
            </a:r>
            <a:r>
              <a:rPr lang="en-US" sz="6000" dirty="0"/>
              <a:t> o </a:t>
            </a:r>
            <a:r>
              <a:rPr lang="en-US" sz="6000" b="1" dirty="0"/>
              <a:t>ControladorBancoJDBC2</a:t>
            </a:r>
            <a:r>
              <a:rPr lang="en-US" sz="6000" dirty="0"/>
              <a:t> para:</a:t>
            </a:r>
          </a:p>
          <a:p>
            <a:pPr marL="1485900" lvl="1" indent="-1028700">
              <a:buFont typeface="+mj-lt"/>
              <a:buAutoNum type="alphaLcPeriod"/>
            </a:pPr>
            <a:r>
              <a:rPr lang="en-US" sz="5600" dirty="0" err="1"/>
              <a:t>Mudar</a:t>
            </a:r>
            <a:r>
              <a:rPr lang="en-US" sz="5600" dirty="0"/>
              <a:t> o </a:t>
            </a:r>
            <a:r>
              <a:rPr lang="en-US" sz="5600" dirty="0" err="1"/>
              <a:t>método</a:t>
            </a:r>
            <a:r>
              <a:rPr lang="en-US" sz="5600" dirty="0"/>
              <a:t> de </a:t>
            </a:r>
            <a:r>
              <a:rPr lang="en-US" sz="5600" dirty="0" err="1"/>
              <a:t>Leitura</a:t>
            </a:r>
            <a:r>
              <a:rPr lang="en-US" sz="5600" dirty="0"/>
              <a:t> para retornar um </a:t>
            </a:r>
            <a:r>
              <a:rPr lang="en-US" sz="5600" dirty="0" err="1"/>
              <a:t>ArrayList</a:t>
            </a:r>
            <a:r>
              <a:rPr lang="en-US" sz="5600" dirty="0"/>
              <a:t> de </a:t>
            </a:r>
            <a:r>
              <a:rPr lang="en-US" sz="5600" dirty="0" err="1"/>
              <a:t>objetos</a:t>
            </a:r>
            <a:r>
              <a:rPr lang="en-US" sz="5600" dirty="0"/>
              <a:t> “</a:t>
            </a:r>
            <a:r>
              <a:rPr lang="en-US" sz="5600" dirty="0" err="1"/>
              <a:t>Produto</a:t>
            </a:r>
            <a:r>
              <a:rPr lang="en-US" sz="5600" dirty="0"/>
              <a:t>” (item 2.a)</a:t>
            </a:r>
          </a:p>
          <a:p>
            <a:pPr marL="1485900" lvl="1" indent="-1028700">
              <a:buFont typeface="+mj-lt"/>
              <a:buAutoNum type="alphaLcPeriod"/>
            </a:pPr>
            <a:r>
              <a:rPr lang="en-US" sz="5600" dirty="0" err="1"/>
              <a:t>Criar</a:t>
            </a:r>
            <a:r>
              <a:rPr lang="en-US" sz="5600" dirty="0"/>
              <a:t> um novo </a:t>
            </a:r>
            <a:r>
              <a:rPr lang="en-US" sz="5600" dirty="0" err="1"/>
              <a:t>método</a:t>
            </a:r>
            <a:r>
              <a:rPr lang="en-US" sz="5600" dirty="0"/>
              <a:t> “</a:t>
            </a:r>
            <a:r>
              <a:rPr lang="en-US" sz="5600" dirty="0" err="1"/>
              <a:t>lerBanco</a:t>
            </a:r>
            <a:r>
              <a:rPr lang="en-US" sz="5600" dirty="0"/>
              <a:t>” que </a:t>
            </a:r>
            <a:r>
              <a:rPr lang="en-US" sz="5600" dirty="0" err="1"/>
              <a:t>receba</a:t>
            </a:r>
            <a:r>
              <a:rPr lang="en-US" sz="5600" dirty="0"/>
              <a:t> um </a:t>
            </a:r>
            <a:r>
              <a:rPr lang="en-US" sz="5600" dirty="0" err="1"/>
              <a:t>preco</a:t>
            </a:r>
            <a:r>
              <a:rPr lang="en-US" sz="5600" dirty="0"/>
              <a:t> </a:t>
            </a:r>
            <a:r>
              <a:rPr lang="en-US" sz="5600" dirty="0" err="1"/>
              <a:t>como</a:t>
            </a:r>
            <a:r>
              <a:rPr lang="en-US" sz="5600" dirty="0"/>
              <a:t> </a:t>
            </a:r>
            <a:r>
              <a:rPr lang="en-US" sz="5600" dirty="0" err="1"/>
              <a:t>parâmetro</a:t>
            </a:r>
            <a:r>
              <a:rPr lang="en-US" sz="5600" dirty="0"/>
              <a:t> e </a:t>
            </a:r>
            <a:r>
              <a:rPr lang="en-US" sz="5600" dirty="0" err="1"/>
              <a:t>retorne</a:t>
            </a:r>
            <a:r>
              <a:rPr lang="en-US" sz="5600" dirty="0"/>
              <a:t> no </a:t>
            </a:r>
            <a:r>
              <a:rPr lang="en-US" sz="5600" dirty="0" err="1"/>
              <a:t>ArrayList</a:t>
            </a:r>
            <a:r>
              <a:rPr lang="en-US" sz="5600" dirty="0"/>
              <a:t> apenas com </a:t>
            </a:r>
            <a:r>
              <a:rPr lang="en-US" sz="5600" dirty="0" err="1"/>
              <a:t>os</a:t>
            </a:r>
            <a:r>
              <a:rPr lang="en-US" sz="5600" dirty="0"/>
              <a:t> </a:t>
            </a:r>
            <a:r>
              <a:rPr lang="en-US" sz="5600" dirty="0" err="1"/>
              <a:t>produtos</a:t>
            </a:r>
            <a:r>
              <a:rPr lang="en-US" sz="5600" dirty="0"/>
              <a:t> com </a:t>
            </a:r>
            <a:r>
              <a:rPr lang="en-US" sz="5600" dirty="0" err="1"/>
              <a:t>preços</a:t>
            </a:r>
            <a:r>
              <a:rPr lang="en-US" sz="5600" dirty="0"/>
              <a:t> </a:t>
            </a:r>
            <a:r>
              <a:rPr lang="en-US" sz="5600" dirty="0" err="1"/>
              <a:t>menores</a:t>
            </a:r>
            <a:endParaRPr lang="en-US" sz="5600" dirty="0"/>
          </a:p>
          <a:p>
            <a:pPr marL="1028700" indent="-1028700">
              <a:buFont typeface="+mj-lt"/>
              <a:buAutoNum type="arabicPeriod"/>
            </a:pPr>
            <a:r>
              <a:rPr lang="en-US" sz="6000" dirty="0"/>
              <a:t>O “Main” principal vai apenas </a:t>
            </a:r>
            <a:r>
              <a:rPr lang="en-US" sz="6000" dirty="0" err="1"/>
              <a:t>criar</a:t>
            </a:r>
            <a:r>
              <a:rPr lang="en-US" sz="6000" dirty="0"/>
              <a:t> o novo </a:t>
            </a:r>
            <a:r>
              <a:rPr lang="en-US" sz="6000" dirty="0" err="1"/>
              <a:t>controlador</a:t>
            </a:r>
            <a:r>
              <a:rPr lang="en-US" sz="6000" dirty="0"/>
              <a:t> e mandar ele “</a:t>
            </a:r>
            <a:r>
              <a:rPr lang="en-US" sz="6000" dirty="0" err="1"/>
              <a:t>Executar</a:t>
            </a:r>
            <a:r>
              <a:rPr lang="en-US" sz="6000" dirty="0"/>
              <a:t>”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</p:spTree>
    <p:extLst>
      <p:ext uri="{BB962C8B-B14F-4D97-AF65-F5344CB8AC3E}">
        <p14:creationId xmlns:p14="http://schemas.microsoft.com/office/powerpoint/2010/main" val="41192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FD82D2-0116-40D4-AC8A-14D7FC79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1691322"/>
            <a:ext cx="11844539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0850256-3B4E-4CD1-90BD-2C8BB8E8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7" y="1691322"/>
            <a:ext cx="6360256" cy="491000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BEE56-0B44-4141-A040-5E1B26A41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06" y="1737523"/>
            <a:ext cx="5464147" cy="461882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191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65A415-47E4-49CD-BB7F-3519B067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21" y="1691322"/>
            <a:ext cx="6696179" cy="4629082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B5A286-DD85-455D-B060-A3C00B9C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00" y="2304250"/>
            <a:ext cx="5087242" cy="405209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3281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4990BA-73D8-4F96-9F54-A35FA729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08" y="1800661"/>
            <a:ext cx="6097126" cy="39338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A3AD66-5954-4732-90E9-C6387E14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634" y="2665610"/>
            <a:ext cx="5600700" cy="35814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76708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98324D8F-CBFE-4D9B-9847-467A080C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SELECT  &lt;</a:t>
            </a:r>
            <a:r>
              <a:rPr lang="en-US" dirty="0" err="1"/>
              <a:t>Colunas</a:t>
            </a:r>
            <a:r>
              <a:rPr lang="en-US" dirty="0"/>
              <a:t>&gt;</a:t>
            </a:r>
          </a:p>
          <a:p>
            <a:r>
              <a:rPr lang="en-US" dirty="0"/>
              <a:t>FROM  &lt;</a:t>
            </a:r>
            <a:r>
              <a:rPr lang="en-US" dirty="0" err="1"/>
              <a:t>Tabelas</a:t>
            </a:r>
            <a:r>
              <a:rPr lang="en-US" dirty="0"/>
              <a:t>&gt;</a:t>
            </a:r>
          </a:p>
          <a:p>
            <a:r>
              <a:rPr lang="en-US" dirty="0"/>
              <a:t>             INNER JOIN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                        ON &lt;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ligacao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20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</a:t>
            </a:r>
            <a:r>
              <a:rPr lang="pt-BR" sz="5400" dirty="0"/>
              <a:t>Revisão SQL (DDL e DML)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07/03/2018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EA3036-E6A1-4143-8289-B76AD968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748589"/>
            <a:ext cx="10336221" cy="4607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 INTO &lt;</a:t>
            </a:r>
            <a:r>
              <a:rPr lang="en-US" dirty="0" err="1"/>
              <a:t>Tabela</a:t>
            </a:r>
            <a:r>
              <a:rPr lang="en-US" dirty="0"/>
              <a:t>&gt;( &lt;</a:t>
            </a:r>
            <a:r>
              <a:rPr lang="en-US" dirty="0" err="1"/>
              <a:t>Colunas</a:t>
            </a:r>
            <a:r>
              <a:rPr lang="en-US" dirty="0"/>
              <a:t>&gt;)</a:t>
            </a:r>
          </a:p>
          <a:p>
            <a:r>
              <a:rPr lang="en-US" dirty="0"/>
              <a:t>VALUES (&lt;</a:t>
            </a:r>
            <a:r>
              <a:rPr lang="en-US" dirty="0" err="1"/>
              <a:t>Valores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UPDATE 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SET &lt;</a:t>
            </a:r>
            <a:r>
              <a:rPr lang="en-US" dirty="0" err="1"/>
              <a:t>Coluna</a:t>
            </a:r>
            <a:r>
              <a:rPr lang="en-US" dirty="0"/>
              <a:t>&gt; = &lt;Valor </a:t>
            </a:r>
            <a:r>
              <a:rPr lang="en-US" dirty="0" err="1"/>
              <a:t>ou</a:t>
            </a:r>
            <a:r>
              <a:rPr lang="en-US" dirty="0"/>
              <a:t> outro select&gt;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DELETE </a:t>
            </a:r>
          </a:p>
          <a:p>
            <a:r>
              <a:rPr lang="en-US" dirty="0"/>
              <a:t>FROM &lt;</a:t>
            </a:r>
            <a:r>
              <a:rPr lang="en-US" dirty="0" err="1"/>
              <a:t>Tabela</a:t>
            </a:r>
            <a:r>
              <a:rPr lang="en-US" dirty="0"/>
              <a:t>&gt;</a:t>
            </a:r>
          </a:p>
          <a:p>
            <a:r>
              <a:rPr lang="en-US" dirty="0"/>
              <a:t>WHERE &lt;</a:t>
            </a:r>
            <a:r>
              <a:rPr lang="en-US" dirty="0" err="1"/>
              <a:t>Condicoes</a:t>
            </a:r>
            <a:r>
              <a:rPr lang="en-US" dirty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7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II</a:t>
            </a:r>
            <a:br>
              <a:rPr lang="en-US" sz="5400" dirty="0"/>
            </a:br>
            <a:r>
              <a:rPr lang="en-US" sz="5400" b="1" dirty="0"/>
              <a:t>Aula 10 – JDBC – </a:t>
            </a:r>
            <a:r>
              <a:rPr lang="en-US" sz="5400" b="1" dirty="0" err="1"/>
              <a:t>Criação</a:t>
            </a:r>
            <a:r>
              <a:rPr lang="en-US" sz="5400" b="1" dirty="0"/>
              <a:t> do Banco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7D292EF-FB5E-43E7-A105-D00F28ED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07/03/2018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629566-71E8-4F0A-9087-95C61F9D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1691322"/>
            <a:ext cx="5302099" cy="32638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8A6D06-090D-4249-B5B9-77B358D4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288" y="2086733"/>
            <a:ext cx="7098436" cy="4153670"/>
          </a:xfrm>
          <a:prstGeom prst="rect">
            <a:avLst/>
          </a:prstGeom>
        </p:spPr>
      </p:pic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200EC4E0-DE2A-4C32-B79E-3A7AC40037EF}"/>
              </a:ext>
            </a:extLst>
          </p:cNvPr>
          <p:cNvSpPr/>
          <p:nvPr/>
        </p:nvSpPr>
        <p:spPr>
          <a:xfrm>
            <a:off x="7132319" y="3323250"/>
            <a:ext cx="1986514" cy="560854"/>
          </a:xfrm>
          <a:prstGeom prst="wedgeEllipseCallout">
            <a:avLst>
              <a:gd name="adj1" fmla="val -244373"/>
              <a:gd name="adj2" fmla="val 34062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1878B3-0116-4B41-8F13-8D890DF29B15}"/>
              </a:ext>
            </a:extLst>
          </p:cNvPr>
          <p:cNvSpPr txBox="1"/>
          <p:nvPr/>
        </p:nvSpPr>
        <p:spPr>
          <a:xfrm>
            <a:off x="845127" y="5107245"/>
            <a:ext cx="3421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Trocar para o </a:t>
            </a:r>
            <a:r>
              <a:rPr lang="en-US" sz="2800" b="1" dirty="0" err="1"/>
              <a:t>diretorio</a:t>
            </a:r>
            <a:r>
              <a:rPr lang="en-US" sz="2800" b="1" dirty="0"/>
              <a:t> certo do </a:t>
            </a:r>
            <a:r>
              <a:rPr lang="en-US" sz="2800" b="1" dirty="0" err="1"/>
              <a:t>GlassFish</a:t>
            </a:r>
            <a:r>
              <a:rPr lang="en-US" sz="2800" b="1" dirty="0"/>
              <a:t>/Derby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42320749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4721</TotalTime>
  <Words>756</Words>
  <Application>Microsoft Office PowerPoint</Application>
  <PresentationFormat>Widescreen</PresentationFormat>
  <Paragraphs>176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 2</vt:lpstr>
      <vt:lpstr>HDOfficeLightV0</vt:lpstr>
      <vt:lpstr>Programação II (Aula 10)</vt:lpstr>
      <vt:lpstr>Programação II Aula 10 – Banco de Dados / JDBC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Revisão SQL (DDL e DML)</vt:lpstr>
      <vt:lpstr>Programação II Aula 10 – JDBC – Criação do Banco</vt:lpstr>
      <vt:lpstr>Programação II Aula 10 – JDBC – Criação do Banco</vt:lpstr>
      <vt:lpstr>Programação II Aula 10 – Criação do Banco - Tabelas</vt:lpstr>
      <vt:lpstr>Programação II Aula 10 – Derby – Dados da Tabela</vt:lpstr>
      <vt:lpstr>Programação II - Acrescentar Driver JAVA DB</vt:lpstr>
      <vt:lpstr>Programação II - Aula 10 – JDBC / Exemplo</vt:lpstr>
      <vt:lpstr>Programação II - Aula 10 – JDBC / Exemplo</vt:lpstr>
      <vt:lpstr>Programação II - Aula 10 – JDBC / Exemplo</vt:lpstr>
      <vt:lpstr>Programação II – URL do Banco</vt:lpstr>
      <vt:lpstr>Programação II – URL do Banco</vt:lpstr>
      <vt:lpstr>Programação II Aula 10 – JDBC/Controlador do Banco</vt:lpstr>
      <vt:lpstr>Programação II– JDBC/Escrita</vt:lpstr>
      <vt:lpstr>Programação II– JDBC/Leitura</vt:lpstr>
      <vt:lpstr>Programação II– JDBC/Leitura</vt:lpstr>
      <vt:lpstr>Programação II– JDBC/Leitura</vt:lpstr>
      <vt:lpstr>Programação II– JDBC/Alteração</vt:lpstr>
      <vt:lpstr>Programação II– JDBC/Remoção</vt:lpstr>
      <vt:lpstr>Programação II– JDBC/Encerrar Banco</vt:lpstr>
      <vt:lpstr>Programação II  - Aula 10 – JDBC – 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178</cp:revision>
  <cp:lastPrinted>2018-02-21T20:08:26Z</cp:lastPrinted>
  <dcterms:created xsi:type="dcterms:W3CDTF">2016-08-01T02:15:42Z</dcterms:created>
  <dcterms:modified xsi:type="dcterms:W3CDTF">2019-04-11T09:12:17Z</dcterms:modified>
</cp:coreProperties>
</file>