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9"/>
  </p:notesMasterIdLst>
  <p:sldIdLst>
    <p:sldId id="256" r:id="rId2"/>
    <p:sldId id="328" r:id="rId3"/>
    <p:sldId id="353" r:id="rId4"/>
    <p:sldId id="329" r:id="rId5"/>
    <p:sldId id="330" r:id="rId6"/>
    <p:sldId id="332" r:id="rId7"/>
    <p:sldId id="354" r:id="rId8"/>
    <p:sldId id="343" r:id="rId9"/>
    <p:sldId id="338" r:id="rId10"/>
    <p:sldId id="339" r:id="rId11"/>
    <p:sldId id="341" r:id="rId12"/>
    <p:sldId id="342" r:id="rId13"/>
    <p:sldId id="344" r:id="rId14"/>
    <p:sldId id="345" r:id="rId15"/>
    <p:sldId id="355" r:id="rId16"/>
    <p:sldId id="331" r:id="rId17"/>
    <p:sldId id="340" r:id="rId18"/>
    <p:sldId id="333" r:id="rId19"/>
    <p:sldId id="336" r:id="rId20"/>
    <p:sldId id="334" r:id="rId21"/>
    <p:sldId id="350" r:id="rId22"/>
    <p:sldId id="352" r:id="rId23"/>
    <p:sldId id="356" r:id="rId24"/>
    <p:sldId id="346" r:id="rId25"/>
    <p:sldId id="348" r:id="rId26"/>
    <p:sldId id="347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778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10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3495" y="3837769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D2B315D-CCA2-4D93-AB55-D231F95D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5" y="1187016"/>
            <a:ext cx="11740429" cy="4853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BROADCAST </a:t>
            </a:r>
            <a:r>
              <a:rPr lang="pt-BR" sz="2800" dirty="0" err="1"/>
              <a:t>Receivers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6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BROADCAST </a:t>
            </a:r>
            <a:r>
              <a:rPr lang="pt-BR" sz="2800" dirty="0" err="1"/>
              <a:t>Receivers</a:t>
            </a:r>
            <a:r>
              <a:rPr lang="pt-BR" sz="2800" dirty="0"/>
              <a:t> – Exemplo – </a:t>
            </a:r>
            <a:r>
              <a:rPr lang="pt-BR" sz="2800" dirty="0" err="1"/>
              <a:t>Battery</a:t>
            </a:r>
            <a:r>
              <a:rPr lang="pt-BR" sz="2800" dirty="0"/>
              <a:t> </a:t>
            </a:r>
            <a:r>
              <a:rPr lang="pt-BR" sz="2800" dirty="0" err="1"/>
              <a:t>Low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6947A5-D01B-4963-90C6-9FFA6E910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12" b="20870"/>
          <a:stretch/>
        </p:blipFill>
        <p:spPr>
          <a:xfrm>
            <a:off x="294943" y="1325562"/>
            <a:ext cx="11544214" cy="3626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41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BROADCAST </a:t>
            </a:r>
            <a:r>
              <a:rPr lang="pt-BR" sz="2800" dirty="0" err="1"/>
              <a:t>Receivers</a:t>
            </a:r>
            <a:r>
              <a:rPr lang="pt-BR" sz="2800" dirty="0"/>
              <a:t> – Exemplo: Conexão Bluetooth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534F9B5-034D-4A57-A523-8F15474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8" y="1189202"/>
            <a:ext cx="10680921" cy="516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19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AAF814-56EF-4485-B551-BD3A3C345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5798"/>
          <a:stretch/>
        </p:blipFill>
        <p:spPr>
          <a:xfrm>
            <a:off x="273174" y="1249663"/>
            <a:ext cx="8863098" cy="151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1544754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BROADCAST </a:t>
            </a:r>
            <a:r>
              <a:rPr lang="pt-BR" sz="2800" dirty="0" err="1"/>
              <a:t>Receivers</a:t>
            </a:r>
            <a:r>
              <a:rPr lang="pt-BR" sz="2800" dirty="0"/>
              <a:t> – Exemplo: Respondendo ao aplicativo do telefone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719919-83AF-4316-A315-F81F240B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" t="23446" r="5606" b="10021"/>
          <a:stretch/>
        </p:blipFill>
        <p:spPr>
          <a:xfrm>
            <a:off x="552217" y="1934487"/>
            <a:ext cx="10479119" cy="9011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03696A-9628-479E-961C-E1BACD0C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48" y="2575225"/>
            <a:ext cx="9727616" cy="35926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30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1544754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BROADCAST </a:t>
            </a:r>
            <a:r>
              <a:rPr lang="pt-BR" sz="2800" dirty="0" err="1"/>
              <a:t>Receivers</a:t>
            </a:r>
            <a:r>
              <a:rPr lang="pt-BR" sz="2800" dirty="0"/>
              <a:t> – Enviando Broadcasts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5B274A-F96C-4C94-B9A7-034A3F17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" y="1477264"/>
            <a:ext cx="11875316" cy="28584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23574991-B49B-4BD8-9DFA-21511521B8B3}"/>
              </a:ext>
            </a:extLst>
          </p:cNvPr>
          <p:cNvSpPr/>
          <p:nvPr/>
        </p:nvSpPr>
        <p:spPr>
          <a:xfrm>
            <a:off x="3801438" y="4130210"/>
            <a:ext cx="7890553" cy="2003461"/>
          </a:xfrm>
          <a:prstGeom prst="wedgeEllipseCallout">
            <a:avLst>
              <a:gd name="adj1" fmla="val -17449"/>
              <a:gd name="adj2" fmla="val -867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Um tipo de </a:t>
            </a:r>
            <a:r>
              <a:rPr lang="en-US" sz="4000" b="1" dirty="0" err="1">
                <a:solidFill>
                  <a:srgbClr val="FFFF00"/>
                </a:solidFill>
              </a:rPr>
              <a:t>ação</a:t>
            </a:r>
            <a:r>
              <a:rPr lang="en-US" sz="4000" b="1" dirty="0">
                <a:solidFill>
                  <a:srgbClr val="FFFF00"/>
                </a:solidFill>
              </a:rPr>
              <a:t> totalmente </a:t>
            </a:r>
            <a:r>
              <a:rPr lang="en-US" sz="4000" b="1" dirty="0" err="1">
                <a:solidFill>
                  <a:srgbClr val="FFFF00"/>
                </a:solidFill>
              </a:rPr>
              <a:t>criada</a:t>
            </a:r>
            <a:r>
              <a:rPr lang="en-US" sz="4000" b="1" dirty="0">
                <a:solidFill>
                  <a:srgbClr val="FFFF00"/>
                </a:solidFill>
              </a:rPr>
              <a:t> pelo </a:t>
            </a:r>
            <a:r>
              <a:rPr lang="en-US" sz="4000" b="1" dirty="0" err="1">
                <a:solidFill>
                  <a:srgbClr val="FFFF00"/>
                </a:solidFill>
              </a:rPr>
              <a:t>usuário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/>
              <a:t>Aula 10 </a:t>
            </a:r>
            <a:r>
              <a:rPr lang="pt-BR" sz="2800" dirty="0"/>
              <a:t>– </a:t>
            </a:r>
            <a:r>
              <a:rPr lang="pt-BR" sz="2800" i="1" dirty="0"/>
              <a:t>Interação Externa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D60F5-7547-4A1B-B3FF-282D4BB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76" y="2708851"/>
            <a:ext cx="10644027" cy="2058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9933FF"/>
                </a:solidFill>
              </a:rPr>
              <a:t>3 – </a:t>
            </a:r>
            <a:r>
              <a:rPr lang="en-US" sz="9600" b="1" dirty="0" err="1">
                <a:solidFill>
                  <a:srgbClr val="9933FF"/>
                </a:solidFill>
              </a:rPr>
              <a:t>Sensores</a:t>
            </a:r>
            <a:endParaRPr lang="en-US" sz="9600" b="1" dirty="0">
              <a:solidFill>
                <a:srgbClr val="9933FF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1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79622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3200" b="1" dirty="0">
                <a:solidFill>
                  <a:srgbClr val="9933FF"/>
                </a:solidFill>
              </a:rPr>
              <a:t>(3) -</a:t>
            </a:r>
            <a:r>
              <a:rPr lang="pt-BR" sz="3200" dirty="0"/>
              <a:t> </a:t>
            </a:r>
            <a:r>
              <a:rPr lang="pt-BR" sz="3200" b="1" i="1" dirty="0"/>
              <a:t>SENSORES</a:t>
            </a:r>
            <a:endParaRPr 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C9C8A-0E9C-4A63-984B-2F13780C6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24026" b="16540"/>
          <a:stretch/>
        </p:blipFill>
        <p:spPr>
          <a:xfrm>
            <a:off x="716548" y="1500027"/>
            <a:ext cx="10637252" cy="4856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8E4738-EE08-4328-82D2-196E5FE93A75}"/>
              </a:ext>
            </a:extLst>
          </p:cNvPr>
          <p:cNvSpPr txBox="1"/>
          <p:nvPr/>
        </p:nvSpPr>
        <p:spPr>
          <a:xfrm>
            <a:off x="9511004" y="5328774"/>
            <a:ext cx="127573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Movimento</a:t>
            </a:r>
            <a:endParaRPr lang="en-US" dirty="0"/>
          </a:p>
          <a:p>
            <a:r>
              <a:rPr lang="en-US" dirty="0" err="1"/>
              <a:t>Posição</a:t>
            </a:r>
            <a:endParaRPr lang="en-US" dirty="0"/>
          </a:p>
          <a:p>
            <a:r>
              <a:rPr lang="en-US" dirty="0" err="1"/>
              <a:t>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0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SENSORES - </a:t>
            </a:r>
            <a:r>
              <a:rPr lang="pt-BR" sz="2800" b="1" dirty="0"/>
              <a:t>Tipos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B819348-00FE-4CFF-988B-E271C6B2C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"/>
          <a:stretch/>
        </p:blipFill>
        <p:spPr>
          <a:xfrm>
            <a:off x="221672" y="1581001"/>
            <a:ext cx="11748655" cy="4445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852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SENSORES – </a:t>
            </a:r>
            <a:r>
              <a:rPr lang="pt-BR" sz="2800" b="1" dirty="0"/>
              <a:t>Componentes Principais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C163D4-E1C3-4BE0-8925-95BA5536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1" y="1857885"/>
            <a:ext cx="11759932" cy="33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150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SENSORES – Captura de um Evento do Sensor </a:t>
            </a:r>
            <a:r>
              <a:rPr lang="pt-BR" sz="2800" b="1" dirty="0"/>
              <a:t>(</a:t>
            </a:r>
            <a:r>
              <a:rPr lang="pt-BR" sz="2800" b="1" dirty="0" err="1"/>
              <a:t>SensorEvent</a:t>
            </a:r>
            <a:r>
              <a:rPr lang="pt-BR" sz="2800" b="1" dirty="0"/>
              <a:t>)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6FBD65-A0E6-44FA-A397-05499D70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6" y="1691322"/>
            <a:ext cx="11611629" cy="461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0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/>
              <a:t>Aula 10 </a:t>
            </a:r>
            <a:r>
              <a:rPr lang="pt-BR" sz="2800" dirty="0"/>
              <a:t>– </a:t>
            </a:r>
            <a:r>
              <a:rPr lang="pt-BR" sz="2800" i="1" dirty="0"/>
              <a:t>Interação Externa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D60F5-7547-4A1B-B3FF-282D4BB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4" y="1661060"/>
            <a:ext cx="11712386" cy="469529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9933FF"/>
                </a:solidFill>
              </a:rPr>
              <a:t>Intent Filter</a:t>
            </a:r>
          </a:p>
          <a:p>
            <a:pPr lvl="1"/>
            <a:r>
              <a:rPr lang="en-US" sz="3200" dirty="0" err="1"/>
              <a:t>Filtram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eventos</a:t>
            </a:r>
            <a:r>
              <a:rPr lang="en-US" sz="3200" dirty="0"/>
              <a:t> </a:t>
            </a:r>
            <a:r>
              <a:rPr lang="en-US" sz="3200" dirty="0" err="1"/>
              <a:t>recebidos</a:t>
            </a:r>
            <a:r>
              <a:rPr lang="en-US" sz="3200" dirty="0"/>
              <a:t> pelo </a:t>
            </a:r>
            <a:r>
              <a:rPr lang="en-US" sz="3200" dirty="0" err="1"/>
              <a:t>sistema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9933FF"/>
                </a:solidFill>
              </a:rPr>
              <a:t>Broadcast Receivers</a:t>
            </a:r>
          </a:p>
          <a:p>
            <a:pPr lvl="1"/>
            <a:r>
              <a:rPr lang="en-US" sz="3200" dirty="0" err="1"/>
              <a:t>Capturam</a:t>
            </a:r>
            <a:r>
              <a:rPr lang="en-US" sz="3200" dirty="0"/>
              <a:t> e </a:t>
            </a:r>
            <a:r>
              <a:rPr lang="en-US" sz="3200" dirty="0" err="1"/>
              <a:t>respondem</a:t>
            </a:r>
            <a:r>
              <a:rPr lang="en-US" sz="3200" dirty="0"/>
              <a:t> a </a:t>
            </a:r>
            <a:r>
              <a:rPr lang="en-US" sz="3200" dirty="0" err="1"/>
              <a:t>eventos</a:t>
            </a:r>
            <a:r>
              <a:rPr lang="en-US" sz="3200" dirty="0"/>
              <a:t> </a:t>
            </a:r>
            <a:r>
              <a:rPr lang="en-US" sz="3200" dirty="0" err="1"/>
              <a:t>vindos</a:t>
            </a:r>
            <a:r>
              <a:rPr lang="en-US" sz="3200" dirty="0"/>
              <a:t> do Sistema(ou de outras </a:t>
            </a:r>
            <a:r>
              <a:rPr lang="en-US" sz="3200" dirty="0" err="1"/>
              <a:t>aplicações</a:t>
            </a:r>
            <a:r>
              <a:rPr lang="en-US" sz="3200" dirty="0"/>
              <a:t>) </a:t>
            </a:r>
          </a:p>
          <a:p>
            <a:pPr lvl="1"/>
            <a:r>
              <a:rPr lang="en-US" sz="3200" dirty="0" err="1"/>
              <a:t>Correspondem</a:t>
            </a:r>
            <a:r>
              <a:rPr lang="en-US" sz="3200" dirty="0"/>
              <a:t> mais </a:t>
            </a:r>
            <a:r>
              <a:rPr lang="en-US" sz="3200" dirty="0" err="1"/>
              <a:t>propriamente</a:t>
            </a:r>
            <a:r>
              <a:rPr lang="en-US" sz="3200" dirty="0"/>
              <a:t> a lógica </a:t>
            </a:r>
            <a:r>
              <a:rPr lang="en-US" sz="3200" dirty="0" err="1"/>
              <a:t>operacional</a:t>
            </a:r>
            <a:r>
              <a:rPr lang="en-US" sz="3200" dirty="0"/>
              <a:t> do </a:t>
            </a:r>
            <a:r>
              <a:rPr lang="en-US" sz="3200" dirty="0" err="1"/>
              <a:t>sistema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4000" b="1" dirty="0" err="1">
                <a:solidFill>
                  <a:srgbClr val="9933FF"/>
                </a:solidFill>
              </a:rPr>
              <a:t>Sensores</a:t>
            </a:r>
            <a:endParaRPr lang="en-US" sz="4000" b="1" dirty="0">
              <a:solidFill>
                <a:srgbClr val="9933FF"/>
              </a:solidFill>
            </a:endParaRPr>
          </a:p>
          <a:p>
            <a:pPr lvl="1"/>
            <a:r>
              <a:rPr lang="en-US" sz="3200" dirty="0" err="1"/>
              <a:t>Capturam</a:t>
            </a:r>
            <a:r>
              <a:rPr lang="en-US" sz="3200" dirty="0"/>
              <a:t> </a:t>
            </a:r>
            <a:r>
              <a:rPr lang="en-US" sz="3200" dirty="0" err="1"/>
              <a:t>eventos</a:t>
            </a:r>
            <a:r>
              <a:rPr lang="en-US" sz="3200" dirty="0"/>
              <a:t> de </a:t>
            </a:r>
            <a:r>
              <a:rPr lang="en-US" sz="3200" dirty="0" err="1"/>
              <a:t>dispositivos</a:t>
            </a:r>
            <a:r>
              <a:rPr lang="en-US" sz="3200" dirty="0"/>
              <a:t> do hardware</a:t>
            </a:r>
          </a:p>
          <a:p>
            <a:pPr lvl="1"/>
            <a:r>
              <a:rPr lang="en-US" sz="3200" i="1" dirty="0" err="1"/>
              <a:t>Correspondem</a:t>
            </a:r>
            <a:r>
              <a:rPr lang="en-US" sz="3200" i="1" dirty="0"/>
              <a:t> mais especificamente a parte </a:t>
            </a:r>
            <a:r>
              <a:rPr lang="en-US" sz="3200" i="1" dirty="0" err="1"/>
              <a:t>fisica</a:t>
            </a:r>
            <a:r>
              <a:rPr lang="en-US" sz="3200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>
                <a:solidFill>
                  <a:srgbClr val="9933FF"/>
                </a:solidFill>
              </a:rPr>
              <a:t>Content Providers</a:t>
            </a:r>
          </a:p>
          <a:p>
            <a:pPr lvl="1"/>
            <a:r>
              <a:rPr lang="en-US" sz="3200" dirty="0" err="1"/>
              <a:t>Camada</a:t>
            </a:r>
            <a:r>
              <a:rPr lang="en-US" sz="3200" dirty="0"/>
              <a:t> de </a:t>
            </a:r>
            <a:r>
              <a:rPr lang="en-US" sz="3200" dirty="0" err="1"/>
              <a:t>abstração</a:t>
            </a:r>
            <a:r>
              <a:rPr lang="en-US" sz="3200" dirty="0"/>
              <a:t> para </a:t>
            </a:r>
            <a:r>
              <a:rPr lang="en-US" sz="3200" dirty="0" err="1"/>
              <a:t>persistência</a:t>
            </a:r>
            <a:r>
              <a:rPr lang="en-US" sz="3200" dirty="0"/>
              <a:t> (</a:t>
            </a:r>
            <a:r>
              <a:rPr lang="en-US" sz="3200" dirty="0" err="1"/>
              <a:t>Armazenamento</a:t>
            </a:r>
            <a:r>
              <a:rPr lang="en-US" sz="3200" dirty="0"/>
              <a:t>) de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16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SENSORES – Informações de um Evento do Sensor </a:t>
            </a:r>
            <a:r>
              <a:rPr lang="pt-BR" sz="2800" b="1" dirty="0"/>
              <a:t>(</a:t>
            </a:r>
            <a:r>
              <a:rPr lang="pt-BR" sz="2800" b="1" dirty="0" err="1"/>
              <a:t>SensorEvent</a:t>
            </a:r>
            <a:r>
              <a:rPr lang="pt-BR" sz="2800" b="1" dirty="0"/>
              <a:t>)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D049F9-E576-453D-B7D5-1553CC45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t="8993" r="1207" b="4237"/>
          <a:stretch/>
        </p:blipFill>
        <p:spPr>
          <a:xfrm>
            <a:off x="266274" y="1816082"/>
            <a:ext cx="11659452" cy="4113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143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6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SENSORES – Ex. Listando Sensores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87405B-ED07-4405-8430-597182C1D115}"/>
              </a:ext>
            </a:extLst>
          </p:cNvPr>
          <p:cNvSpPr/>
          <p:nvPr/>
        </p:nvSpPr>
        <p:spPr>
          <a:xfrm>
            <a:off x="477826" y="1394132"/>
            <a:ext cx="112502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mSensorManager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sz="2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(SENSOR_SERVICE);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lista =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mSensorManager.</a:t>
            </a:r>
            <a:r>
              <a:rPr lang="pt-BR" sz="2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getSensorList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Sensor.TYPE_ALL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&lt;Sensor&gt;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lista.iterator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sensores = "... ";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sensores += " - " +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sensor.getName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+ "\n";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Toast.makeText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sensores,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Toast.LENGTH_LONG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</p:txBody>
      </p:sp>
    </p:spTree>
    <p:extLst>
      <p:ext uri="{BB962C8B-B14F-4D97-AF65-F5344CB8AC3E}">
        <p14:creationId xmlns:p14="http://schemas.microsoft.com/office/powerpoint/2010/main" val="4137746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6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SENSORES – Ex. Implementando código de resposta de sensores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87405B-ED07-4405-8430-597182C1D115}"/>
              </a:ext>
            </a:extLst>
          </p:cNvPr>
          <p:cNvSpPr/>
          <p:nvPr/>
        </p:nvSpPr>
        <p:spPr>
          <a:xfrm>
            <a:off x="470898" y="1275933"/>
            <a:ext cx="1125020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UsandoSensores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mSensorManager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Sensor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mProximidade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Sensor </a:t>
            </a:r>
            <a:r>
              <a:rPr lang="pt-BR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mXXX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super.onCreate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R.layout.activity_principal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mSensorManager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(SENSOR_SERVICE)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mProximidade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mSensorManager.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getDefaultSensor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Sensor.TYPE_PROXIMITY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mXXX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mSensorManager.getDefaultSensor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mSensorManager.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registerListener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ProxSensor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mProximidade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SensorManager.SENSOR_DELAY_FASTEST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mSensorManager.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registerListener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ProxSensor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SensorEventListener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onAccuracyChanged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(Sensor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onSensorChanged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SensorEvent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 . .      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88BC398-1A50-4A0A-9011-A63051245673}"/>
              </a:ext>
            </a:extLst>
          </p:cNvPr>
          <p:cNvCxnSpPr>
            <a:cxnSpLocks/>
          </p:cNvCxnSpPr>
          <p:nvPr/>
        </p:nvCxnSpPr>
        <p:spPr>
          <a:xfrm>
            <a:off x="3881535" y="1915886"/>
            <a:ext cx="2923592" cy="24757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59DB705-401C-48E2-90B6-900D9BAE606E}"/>
              </a:ext>
            </a:extLst>
          </p:cNvPr>
          <p:cNvCxnSpPr>
            <a:cxnSpLocks/>
          </p:cNvCxnSpPr>
          <p:nvPr/>
        </p:nvCxnSpPr>
        <p:spPr>
          <a:xfrm flipV="1">
            <a:off x="2693437" y="4279641"/>
            <a:ext cx="2936032" cy="11507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2EFDE19-E021-4E64-9F4F-EB703A460BAA}"/>
              </a:ext>
            </a:extLst>
          </p:cNvPr>
          <p:cNvCxnSpPr>
            <a:cxnSpLocks/>
          </p:cNvCxnSpPr>
          <p:nvPr/>
        </p:nvCxnSpPr>
        <p:spPr>
          <a:xfrm flipH="1">
            <a:off x="3128865" y="1915886"/>
            <a:ext cx="342123" cy="1629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/>
              <a:t>Aula 10 </a:t>
            </a:r>
            <a:r>
              <a:rPr lang="pt-BR" sz="2800" dirty="0"/>
              <a:t>– </a:t>
            </a:r>
            <a:r>
              <a:rPr lang="pt-BR" sz="2800" i="1" dirty="0"/>
              <a:t>Interação Externa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D60F5-7547-4A1B-B3FF-282D4BB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76" y="2708851"/>
            <a:ext cx="10644027" cy="20583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9933FF"/>
                </a:solidFill>
              </a:rPr>
              <a:t>4 – Content Providers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1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1544754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>
                <a:solidFill>
                  <a:srgbClr val="9933FF"/>
                </a:solidFill>
              </a:rPr>
              <a:t>(4) -</a:t>
            </a:r>
            <a:r>
              <a:rPr lang="pt-BR" sz="2800" dirty="0"/>
              <a:t> CONTENT PROVIDERS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50DDE-FE39-4859-BCDA-A03D6668C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20"/>
          <a:stretch/>
        </p:blipFill>
        <p:spPr>
          <a:xfrm>
            <a:off x="374072" y="1309687"/>
            <a:ext cx="5615576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1DF2E9-1F43-4061-B725-DB9BC9137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7"/>
          <a:stretch/>
        </p:blipFill>
        <p:spPr>
          <a:xfrm>
            <a:off x="7406033" y="1794796"/>
            <a:ext cx="4278330" cy="4238625"/>
          </a:xfrm>
          <a:prstGeom prst="rect">
            <a:avLst/>
          </a:prstGeom>
        </p:spPr>
      </p:pic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23574991-B49B-4BD8-9DFA-21511521B8B3}"/>
              </a:ext>
            </a:extLst>
          </p:cNvPr>
          <p:cNvSpPr/>
          <p:nvPr/>
        </p:nvSpPr>
        <p:spPr>
          <a:xfrm>
            <a:off x="4761293" y="751246"/>
            <a:ext cx="7430707" cy="897245"/>
          </a:xfrm>
          <a:prstGeom prst="wedgeEllipseCallout">
            <a:avLst>
              <a:gd name="adj1" fmla="val -35337"/>
              <a:gd name="adj2" fmla="val 2146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Permite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tratar</a:t>
            </a:r>
            <a:r>
              <a:rPr lang="en-US" sz="2800" b="1" dirty="0">
                <a:solidFill>
                  <a:srgbClr val="FFFF00"/>
                </a:solidFill>
              </a:rPr>
              <a:t> todas as </a:t>
            </a:r>
            <a:r>
              <a:rPr lang="en-US" sz="2800" b="1" dirty="0" err="1">
                <a:solidFill>
                  <a:srgbClr val="FFFF00"/>
                </a:solidFill>
              </a:rPr>
              <a:t>fontes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como</a:t>
            </a:r>
            <a:r>
              <a:rPr lang="en-US" sz="2800" b="1" dirty="0">
                <a:solidFill>
                  <a:srgbClr val="FFFF00"/>
                </a:solidFill>
              </a:rPr>
              <a:t> um Banco de Dados (CRUD)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8DF7B7B-C621-4BB1-9CD7-E0AB4E07FABF}"/>
              </a:ext>
            </a:extLst>
          </p:cNvPr>
          <p:cNvSpPr/>
          <p:nvPr/>
        </p:nvSpPr>
        <p:spPr>
          <a:xfrm>
            <a:off x="6257830" y="3074539"/>
            <a:ext cx="1148203" cy="1209905"/>
          </a:xfrm>
          <a:prstGeom prst="rightArrow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1544754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CONTENT PROVIDERS – Criando um </a:t>
            </a:r>
            <a:r>
              <a:rPr lang="pt-BR" sz="2800" i="1" dirty="0" err="1"/>
              <a:t>Provider</a:t>
            </a:r>
            <a:endParaRPr lang="pt-BR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E2E4D03-9B3E-4417-B2C3-E3F2E014EEBF}"/>
              </a:ext>
            </a:extLst>
          </p:cNvPr>
          <p:cNvSpPr/>
          <p:nvPr/>
        </p:nvSpPr>
        <p:spPr>
          <a:xfrm>
            <a:off x="98514" y="1181921"/>
            <a:ext cx="1235158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&lt;Meu Provider&gt;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Uri CONTENT_URI =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&lt;prefixo&gt;://&lt;autoridade&gt;/&lt;</a:t>
            </a:r>
            <a:r>
              <a:rPr lang="pt-BR" sz="20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pt-BR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&gt;/&lt;identidade&gt;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selection, 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20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… } </a:t>
            </a:r>
            <a:r>
              <a:rPr lang="en-US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Tipo “MIME” do retorno </a:t>
            </a:r>
          </a:p>
          <a:p>
            <a:r>
              <a:rPr lang="en-US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                                                                              Ex: (</a:t>
            </a:r>
            <a:r>
              <a:rPr lang="en-US" sz="20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android.cursor.item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/* ou  </a:t>
            </a:r>
          </a:p>
          <a:p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sz="14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4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20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android.cursor.dir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/*</a:t>
            </a:r>
            <a:r>
              <a:rPr lang="en-US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Uri 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values) { … } 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 </a:t>
            </a:r>
            <a:r>
              <a:rPr lang="en-US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Inicialização</a:t>
            </a:r>
            <a:r>
              <a:rPr lang="en-US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 Provider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Cursor 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String[] projection, String selection,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 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@Override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sz="20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values, String selection,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000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1544754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CONTENT PROVIDERS - </a:t>
            </a:r>
            <a:r>
              <a:rPr lang="pt-BR" sz="3600" b="1" dirty="0">
                <a:solidFill>
                  <a:srgbClr val="9933FF"/>
                </a:solidFill>
              </a:rPr>
              <a:t>conteúdo URI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E2E4D03-9B3E-4417-B2C3-E3F2E014EEBF}"/>
              </a:ext>
            </a:extLst>
          </p:cNvPr>
          <p:cNvSpPr/>
          <p:nvPr/>
        </p:nvSpPr>
        <p:spPr>
          <a:xfrm>
            <a:off x="558281" y="1393307"/>
            <a:ext cx="111796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prefixo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&gt;://&lt;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autoridade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identidade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prefixo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Definido como conteúdo: //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autoridade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Especifica o nome do provedor de conteúdo, como contatos, navegador, etc. provedores de conteúdo de terceiros pode ser um nome completo, tais como: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cn.programmer.statusprovider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indica que esse tipo específico de provedor de conteúdo dos dados. Por exemplo: Você quer fornecer pelo provedor de conteúdo para obter todo o catálogo de endereços de contatos, o caminho de dados é o povo, então o URI ficará da seguinte forma: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conteúdo: // contatos / pessoas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identidade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Este pedido especificado um determinado registro. Por exemplo: Você fornece o provedor de conteúdo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Encontre o número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ID é 5, então o URI se parece com isso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conteúdo: // contatos / pessoas / 5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7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1544754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CONTENT PROVIDERS - </a:t>
            </a:r>
            <a:r>
              <a:rPr lang="pt-BR" sz="3600" b="1" dirty="0">
                <a:solidFill>
                  <a:srgbClr val="9933FF"/>
                </a:solidFill>
              </a:rPr>
              <a:t>Utilizando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E2E4D03-9B3E-4417-B2C3-E3F2E014EEBF}"/>
              </a:ext>
            </a:extLst>
          </p:cNvPr>
          <p:cNvSpPr/>
          <p:nvPr/>
        </p:nvSpPr>
        <p:spPr>
          <a:xfrm>
            <a:off x="558281" y="1393307"/>
            <a:ext cx="1117962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(CONTENT_URI,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projection, selection, null, null);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endParaRPr lang="en-US" b="1" dirty="0">
              <a:solidFill>
                <a:srgbClr val="99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mCursor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().query(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i="1" dirty="0" err="1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abela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</a:t>
            </a:r>
            <a:endParaRPr lang="en-US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mProjection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Lista de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colunas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serem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retornadas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mSelectionClause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Cláusula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“Where”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mSelectionArgs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Argumentos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para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“?” da WHERE clause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mSortOrder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Opcional</a:t>
            </a:r>
            <a:r>
              <a:rPr lang="en-US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ordenação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0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/>
              <a:t>Aula 10 </a:t>
            </a:r>
            <a:r>
              <a:rPr lang="pt-BR" sz="2800" dirty="0"/>
              <a:t>– </a:t>
            </a:r>
            <a:r>
              <a:rPr lang="pt-BR" sz="2800" i="1" dirty="0"/>
              <a:t>Interação Externa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D60F5-7547-4A1B-B3FF-282D4BB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52" y="2452171"/>
            <a:ext cx="10243181" cy="1767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rgbClr val="9933FF"/>
                </a:solidFill>
              </a:rPr>
              <a:t> 1 - Intent Filter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6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>
                <a:solidFill>
                  <a:srgbClr val="9933FF"/>
                </a:solidFill>
              </a:rPr>
              <a:t>(1) -</a:t>
            </a:r>
            <a:r>
              <a:rPr lang="pt-BR" sz="2800" dirty="0"/>
              <a:t> INTENT FILTERS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B6288B-7CEE-4AEA-AD39-87A1DEBD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0" y="1594340"/>
            <a:ext cx="11232300" cy="4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2" y="-160713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INTENT FILTERS - </a:t>
            </a:r>
            <a:r>
              <a:rPr lang="pt-BR" sz="3600" b="1" dirty="0"/>
              <a:t>Ação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636FD2-719B-4C3E-B9A8-38274BD1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89" b="14397"/>
          <a:stretch/>
        </p:blipFill>
        <p:spPr>
          <a:xfrm>
            <a:off x="423223" y="1051068"/>
            <a:ext cx="10937504" cy="541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2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2" y="-160713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INTENT FILTERS - </a:t>
            </a:r>
            <a:r>
              <a:rPr lang="pt-BR" sz="3600" b="1" dirty="0"/>
              <a:t>Categoria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EF9AFB-37AA-41BE-9C3E-CD1598EB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56" b="16394"/>
          <a:stretch/>
        </p:blipFill>
        <p:spPr>
          <a:xfrm>
            <a:off x="589729" y="1159546"/>
            <a:ext cx="10770998" cy="5196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65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/>
              <a:t>Aula 10 </a:t>
            </a:r>
            <a:r>
              <a:rPr lang="pt-BR" sz="2800" dirty="0"/>
              <a:t>– </a:t>
            </a:r>
            <a:r>
              <a:rPr lang="pt-BR" sz="2800" i="1" dirty="0"/>
              <a:t>Interação Externa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D60F5-7547-4A1B-B3FF-282D4BB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76" y="2708851"/>
            <a:ext cx="10644027" cy="2058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9933FF"/>
                </a:solidFill>
              </a:rPr>
              <a:t> 2 – </a:t>
            </a:r>
            <a:r>
              <a:rPr lang="en-US" sz="8000" b="1" dirty="0" err="1">
                <a:solidFill>
                  <a:srgbClr val="9933FF"/>
                </a:solidFill>
              </a:rPr>
              <a:t>BroadCast</a:t>
            </a:r>
            <a:r>
              <a:rPr lang="en-US" sz="8000" b="1" dirty="0">
                <a:solidFill>
                  <a:srgbClr val="9933FF"/>
                </a:solidFill>
              </a:rPr>
              <a:t> Receivers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b="1" dirty="0">
                <a:solidFill>
                  <a:srgbClr val="9933FF"/>
                </a:solidFill>
              </a:rPr>
              <a:t>(2) -</a:t>
            </a:r>
            <a:r>
              <a:rPr lang="pt-BR" sz="2800" dirty="0"/>
              <a:t> BROADCAST </a:t>
            </a:r>
            <a:r>
              <a:rPr lang="pt-BR" sz="2800" dirty="0" err="1"/>
              <a:t>Receivers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273879-D90E-469E-AC35-7CBBE9A2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4" y="1249533"/>
            <a:ext cx="11703371" cy="5106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89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BROADCAST </a:t>
            </a:r>
            <a:r>
              <a:rPr lang="pt-BR" sz="2800" dirty="0" err="1"/>
              <a:t>Receivers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62040E-6A21-40A8-8F4A-220B92CA8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18774"/>
          <a:stretch/>
        </p:blipFill>
        <p:spPr>
          <a:xfrm>
            <a:off x="168334" y="2143558"/>
            <a:ext cx="8982593" cy="421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743A76-57DD-41FE-AC74-88EC4026A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7" t="40090"/>
          <a:stretch/>
        </p:blipFill>
        <p:spPr>
          <a:xfrm>
            <a:off x="6435532" y="809084"/>
            <a:ext cx="6421486" cy="1938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40492-D886-4C54-85B2-71D5CF667D36}"/>
              </a:ext>
            </a:extLst>
          </p:cNvPr>
          <p:cNvCxnSpPr>
            <a:cxnSpLocks/>
          </p:cNvCxnSpPr>
          <p:nvPr/>
        </p:nvCxnSpPr>
        <p:spPr>
          <a:xfrm flipV="1">
            <a:off x="6719455" y="2549236"/>
            <a:ext cx="1537854" cy="24522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994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6350</TotalTime>
  <Words>1025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Programação para Dispositivos Móveis Aula 10</vt:lpstr>
      <vt:lpstr>Programação para Dispositivos Móveis  Aula 10 – Interação Externa</vt:lpstr>
      <vt:lpstr>Programação para Dispositivos Móveis  Aula 10 – Interação Externa</vt:lpstr>
      <vt:lpstr>Programação para Dispositivos Móveis  (1) - INTENT FILTERS</vt:lpstr>
      <vt:lpstr>Programação para Dispositivos Móveis  INTENT FILTERS - Ação</vt:lpstr>
      <vt:lpstr>Programação para Dispositivos Móveis  INTENT FILTERS - Categoria</vt:lpstr>
      <vt:lpstr>Programação para Dispositivos Móveis  Aula 10 – Interação Externa</vt:lpstr>
      <vt:lpstr>Programação para Dispositivos Móveis  (2) - BROADCAST Receivers</vt:lpstr>
      <vt:lpstr>Programação para Dispositivos Móveis  BROADCAST Receivers</vt:lpstr>
      <vt:lpstr>Programação para Dispositivos Móveis  BROADCAST Receivers</vt:lpstr>
      <vt:lpstr>Programação para Dispositivos Móveis  BROADCAST Receivers – Exemplo – Battery Low</vt:lpstr>
      <vt:lpstr>Programação para Dispositivos Móveis  BROADCAST Receivers – Exemplo: Conexão Bluetooth</vt:lpstr>
      <vt:lpstr>Programação para Dispositivos Móveis  BROADCAST Receivers – Exemplo: Respondendo ao aplicativo do telefone</vt:lpstr>
      <vt:lpstr>Programação para Dispositivos Móveis  BROADCAST Receivers – Enviando Broadcasts</vt:lpstr>
      <vt:lpstr>Programação para Dispositivos Móveis  Aula 10 – Interação Externa</vt:lpstr>
      <vt:lpstr>Programação para Dispositivos Móveis  (3) - SENSORES</vt:lpstr>
      <vt:lpstr>Programação para Dispositivos Móveis  SENSORES - Tipos</vt:lpstr>
      <vt:lpstr>Programação para Dispositivos Móveis  SENSORES – Componentes Principais</vt:lpstr>
      <vt:lpstr>Programação para Dispositivos Móveis  SENSORES – Captura de um Evento do Sensor (SensorEvent)</vt:lpstr>
      <vt:lpstr>Programação para Dispositivos Móveis  SENSORES – Informações de um Evento do Sensor (SensorEvent)</vt:lpstr>
      <vt:lpstr>Programação para Dispositivos Móveis  SENSORES – Ex. Listando Sensores</vt:lpstr>
      <vt:lpstr>Programação para Dispositivos Móveis  SENSORES – Ex. Implementando código de resposta de sensores</vt:lpstr>
      <vt:lpstr>Programação para Dispositivos Móveis  Aula 10 – Interação Externa</vt:lpstr>
      <vt:lpstr>Programação para Dispositivos Móveis  (4) - CONTENT PROVIDERS</vt:lpstr>
      <vt:lpstr>Programação para Dispositivos Móveis  CONTENT PROVIDERS – Criando um Provider</vt:lpstr>
      <vt:lpstr>Programação para Dispositivos Móveis  CONTENT PROVIDERS - conteúdo URI</vt:lpstr>
      <vt:lpstr>Programação para Dispositivos Móveis  CONTENT PROVIDERS - Utilizando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171</cp:revision>
  <dcterms:created xsi:type="dcterms:W3CDTF">2016-08-01T02:15:42Z</dcterms:created>
  <dcterms:modified xsi:type="dcterms:W3CDTF">2018-06-01T18:24:38Z</dcterms:modified>
</cp:coreProperties>
</file>