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256" r:id="rId2"/>
    <p:sldId id="498" r:id="rId3"/>
    <p:sldId id="500" r:id="rId4"/>
    <p:sldId id="515" r:id="rId5"/>
    <p:sldId id="520" r:id="rId6"/>
    <p:sldId id="519" r:id="rId7"/>
    <p:sldId id="521" r:id="rId8"/>
    <p:sldId id="522" r:id="rId9"/>
    <p:sldId id="525" r:id="rId10"/>
    <p:sldId id="523" r:id="rId11"/>
    <p:sldId id="506" r:id="rId12"/>
    <p:sldId id="516" r:id="rId13"/>
    <p:sldId id="517" r:id="rId14"/>
    <p:sldId id="505" r:id="rId15"/>
    <p:sldId id="518" r:id="rId16"/>
    <p:sldId id="524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65568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25941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26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39673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924725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19602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10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0585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17/09/2018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17/09/2018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17/09/2018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17/09/2018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17/09/2018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tste.php?NOMEFUNC=And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4)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Especiais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$_GET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nomeFuncionario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$_GET[“NOMEFUNC”];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Ex: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http://localhost/tste.php?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NOMEFUNC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=Andre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$_POST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com </a:t>
            </a:r>
            <a:r>
              <a:rPr lang="en-US" sz="3200" dirty="0" err="1"/>
              <a:t>chamadas</a:t>
            </a:r>
            <a:r>
              <a:rPr lang="en-US" sz="3200" dirty="0"/>
              <a:t> “POST”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$_REQUEST </a:t>
            </a:r>
            <a:r>
              <a:rPr lang="en-US" sz="3200" dirty="0"/>
              <a:t>– </a:t>
            </a:r>
            <a:r>
              <a:rPr lang="en-US" sz="3200" dirty="0" err="1"/>
              <a:t>Usado</a:t>
            </a:r>
            <a:r>
              <a:rPr lang="en-US" sz="3200" dirty="0"/>
              <a:t> para </a:t>
            </a:r>
            <a:r>
              <a:rPr lang="en-US" sz="3200" dirty="0" err="1"/>
              <a:t>ambas</a:t>
            </a:r>
            <a:r>
              <a:rPr lang="en-US" sz="3200" dirty="0"/>
              <a:t> as </a:t>
            </a:r>
            <a:r>
              <a:rPr lang="en-US" sz="3200" dirty="0" err="1"/>
              <a:t>chamadas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7290014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PHP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3271404" y="1641328"/>
            <a:ext cx="8314460" cy="4641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54D3B0-2064-461E-9D26-8BD04E0F0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2"/>
          <a:stretch/>
        </p:blipFill>
        <p:spPr>
          <a:xfrm>
            <a:off x="4038600" y="4396951"/>
            <a:ext cx="7826086" cy="201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805851" y="3202875"/>
            <a:ext cx="811676" cy="146264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Instalar</a:t>
            </a:r>
            <a:r>
              <a:rPr lang="en-US" sz="4000" dirty="0"/>
              <a:t> Suporte NetBeans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3F080-9489-48C3-8C8B-7461F9A59375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9239AE-FB79-4B12-A8F1-F6C2F71A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1580192"/>
            <a:ext cx="3045949" cy="4482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6648C3-186D-4313-9F49-4036FFA8B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6" r="39708"/>
          <a:stretch/>
        </p:blipFill>
        <p:spPr>
          <a:xfrm>
            <a:off x="2576944" y="1580192"/>
            <a:ext cx="4071443" cy="3908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2AF2B7-B4E1-44AD-8033-B87988782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543" y="3016885"/>
            <a:ext cx="6790939" cy="1978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D976E0-3449-47B8-9E13-B29F17AB71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348"/>
          <a:stretch/>
        </p:blipFill>
        <p:spPr>
          <a:xfrm>
            <a:off x="6973358" y="4900109"/>
            <a:ext cx="4878197" cy="1508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18F5D3-5DBC-4B42-B8E2-E0FE19BC813B}"/>
              </a:ext>
            </a:extLst>
          </p:cNvPr>
          <p:cNvCxnSpPr>
            <a:cxnSpLocks/>
          </p:cNvCxnSpPr>
          <p:nvPr/>
        </p:nvCxnSpPr>
        <p:spPr>
          <a:xfrm flipV="1">
            <a:off x="1446386" y="2213264"/>
            <a:ext cx="1333157" cy="344090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048FA26-3752-45AF-A09D-035FBD7008FB}"/>
              </a:ext>
            </a:extLst>
          </p:cNvPr>
          <p:cNvCxnSpPr>
            <a:cxnSpLocks/>
          </p:cNvCxnSpPr>
          <p:nvPr/>
        </p:nvCxnSpPr>
        <p:spPr>
          <a:xfrm>
            <a:off x="4567135" y="4549684"/>
            <a:ext cx="2997536" cy="9390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2374-FA94-4124-BA4C-CB5D574F166F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" y="1556466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06DE2F-1763-4640-B1DE-AD6D7F7B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2" y="3091728"/>
            <a:ext cx="8592891" cy="3264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1DF9C0-077D-4C78-833F-66B5F5F2D81E}"/>
              </a:ext>
            </a:extLst>
          </p:cNvPr>
          <p:cNvCxnSpPr>
            <a:cxnSpLocks/>
          </p:cNvCxnSpPr>
          <p:nvPr/>
        </p:nvCxnSpPr>
        <p:spPr>
          <a:xfrm flipV="1">
            <a:off x="4692912" y="3611454"/>
            <a:ext cx="2691975" cy="25256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7795A0-6CB8-4901-8D0D-1034CAD6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" t="5491"/>
          <a:stretch/>
        </p:blipFill>
        <p:spPr>
          <a:xfrm>
            <a:off x="249382" y="1691322"/>
            <a:ext cx="7298574" cy="3689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F904B4-C113-43C0-B2AA-072999FC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64" y="2867569"/>
            <a:ext cx="6062279" cy="33992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A975B8-D1E0-4CA4-B6A3-42B88027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1068" y="3429000"/>
            <a:ext cx="2567348" cy="315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312588" y="2236879"/>
            <a:ext cx="1698518" cy="63069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8617527" y="4307504"/>
            <a:ext cx="2007650" cy="21201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86871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5D6423-2337-49BA-A1E2-AC8C9D931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2" y="1415728"/>
            <a:ext cx="6530655" cy="4887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94EDB0C-E06E-46D5-A2C5-A5509CEDD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242" y="2436765"/>
            <a:ext cx="5337526" cy="2190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193488" y="2229766"/>
            <a:ext cx="1641960" cy="119923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 flipV="1">
            <a:off x="5282360" y="3941058"/>
            <a:ext cx="1874142" cy="73900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3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B6D8C9-53FB-4622-BD1D-67B43472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558"/>
            <a:ext cx="9376914" cy="4865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4286" y="168828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2 - Forms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72-50EC-4B83-B4C5-44366C9CE1BD}" type="datetime1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26D020-63D9-4CEC-8E78-C988EE35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5392495"/>
            <a:ext cx="3618784" cy="132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B2FF55-A89B-4698-95D5-7850C5F3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187" y="558153"/>
            <a:ext cx="4930026" cy="1553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4189228" y="5316279"/>
            <a:ext cx="4096636" cy="54226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 flipV="1">
            <a:off x="5018567" y="1334801"/>
            <a:ext cx="2339163" cy="103625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4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4 - 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17/09/2018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Arquitetura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Comandos</a:t>
            </a:r>
            <a:r>
              <a:rPr lang="en-US" sz="6600" dirty="0"/>
              <a:t> de Controle de </a:t>
            </a:r>
            <a:r>
              <a:rPr lang="en-US" sz="6600" dirty="0" err="1"/>
              <a:t>Fluxo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/>
              <a:t>Arrays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Variáveis</a:t>
            </a:r>
            <a:r>
              <a:rPr lang="en-US" sz="6600" dirty="0"/>
              <a:t> </a:t>
            </a:r>
            <a:r>
              <a:rPr lang="en-US" sz="6600" dirty="0" err="1"/>
              <a:t>especiais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Inicializar</a:t>
            </a:r>
            <a:r>
              <a:rPr lang="en-US" sz="7000" dirty="0"/>
              <a:t> o </a:t>
            </a:r>
            <a:r>
              <a:rPr lang="en-US" sz="7000" dirty="0" err="1"/>
              <a:t>Ambiente</a:t>
            </a:r>
            <a:endParaRPr lang="en-US" sz="70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PHP “Hello World”</a:t>
            </a:r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3842414" y="1642281"/>
            <a:ext cx="2386483" cy="2662628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– JAVASCRIPT/PHP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 dirty="0"/>
              <a:t>30-jul-18</a:t>
            </a:r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9093" b="62928"/>
          <a:stretch/>
        </p:blipFill>
        <p:spPr>
          <a:xfrm>
            <a:off x="6760151" y="2479463"/>
            <a:ext cx="4932065" cy="1718249"/>
          </a:xfrm>
          <a:ln w="28575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6948750" y="2572295"/>
            <a:ext cx="211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9226183" y="4110010"/>
            <a:ext cx="1489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27886" y="1689291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2093655" y="3243756"/>
            <a:ext cx="1100505" cy="1013782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277625" y="5650996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 rot="1117884">
            <a:off x="5494749" y="2747758"/>
            <a:ext cx="4346460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4231797" y="2724261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21690" y="1864753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 flipH="1">
            <a:off x="5654878" y="3652009"/>
            <a:ext cx="1462325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nda 30">
            <a:extLst>
              <a:ext uri="{FF2B5EF4-FFF2-40B4-BE49-F238E27FC236}">
                <a16:creationId xmlns:a16="http://schemas.microsoft.com/office/drawing/2014/main" id="{69A7368E-9349-44AE-A5A5-0D3903D9EDB9}"/>
              </a:ext>
            </a:extLst>
          </p:cNvPr>
          <p:cNvSpPr/>
          <p:nvPr/>
        </p:nvSpPr>
        <p:spPr>
          <a:xfrm>
            <a:off x="4192560" y="1997025"/>
            <a:ext cx="1462324" cy="764943"/>
          </a:xfrm>
          <a:prstGeom prst="wav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Onda 32">
            <a:extLst>
              <a:ext uri="{FF2B5EF4-FFF2-40B4-BE49-F238E27FC236}">
                <a16:creationId xmlns:a16="http://schemas.microsoft.com/office/drawing/2014/main" id="{5B5D543B-BB77-4350-B113-3F5A4E127119}"/>
              </a:ext>
            </a:extLst>
          </p:cNvPr>
          <p:cNvSpPr/>
          <p:nvPr/>
        </p:nvSpPr>
        <p:spPr>
          <a:xfrm>
            <a:off x="4271034" y="3466056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HTML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181730" y="4481783"/>
            <a:ext cx="2737237" cy="1013782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34" name="Rolagem: Vertical 33">
            <a:extLst>
              <a:ext uri="{FF2B5EF4-FFF2-40B4-BE49-F238E27FC236}">
                <a16:creationId xmlns:a16="http://schemas.microsoft.com/office/drawing/2014/main" id="{21E65BA3-7303-4F80-ABF3-B529668FDE2C}"/>
              </a:ext>
            </a:extLst>
          </p:cNvPr>
          <p:cNvSpPr/>
          <p:nvPr/>
        </p:nvSpPr>
        <p:spPr>
          <a:xfrm flipH="1">
            <a:off x="687163" y="2334405"/>
            <a:ext cx="1940229" cy="790889"/>
          </a:xfrm>
          <a:prstGeom prst="verticalScrol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(Gerado p/PHP)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4974B147-9CDD-488B-BF36-33E747B88D79}"/>
              </a:ext>
            </a:extLst>
          </p:cNvPr>
          <p:cNvSpPr/>
          <p:nvPr/>
        </p:nvSpPr>
        <p:spPr>
          <a:xfrm>
            <a:off x="307532" y="3468874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08041340-AFA2-45A1-9037-344C42A2D10C}"/>
              </a:ext>
            </a:extLst>
          </p:cNvPr>
          <p:cNvSpPr/>
          <p:nvPr/>
        </p:nvSpPr>
        <p:spPr>
          <a:xfrm>
            <a:off x="221690" y="3585442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0ACE58A0-C17C-422A-B124-83F6D9BC9335}"/>
              </a:ext>
            </a:extLst>
          </p:cNvPr>
          <p:cNvSpPr/>
          <p:nvPr/>
        </p:nvSpPr>
        <p:spPr>
          <a:xfrm>
            <a:off x="168394" y="3750647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E35CAE9-C020-4B08-8168-A807535D5DF1}"/>
              </a:ext>
            </a:extLst>
          </p:cNvPr>
          <p:cNvSpPr/>
          <p:nvPr/>
        </p:nvSpPr>
        <p:spPr>
          <a:xfrm>
            <a:off x="112882" y="3905085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 flipH="1">
            <a:off x="854602" y="3459514"/>
            <a:ext cx="1345744" cy="819445"/>
          </a:xfrm>
          <a:prstGeom prst="rightArrow">
            <a:avLst>
              <a:gd name="adj1" fmla="val 67433"/>
              <a:gd name="adj2" fmla="val 4875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EBFCC970-294E-4E26-AF4C-F6E1C7F5DC78}"/>
              </a:ext>
            </a:extLst>
          </p:cNvPr>
          <p:cNvSpPr/>
          <p:nvPr/>
        </p:nvSpPr>
        <p:spPr>
          <a:xfrm flipH="1">
            <a:off x="5654883" y="3041307"/>
            <a:ext cx="1462322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7831309-AC0C-44E0-9846-869A46C82C38}"/>
              </a:ext>
            </a:extLst>
          </p:cNvPr>
          <p:cNvSpPr/>
          <p:nvPr/>
        </p:nvSpPr>
        <p:spPr>
          <a:xfrm rot="20024008" flipH="1">
            <a:off x="3129307" y="3068539"/>
            <a:ext cx="1263543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1AF9BE03-D174-4F16-A2F8-D07D5195BFBA}"/>
              </a:ext>
            </a:extLst>
          </p:cNvPr>
          <p:cNvSpPr/>
          <p:nvPr/>
        </p:nvSpPr>
        <p:spPr>
          <a:xfrm rot="19754692" flipH="1">
            <a:off x="2604927" y="4192995"/>
            <a:ext cx="1830474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4A610E58-04C8-416F-9EF9-8278D9F132D0}"/>
              </a:ext>
            </a:extLst>
          </p:cNvPr>
          <p:cNvSpPr/>
          <p:nvPr/>
        </p:nvSpPr>
        <p:spPr>
          <a:xfrm>
            <a:off x="4274715" y="4617468"/>
            <a:ext cx="4789897" cy="1619789"/>
          </a:xfrm>
          <a:prstGeom prst="wedgeRectCallout">
            <a:avLst>
              <a:gd name="adj1" fmla="val -69666"/>
              <a:gd name="adj2" fmla="val -3567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B3E9304A-894C-4E28-B1D2-2B63E0C20775}"/>
              </a:ext>
            </a:extLst>
          </p:cNvPr>
          <p:cNvSpPr/>
          <p:nvPr/>
        </p:nvSpPr>
        <p:spPr>
          <a:xfrm rot="20722293" flipH="1">
            <a:off x="2477865" y="2308930"/>
            <a:ext cx="1849715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id="{DD440362-176E-4118-B9B0-F3AB9B836BA2}"/>
              </a:ext>
            </a:extLst>
          </p:cNvPr>
          <p:cNvSpPr/>
          <p:nvPr/>
        </p:nvSpPr>
        <p:spPr>
          <a:xfrm>
            <a:off x="4337378" y="4693679"/>
            <a:ext cx="4789897" cy="1619789"/>
          </a:xfrm>
          <a:prstGeom prst="wedgeRectCallout">
            <a:avLst>
              <a:gd name="adj1" fmla="val 51975"/>
              <a:gd name="adj2" fmla="val -8793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Conceitos</a:t>
            </a:r>
            <a:r>
              <a:rPr lang="en-US" dirty="0"/>
              <a:t> -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HP: </a:t>
            </a:r>
            <a:r>
              <a:rPr lang="en-US" sz="4900" b="1" dirty="0">
                <a:solidFill>
                  <a:srgbClr val="6600FF"/>
                </a:solidFill>
              </a:rPr>
              <a:t>H</a:t>
            </a:r>
            <a:r>
              <a:rPr lang="en-US" dirty="0"/>
              <a:t>ypertext </a:t>
            </a:r>
            <a:r>
              <a:rPr lang="en-US" sz="4900" b="1" dirty="0">
                <a:solidFill>
                  <a:srgbClr val="6600FF"/>
                </a:solidFill>
              </a:rPr>
              <a:t>P</a:t>
            </a:r>
            <a:r>
              <a:rPr lang="en-US" dirty="0"/>
              <a:t>reprocessor)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Variáveis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&lt;Nome da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Ex.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$valor = 3,14;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Tipos (Apesar de não </a:t>
            </a:r>
            <a:r>
              <a:rPr lang="en-US" sz="2800" b="1" dirty="0" err="1"/>
              <a:t>precisar</a:t>
            </a:r>
            <a:r>
              <a:rPr lang="en-US" sz="2800" b="1" dirty="0"/>
              <a:t> ser </a:t>
            </a:r>
            <a:r>
              <a:rPr lang="en-US" sz="2800" b="1" dirty="0" err="1"/>
              <a:t>declarados</a:t>
            </a:r>
            <a:r>
              <a:rPr lang="en-US" sz="28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TRUE / FALSE 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pt-BR" sz="28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Aspas duplas ou simples.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.“Batman”, ‘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Thanos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’;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oncatenação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 &lt;.&gt; Ex. “Vaga-” . “Lume”;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39807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(1)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if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&gt;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bigger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elseif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== $b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equal to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echo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 is smaller than b";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44913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(2)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WHILE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idêntico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a=&gt;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sz="32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lvl="1"/>
            <a:r>
              <a:rPr lang="en-US" sz="32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84800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Fluxos</a:t>
            </a:r>
            <a:r>
              <a:rPr lang="en-US" dirty="0"/>
              <a:t> de Controle (3)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Fluxos</a:t>
            </a:r>
            <a:r>
              <a:rPr lang="en-US" sz="2800" b="1" dirty="0"/>
              <a:t> de Controle  - FOR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= 1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 &lt;= 10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$i++</a:t>
            </a:r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echo </a:t>
            </a:r>
            <a:r>
              <a:rPr lang="nn-NO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$i;</a:t>
            </a:r>
          </a:p>
          <a:p>
            <a:pPr lvl="1"/>
            <a:r>
              <a:rPr lang="nn-NO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array(1, 2, 3, 4);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foreach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&amp;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$value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$value = $value * 2;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77486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Arrays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Arrays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array(1, 2, 3, 4);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 "bar", "hello", "world"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$lista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"bar",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"foo",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];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73846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Arrays - </a:t>
            </a:r>
            <a:r>
              <a:rPr lang="en-US" dirty="0" err="1"/>
              <a:t>Acessando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642938" y="1328962"/>
            <a:ext cx="1104423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Arrays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$lista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array(1, 2, 3, 4);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echo $lista[0]; 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“1”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$lista[] = 5; 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última posicao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do Array</a:t>
            </a:r>
          </a:p>
          <a:p>
            <a:pPr lvl="1"/>
            <a:endParaRPr lang="en-US" sz="2400" b="1" u="sng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count(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$lista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Número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 Array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US" sz="36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$&lt;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&gt;[&lt;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 = &lt;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Valor do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endParaRPr lang="en-US" sz="36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54993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5098</TotalTime>
  <Words>712</Words>
  <Application>Microsoft Office PowerPoint</Application>
  <PresentationFormat>Widescreen</PresentationFormat>
  <Paragraphs>194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TECNOLOGIAS PARA INTERNET -II CCT0423 (Aula 4)</vt:lpstr>
      <vt:lpstr>TECNOLOGIAS PARA INTERNET - II Aula 4 - PHP</vt:lpstr>
      <vt:lpstr>TECNOLOGIAS PARA INTERNET - II Modelo da Arquitetura WEB – JAVASCRIPT/PHP</vt:lpstr>
      <vt:lpstr>TECNOLOGIAS PARA INTERNET - II PHP – Conceitos - PHP: Hypertext Preprocessor)</vt:lpstr>
      <vt:lpstr>TECNOLOGIAS PARA INTERNET - II PHP – Fluxos de Controle (1)</vt:lpstr>
      <vt:lpstr>TECNOLOGIAS PARA INTERNET - II PHP – Fluxos de Controle (2)</vt:lpstr>
      <vt:lpstr>TECNOLOGIAS PARA INTERNET - II PHP – Fluxos de Controle (3)</vt:lpstr>
      <vt:lpstr>TECNOLOGIAS PARA INTERNET - II PHP – Arrays</vt:lpstr>
      <vt:lpstr>TECNOLOGIAS PARA INTERNET - II PHP – Arrays - Acessando</vt:lpstr>
      <vt:lpstr>TECNOLOGIAS PARA INTERNET - II PHP – Variáveis Especiais</vt:lpstr>
      <vt:lpstr>TECNOLOGIAS PARA INTERNET - II PHP – Inicializar PHP no Servidor</vt:lpstr>
      <vt:lpstr>TECNOLOGIAS PARA INTERNET - II PHP – Instalar Suporte NetBeans</vt:lpstr>
      <vt:lpstr>TECNOLOGIAS PARA INTERNET - II PHP – Hello World</vt:lpstr>
      <vt:lpstr>TECNOLOGIAS PARA INTERNET - II PHP – Hello World</vt:lpstr>
      <vt:lpstr>TECNOLOGIAS PARA INTERNET - II PHP – Hello World</vt:lpstr>
      <vt:lpstr>TECNOLOGIAS PARA INTERNET - II PHP – Exemplo 2 -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199</cp:revision>
  <cp:lastPrinted>2018-02-21T20:08:26Z</cp:lastPrinted>
  <dcterms:created xsi:type="dcterms:W3CDTF">2016-08-01T02:15:42Z</dcterms:created>
  <dcterms:modified xsi:type="dcterms:W3CDTF">2018-09-17T13:07:05Z</dcterms:modified>
</cp:coreProperties>
</file>