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7"/>
  </p:notesMasterIdLst>
  <p:sldIdLst>
    <p:sldId id="293" r:id="rId2"/>
    <p:sldId id="261" r:id="rId3"/>
    <p:sldId id="257" r:id="rId4"/>
    <p:sldId id="271" r:id="rId5"/>
    <p:sldId id="273" r:id="rId6"/>
    <p:sldId id="288" r:id="rId7"/>
    <p:sldId id="276" r:id="rId8"/>
    <p:sldId id="287" r:id="rId9"/>
    <p:sldId id="294" r:id="rId10"/>
    <p:sldId id="275" r:id="rId11"/>
    <p:sldId id="285" r:id="rId12"/>
    <p:sldId id="279" r:id="rId13"/>
    <p:sldId id="280" r:id="rId14"/>
    <p:sldId id="281" r:id="rId15"/>
    <p:sldId id="283" r:id="rId16"/>
    <p:sldId id="284" r:id="rId17"/>
    <p:sldId id="282" r:id="rId18"/>
    <p:sldId id="291" r:id="rId19"/>
    <p:sldId id="296" r:id="rId20"/>
    <p:sldId id="297" r:id="rId21"/>
    <p:sldId id="298" r:id="rId22"/>
    <p:sldId id="289" r:id="rId23"/>
    <p:sldId id="290" r:id="rId24"/>
    <p:sldId id="292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8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3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7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91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/>
              <a:t>CCT0080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“CCT0080-&lt;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047" y="99611"/>
            <a:ext cx="10150434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- </a:t>
            </a:r>
            <a:r>
              <a:rPr lang="en-US" cap="none" dirty="0">
                <a:solidFill>
                  <a:schemeClr val="tx1"/>
                </a:solidFill>
              </a:rPr>
              <a:t>AndroidManifest.xml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045037" y="6383829"/>
            <a:ext cx="497774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0" y="1392639"/>
            <a:ext cx="8635063" cy="4991190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B782D-D078-461B-85CC-27DE7B9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284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Ambientes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44" y="1576450"/>
            <a:ext cx="8640480" cy="4686824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8F2C7-86E9-4FB3-ACF5-8BA8232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2512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9" y="819397"/>
            <a:ext cx="7473757" cy="16172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27" y="2027086"/>
            <a:ext cx="6986063" cy="426157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E9CC45-939D-4464-85C2-259999D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2254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1942" y="6394491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3" y="696429"/>
            <a:ext cx="4813063" cy="5704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79" y="1021236"/>
            <a:ext cx="2953100" cy="53795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7" y="1559564"/>
            <a:ext cx="4373300" cy="483492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A15323-208E-45E3-95F3-F8B42B3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6379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68876" y="6492875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7" y="819397"/>
            <a:ext cx="9481951" cy="5630438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8015B-60FF-41EC-8841-8D62352C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7385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033154" y="6538912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5" y="845010"/>
            <a:ext cx="7018986" cy="5511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47" y="619384"/>
            <a:ext cx="3035026" cy="35551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20" y="4338298"/>
            <a:ext cx="3816489" cy="1284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82DB6-FCED-41B1-88DE-701CABE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0149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2351" y="6249254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" y="1508166"/>
            <a:ext cx="4822098" cy="38134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3" y="819396"/>
            <a:ext cx="4113993" cy="5884025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7CF2D-D403-49A5-B350-6DDA365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188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– Primeiro Aplicativo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8" y="763325"/>
            <a:ext cx="8844890" cy="5646986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204F92E3-6DD2-40EE-BDCA-1376D993642B}"/>
              </a:ext>
            </a:extLst>
          </p:cNvPr>
          <p:cNvSpPr/>
          <p:nvPr/>
        </p:nvSpPr>
        <p:spPr>
          <a:xfrm>
            <a:off x="6672028" y="1660585"/>
            <a:ext cx="4330460" cy="1513936"/>
          </a:xfrm>
          <a:prstGeom prst="wedgeEllipseCallout">
            <a:avLst>
              <a:gd name="adj1" fmla="val -87765"/>
              <a:gd name="adj2" fmla="val 5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Vamos </a:t>
            </a:r>
            <a:r>
              <a:rPr lang="en-US" sz="3600" dirty="0" err="1">
                <a:solidFill>
                  <a:schemeClr val="tx1"/>
                </a:solidFill>
              </a:rPr>
              <a:t>alterar</a:t>
            </a:r>
            <a:r>
              <a:rPr lang="en-US" sz="3600" dirty="0">
                <a:solidFill>
                  <a:schemeClr val="tx1"/>
                </a:solidFill>
              </a:rPr>
              <a:t> aqui 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712661-FA87-4AD2-AE1C-FBA8B3E7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5" y="766860"/>
            <a:ext cx="10009135" cy="577205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III – Segundo Aplicativo  - </a:t>
            </a:r>
            <a:r>
              <a:rPr lang="en-US"/>
              <a:t>Aplicativo Soma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76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EDD2EB-A71A-4246-8827-37E54CE9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1" y="1573328"/>
            <a:ext cx="11286888" cy="4566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</a:t>
            </a:r>
            <a:r>
              <a:rPr lang="en-US" dirty="0" err="1"/>
              <a:t>plicativo</a:t>
            </a:r>
            <a:r>
              <a:rPr lang="en-US" dirty="0"/>
              <a:t>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0957B4-8F5F-4106-8C18-042B1AB4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1" y="819397"/>
            <a:ext cx="49434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1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Aula: </a:t>
            </a:r>
            <a:r>
              <a:rPr lang="en-US" sz="3800" dirty="0" err="1"/>
              <a:t>Foco</a:t>
            </a:r>
            <a:r>
              <a:rPr lang="en-US" sz="3800" dirty="0"/>
              <a:t> </a:t>
            </a:r>
            <a:r>
              <a:rPr lang="en-US" sz="3800" dirty="0" err="1"/>
              <a:t>Prático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Plataforma</a:t>
            </a:r>
            <a:r>
              <a:rPr lang="en-US" sz="3800" dirty="0"/>
              <a:t> Android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Pré</a:t>
            </a:r>
            <a:r>
              <a:rPr lang="en-US" sz="3800" dirty="0"/>
              <a:t> </a:t>
            </a:r>
            <a:r>
              <a:rPr lang="en-US" sz="3800" dirty="0" err="1"/>
              <a:t>requisitos</a:t>
            </a:r>
            <a:r>
              <a:rPr lang="en-US" sz="3800" dirty="0"/>
              <a:t> </a:t>
            </a:r>
            <a:r>
              <a:rPr lang="en-US" sz="3800" dirty="0" err="1"/>
              <a:t>importantes</a:t>
            </a:r>
            <a:r>
              <a:rPr lang="en-US" sz="38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err="1"/>
              <a:t>Programação</a:t>
            </a:r>
            <a:r>
              <a:rPr lang="en-US" sz="34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err="1"/>
              <a:t>Básico</a:t>
            </a:r>
            <a:r>
              <a:rPr lang="en-US" sz="3400" dirty="0"/>
              <a:t> de Banco de Dados</a:t>
            </a:r>
            <a:endParaRPr lang="pt-BR" sz="3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800" dirty="0"/>
              <a:t>AV1 </a:t>
            </a:r>
            <a:r>
              <a:rPr lang="pt-BR" sz="38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As provas (AV1, AV2 e AV3 </a:t>
            </a:r>
            <a:r>
              <a:rPr lang="en-US" sz="3800" dirty="0" err="1">
                <a:sym typeface="Wingdings" panose="05000000000000000000" pitchFamily="2" charset="2"/>
              </a:rPr>
              <a:t>terão</a:t>
            </a:r>
            <a:r>
              <a:rPr lang="en-US" sz="3800" dirty="0">
                <a:sym typeface="Wingdings" panose="05000000000000000000" pitchFamily="2" charset="2"/>
              </a:rPr>
              <a:t> parte </a:t>
            </a:r>
            <a:r>
              <a:rPr lang="en-US" sz="3800" dirty="0" err="1">
                <a:sym typeface="Wingdings" panose="05000000000000000000" pitchFamily="2" charset="2"/>
              </a:rPr>
              <a:t>Objetiva</a:t>
            </a:r>
            <a:r>
              <a:rPr lang="en-US" sz="3800" dirty="0">
                <a:sym typeface="Wingdings" panose="05000000000000000000" pitchFamily="2" charset="2"/>
              </a:rPr>
              <a:t> e parte </a:t>
            </a:r>
            <a:r>
              <a:rPr lang="en-US" sz="3800" dirty="0" err="1">
                <a:sym typeface="Wingdings" panose="05000000000000000000" pitchFamily="2" charset="2"/>
              </a:rPr>
              <a:t>Discursiva</a:t>
            </a:r>
            <a:r>
              <a:rPr lang="en-US" sz="3800" dirty="0">
                <a:sym typeface="Wingdings" panose="05000000000000000000" pitchFamily="2" charset="2"/>
              </a:rPr>
              <a:t> (</a:t>
            </a:r>
            <a:r>
              <a:rPr lang="en-US" sz="3800" dirty="0" err="1">
                <a:sym typeface="Wingdings" panose="05000000000000000000" pitchFamily="2" charset="2"/>
              </a:rPr>
              <a:t>Escritas</a:t>
            </a:r>
            <a:r>
              <a:rPr lang="en-US" sz="3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Trabalhos </a:t>
            </a:r>
            <a:r>
              <a:rPr lang="en-US" sz="3800" dirty="0" err="1">
                <a:sym typeface="Wingdings" panose="05000000000000000000" pitchFamily="2" charset="2"/>
              </a:rPr>
              <a:t>em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grupo</a:t>
            </a:r>
            <a:r>
              <a:rPr lang="en-US" sz="38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>
                <a:sym typeface="Wingdings" panose="05000000000000000000" pitchFamily="2" charset="2"/>
              </a:rPr>
              <a:t>Todo</a:t>
            </a:r>
            <a:r>
              <a:rPr lang="en-US" sz="3800" dirty="0">
                <a:sym typeface="Wingdings" panose="05000000000000000000" pitchFamily="2" charset="2"/>
              </a:rPr>
              <a:t> material do </a:t>
            </a:r>
            <a:r>
              <a:rPr lang="en-US" sz="3800" dirty="0" err="1">
                <a:sym typeface="Wingdings" panose="05000000000000000000" pitchFamily="2" charset="2"/>
              </a:rPr>
              <a:t>curso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estará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disponível</a:t>
            </a:r>
            <a:r>
              <a:rPr lang="en-US" sz="3800" dirty="0">
                <a:sym typeface="Wingdings" panose="05000000000000000000" pitchFamily="2" charset="2"/>
              </a:rPr>
              <a:t> no site </a:t>
            </a:r>
            <a:r>
              <a:rPr lang="en-US" sz="3800" dirty="0" err="1">
                <a:sym typeface="Wingdings" panose="05000000000000000000" pitchFamily="2" charset="2"/>
              </a:rPr>
              <a:t>abaixo</a:t>
            </a:r>
            <a:r>
              <a:rPr lang="en-US" sz="38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34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“CCT0080”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>
                <a:sym typeface="Wingdings" panose="05000000000000000000" pitchFamily="2" charset="2"/>
              </a:rPr>
              <a:t>Ao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assinar</a:t>
            </a:r>
            <a:r>
              <a:rPr lang="en-US" sz="3800" dirty="0">
                <a:sym typeface="Wingdings" panose="05000000000000000000" pitchFamily="2" charset="2"/>
              </a:rPr>
              <a:t> a lista de </a:t>
            </a:r>
            <a:r>
              <a:rPr lang="en-US" sz="3800" dirty="0" err="1">
                <a:sym typeface="Wingdings" panose="05000000000000000000" pitchFamily="2" charset="2"/>
              </a:rPr>
              <a:t>chamada</a:t>
            </a:r>
            <a:r>
              <a:rPr lang="en-US" sz="3800" dirty="0">
                <a:sym typeface="Wingdings" panose="05000000000000000000" pitchFamily="2" charset="2"/>
              </a:rPr>
              <a:t>, favor </a:t>
            </a:r>
            <a:r>
              <a:rPr lang="en-US" sz="3800" dirty="0" err="1">
                <a:sym typeface="Wingdings" panose="05000000000000000000" pitchFamily="2" charset="2"/>
              </a:rPr>
              <a:t>prencher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folha</a:t>
            </a:r>
            <a:r>
              <a:rPr lang="en-US" sz="3800" dirty="0">
                <a:sym typeface="Wingdings" panose="05000000000000000000" pitchFamily="2" charset="2"/>
              </a:rPr>
              <a:t> de pesquisa </a:t>
            </a:r>
            <a:r>
              <a:rPr lang="en-US" sz="3800" dirty="0" err="1">
                <a:sym typeface="Wingdings" panose="05000000000000000000" pitchFamily="2" charset="2"/>
              </a:rPr>
              <a:t>anexa</a:t>
            </a: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/>
              <a:t>Celulares</a:t>
            </a:r>
            <a:r>
              <a:rPr lang="en-US" sz="3800" dirty="0"/>
              <a:t> / WhatsApp / Conversas </a:t>
            </a:r>
            <a:r>
              <a:rPr lang="en-US" sz="3800" dirty="0" err="1"/>
              <a:t>paralelas</a:t>
            </a:r>
            <a:r>
              <a:rPr lang="en-US" sz="3800" dirty="0"/>
              <a:t> </a:t>
            </a:r>
            <a:r>
              <a:rPr lang="en-US" sz="3800" dirty="0">
                <a:sym typeface="Wingdings" panose="05000000000000000000" pitchFamily="2" charset="2"/>
              </a:rPr>
              <a:t> Lá fora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037CD1-9D55-416D-9528-598FBDCE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057275"/>
            <a:ext cx="1108363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3C40950-C9E7-41D0-BCE1-310940FEACDF}"/>
              </a:ext>
            </a:extLst>
          </p:cNvPr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 - A</a:t>
            </a:r>
            <a:r>
              <a:rPr lang="en-US" dirty="0"/>
              <a:t>plicativo Soma – </a:t>
            </a:r>
            <a:r>
              <a:rPr lang="en-US" dirty="0" err="1"/>
              <a:t>Ajustando</a:t>
            </a:r>
            <a:r>
              <a:rPr lang="en-US" dirty="0"/>
              <a:t> Layout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6792DB-1A77-411D-8517-EEAAD3A2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879812"/>
            <a:ext cx="7394278" cy="5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Segundo Aplicativo  - </a:t>
            </a:r>
            <a:r>
              <a:rPr lang="en-US" dirty="0"/>
              <a:t>Aplicativo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59278-C1E0-41F4-8E36-D6A87FE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13" y="1159108"/>
            <a:ext cx="5456067" cy="4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BAF348-F04A-41AF-B959-11F7AA7D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1" y="733874"/>
            <a:ext cx="7513498" cy="5568515"/>
          </a:xfrm>
          <a:prstGeom prst="rect">
            <a:avLst/>
          </a:prstGeom>
        </p:spPr>
      </p:pic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7A9C048C-8EB6-4A2B-BB8A-3B38FD2E5242}"/>
              </a:ext>
            </a:extLst>
          </p:cNvPr>
          <p:cNvSpPr/>
          <p:nvPr/>
        </p:nvSpPr>
        <p:spPr>
          <a:xfrm>
            <a:off x="8794750" y="1200150"/>
            <a:ext cx="3093027" cy="2228850"/>
          </a:xfrm>
          <a:prstGeom prst="wedgeEllipseCallout">
            <a:avLst>
              <a:gd name="adj1" fmla="val -91176"/>
              <a:gd name="adj2" fmla="val -537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Devemos</a:t>
            </a:r>
            <a:r>
              <a:rPr lang="en-US" sz="2400" b="1" dirty="0"/>
              <a:t> </a:t>
            </a:r>
            <a:r>
              <a:rPr lang="en-US" sz="2400" b="1" dirty="0" err="1"/>
              <a:t>Criar</a:t>
            </a:r>
            <a:r>
              <a:rPr lang="en-US" sz="2400" b="1" dirty="0"/>
              <a:t> um ID único para cada </a:t>
            </a:r>
            <a:r>
              <a:rPr lang="en-US" sz="2400" b="1" dirty="0" err="1"/>
              <a:t>componente</a:t>
            </a:r>
            <a:r>
              <a:rPr lang="en-US" sz="2400" b="1" dirty="0"/>
              <a:t> da </a:t>
            </a:r>
            <a:r>
              <a:rPr lang="en-US" sz="2400" b="1" dirty="0" err="1"/>
              <a:t>tela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003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6D3FD-2C27-4E44-8CB6-2D9600EB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3" y="933688"/>
            <a:ext cx="7377342" cy="55821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AEACF94-37AC-47A7-BCCF-97F8C3C95ADF}"/>
              </a:ext>
            </a:extLst>
          </p:cNvPr>
          <p:cNvSpPr/>
          <p:nvPr/>
        </p:nvSpPr>
        <p:spPr>
          <a:xfrm>
            <a:off x="2692400" y="1225550"/>
            <a:ext cx="2882900" cy="12001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177C2D-EE02-4709-A63D-D596173A3E34}"/>
              </a:ext>
            </a:extLst>
          </p:cNvPr>
          <p:cNvSpPr/>
          <p:nvPr/>
        </p:nvSpPr>
        <p:spPr>
          <a:xfrm>
            <a:off x="2895928" y="3232150"/>
            <a:ext cx="6171871" cy="1384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3E4D64-CB10-4889-94C6-7087BF34B498}"/>
              </a:ext>
            </a:extLst>
          </p:cNvPr>
          <p:cNvSpPr/>
          <p:nvPr/>
        </p:nvSpPr>
        <p:spPr>
          <a:xfrm>
            <a:off x="3092613" y="4742632"/>
            <a:ext cx="6826088" cy="1827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0EE8B05E-3FDC-4EC9-9390-8E96FDCDF9A0}"/>
              </a:ext>
            </a:extLst>
          </p:cNvPr>
          <p:cNvSpPr/>
          <p:nvPr/>
        </p:nvSpPr>
        <p:spPr>
          <a:xfrm>
            <a:off x="7581900" y="1022513"/>
            <a:ext cx="4070350" cy="1396599"/>
          </a:xfrm>
          <a:prstGeom prst="wedgeEllipseCallout">
            <a:avLst>
              <a:gd name="adj1" fmla="val -99981"/>
              <a:gd name="adj2" fmla="val -826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1</a:t>
            </a:r>
          </a:p>
          <a:p>
            <a:pPr algn="ctr"/>
            <a:r>
              <a:rPr lang="en-US" sz="2400" dirty="0" err="1"/>
              <a:t>Declarar</a:t>
            </a:r>
            <a:r>
              <a:rPr lang="en-US" sz="2400" dirty="0"/>
              <a:t> </a:t>
            </a:r>
            <a:r>
              <a:rPr lang="en-US" sz="2400" dirty="0" err="1"/>
              <a:t>variaveis</a:t>
            </a:r>
            <a:r>
              <a:rPr lang="en-US" sz="2400" dirty="0"/>
              <a:t> para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5D5E2F5B-83D5-4099-B4F4-80064F5CDAA7}"/>
              </a:ext>
            </a:extLst>
          </p:cNvPr>
          <p:cNvSpPr/>
          <p:nvPr/>
        </p:nvSpPr>
        <p:spPr>
          <a:xfrm>
            <a:off x="9982200" y="2641853"/>
            <a:ext cx="2298700" cy="1580897"/>
          </a:xfrm>
          <a:prstGeom prst="wedgeEllipseCallout">
            <a:avLst>
              <a:gd name="adj1" fmla="val -89208"/>
              <a:gd name="adj2" fmla="val -114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2</a:t>
            </a:r>
          </a:p>
          <a:p>
            <a:pPr algn="ctr"/>
            <a:r>
              <a:rPr lang="en-US" sz="2400" dirty="0"/>
              <a:t>“</a:t>
            </a:r>
            <a:r>
              <a:rPr lang="en-US" sz="2400" dirty="0" err="1"/>
              <a:t>Capturar</a:t>
            </a:r>
            <a:r>
              <a:rPr lang="en-US" sz="2400" dirty="0"/>
              <a:t>”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 da TELA</a:t>
            </a:r>
            <a:endParaRPr lang="pt-BR" sz="2400" dirty="0"/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F30E0F1B-BCB3-4885-A4D9-3EBFD7762E43}"/>
              </a:ext>
            </a:extLst>
          </p:cNvPr>
          <p:cNvSpPr/>
          <p:nvPr/>
        </p:nvSpPr>
        <p:spPr>
          <a:xfrm>
            <a:off x="10407650" y="4610352"/>
            <a:ext cx="2298700" cy="2165084"/>
          </a:xfrm>
          <a:prstGeom prst="wedgeEllipseCallout">
            <a:avLst>
              <a:gd name="adj1" fmla="val -70700"/>
              <a:gd name="adj2" fmla="val -3699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Passo</a:t>
            </a:r>
            <a:r>
              <a:rPr lang="en-US" sz="2400" b="1" dirty="0"/>
              <a:t> 3</a:t>
            </a:r>
          </a:p>
          <a:p>
            <a:pPr algn="ctr"/>
            <a:r>
              <a:rPr lang="en-US" sz="2400" dirty="0"/>
              <a:t>Colocar </a:t>
            </a:r>
            <a:r>
              <a:rPr lang="en-US" sz="2400" dirty="0" err="1"/>
              <a:t>código</a:t>
            </a:r>
            <a:r>
              <a:rPr lang="en-US" sz="2400" dirty="0"/>
              <a:t> no </a:t>
            </a:r>
            <a:r>
              <a:rPr lang="en-US" sz="2400" dirty="0" err="1"/>
              <a:t>componente</a:t>
            </a:r>
            <a:r>
              <a:rPr lang="en-US" sz="2400" dirty="0"/>
              <a:t> de </a:t>
            </a:r>
            <a:r>
              <a:rPr lang="en-US" sz="2400" dirty="0" err="1"/>
              <a:t>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8120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E39C-D93D-4F0D-93F2-FA62FD82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Aplicativo Soma - </a:t>
            </a:r>
            <a:r>
              <a:rPr lang="en-US" b="1" dirty="0" err="1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64890-F3E2-4A90-929B-549D165D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Acrescentar</a:t>
            </a:r>
            <a:r>
              <a:rPr lang="en-US" dirty="0"/>
              <a:t> as outras </a:t>
            </a:r>
            <a:r>
              <a:rPr lang="en-US" dirty="0" err="1"/>
              <a:t>operações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Fazer um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dirty="0" err="1"/>
              <a:t>Checa</a:t>
            </a:r>
            <a:r>
              <a:rPr lang="en-US" dirty="0"/>
              <a:t> Primo” que diz se o numero é primo ou </a:t>
            </a:r>
            <a:r>
              <a:rPr lang="en-US" dirty="0" err="1"/>
              <a:t>nao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E6FE4-A26B-4F77-8464-465C6967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29424-AE3B-4EA7-B55E-5C6A0167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72860-1487-41AC-A768-7821216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0" y="133091"/>
            <a:ext cx="10018713" cy="1205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0612" y="1474237"/>
            <a:ext cx="10018713" cy="5098013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1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Programação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Entendendo a classe </a:t>
            </a:r>
            <a:r>
              <a:rPr lang="pt-BR" dirty="0" err="1"/>
              <a:t>Activity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(GUI) / Eventos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Navegação entre Telas Android /  </a:t>
            </a:r>
            <a:r>
              <a:rPr lang="pt-BR" dirty="0" err="1"/>
              <a:t>Intents</a:t>
            </a:r>
            <a:r>
              <a:rPr lang="pt-BR" dirty="0"/>
              <a:t> e  Passagem de dados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Telas baseadas em Lista de Itens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 err="1"/>
              <a:t>Activity</a:t>
            </a:r>
            <a:r>
              <a:rPr lang="pt-BR" dirty="0"/>
              <a:t> (Ciclo de Vida)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Persistência de Dados com </a:t>
            </a:r>
            <a:r>
              <a:rPr lang="pt-BR" dirty="0" err="1"/>
              <a:t>SQlite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AV1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PARTE 2</a:t>
            </a:r>
            <a:endParaRPr lang="pt-BR" dirty="0"/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Webservice no Android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Componente Menu e  Fragmentos de Telas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Construção de telas complexas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Mensagens, Estilos e Temas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Introdução à Computação móvel e ao Desenvolvimento de Aplicações Móveis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 de Desenvolvimento Móvel</a:t>
            </a:r>
          </a:p>
          <a:p>
            <a:pPr marL="1028700" lvl="1" indent="-5715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Integrando Serviços Google a uma aplicação Android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AV2 / AV3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15FE4D-602E-4D50-9AE8-445A5FA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496" y="1563555"/>
            <a:ext cx="10963527" cy="4227645"/>
          </a:xfrm>
        </p:spPr>
        <p:txBody>
          <a:bodyPr>
            <a:normAutofit/>
          </a:bodyPr>
          <a:lstStyle/>
          <a:p>
            <a:r>
              <a:rPr lang="en-US" sz="3200" b="1" dirty="0"/>
              <a:t>LIVRO SIA:  </a:t>
            </a:r>
            <a:r>
              <a:rPr lang="en-US" sz="3200" dirty="0" err="1"/>
              <a:t>Plotze</a:t>
            </a:r>
            <a:r>
              <a:rPr lang="en-US" sz="3200" dirty="0"/>
              <a:t> R. </a:t>
            </a:r>
            <a:endParaRPr lang="pt-BR" sz="3200" b="1" dirty="0"/>
          </a:p>
          <a:p>
            <a:r>
              <a:rPr lang="pt-BR" sz="3200" b="1" dirty="0"/>
              <a:t>Básica:</a:t>
            </a:r>
          </a:p>
          <a:p>
            <a:pPr lvl="1"/>
            <a:r>
              <a:rPr lang="pt-BR" sz="3200" dirty="0"/>
              <a:t>DEITEL, Androide para Programadores PEARSON</a:t>
            </a:r>
          </a:p>
          <a:p>
            <a:pPr lvl="1"/>
            <a:r>
              <a:rPr lang="pt-BR" sz="3200" dirty="0"/>
              <a:t>ABLENSON, Androide em Ação– ED CAMPUS</a:t>
            </a:r>
          </a:p>
          <a:p>
            <a:pPr lvl="1"/>
            <a:r>
              <a:rPr lang="pt-BR" sz="3200" dirty="0"/>
              <a:t>DEITEL, JAVA como </a:t>
            </a:r>
            <a:r>
              <a:rPr lang="pt-BR" sz="3200" dirty="0" err="1"/>
              <a:t>Proigramar</a:t>
            </a:r>
            <a:r>
              <a:rPr lang="pt-BR" sz="3200" dirty="0"/>
              <a:t> 8a edição</a:t>
            </a:r>
          </a:p>
          <a:p>
            <a:r>
              <a:rPr lang="pt-BR" sz="3200" b="1" dirty="0"/>
              <a:t>Complementar:</a:t>
            </a:r>
          </a:p>
          <a:p>
            <a:pPr lvl="1"/>
            <a:r>
              <a:rPr lang="pt-BR" sz="3200" dirty="0"/>
              <a:t>GOODRICH, M. ET AL. Estrutura de Dados e Algoritmos em JAVA – 4a Edição - 2007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28EAC84-A02A-417A-B701-A6871E04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Programação de Aplicações Móveis para Smartphones (Android)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/>
              <a:t>Visão geral da plataforma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Principais</a:t>
            </a:r>
            <a:r>
              <a:rPr lang="en-US" sz="3200" dirty="0"/>
              <a:t> </a:t>
            </a:r>
            <a:r>
              <a:rPr lang="en-US" sz="3200" dirty="0" err="1"/>
              <a:t>Componentes</a:t>
            </a:r>
            <a:endParaRPr lang="en-US" sz="32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/>
              <a:t>Arquitetura</a:t>
            </a:r>
            <a:endParaRPr lang="pt-BR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P</a:t>
            </a:r>
            <a:r>
              <a:rPr lang="pt-BR" sz="3600" dirty="0" err="1"/>
              <a:t>rimeiro</a:t>
            </a:r>
            <a:r>
              <a:rPr lang="pt-BR" sz="3600" dirty="0"/>
              <a:t> Aplicativo (</a:t>
            </a:r>
            <a:r>
              <a:rPr lang="pt-BR" sz="3600" dirty="0" err="1"/>
              <a:t>Hello</a:t>
            </a:r>
            <a:r>
              <a:rPr lang="pt-BR" sz="3600" dirty="0"/>
              <a:t> World)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S</a:t>
            </a:r>
            <a:r>
              <a:rPr lang="pt-BR" sz="3600" dirty="0" err="1"/>
              <a:t>egundo</a:t>
            </a:r>
            <a:r>
              <a:rPr lang="pt-BR" sz="3600" dirty="0"/>
              <a:t> Aplicativo (Soma)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Visão</a:t>
            </a:r>
            <a:r>
              <a:rPr lang="en-US" dirty="0"/>
              <a:t> Geral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89" r="73661" b="6590"/>
          <a:stretch/>
        </p:blipFill>
        <p:spPr>
          <a:xfrm>
            <a:off x="3673923" y="1354156"/>
            <a:ext cx="1960854" cy="479979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685800" y="1354156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527" y="1183509"/>
            <a:ext cx="3726611" cy="1200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D3C8CB-00D5-46C9-AE36-70B707BED0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0" t="3882" r="16053" b="1797"/>
          <a:stretch/>
        </p:blipFill>
        <p:spPr>
          <a:xfrm>
            <a:off x="6557223" y="744318"/>
            <a:ext cx="2338729" cy="33659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C6EF08-EB94-4CB9-97B9-4A5C2EFBC1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94" t="21311" r="4541" b="37186"/>
          <a:stretch/>
        </p:blipFill>
        <p:spPr>
          <a:xfrm>
            <a:off x="6647781" y="4223700"/>
            <a:ext cx="5306683" cy="233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7C0585C-2DE4-4610-9C3A-0E83F5357D37}"/>
              </a:ext>
            </a:extLst>
          </p:cNvPr>
          <p:cNvCxnSpPr>
            <a:cxnSpLocks/>
          </p:cNvCxnSpPr>
          <p:nvPr/>
        </p:nvCxnSpPr>
        <p:spPr>
          <a:xfrm>
            <a:off x="5314748" y="1948618"/>
            <a:ext cx="1739900" cy="2341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308ACCA-E0C1-49D7-AEA2-13DE707F6684}"/>
              </a:ext>
            </a:extLst>
          </p:cNvPr>
          <p:cNvCxnSpPr>
            <a:cxnSpLocks/>
          </p:cNvCxnSpPr>
          <p:nvPr/>
        </p:nvCxnSpPr>
        <p:spPr>
          <a:xfrm>
            <a:off x="5515228" y="3269594"/>
            <a:ext cx="1190538" cy="114365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312F9B4C-F551-49DD-A0CC-B729E8F403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9" t="21449" r="65545" b="35920"/>
          <a:stretch/>
        </p:blipFill>
        <p:spPr>
          <a:xfrm>
            <a:off x="273745" y="1600200"/>
            <a:ext cx="2984500" cy="2400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8AF9538-3777-4A92-B8FB-CADA16C3C007}"/>
              </a:ext>
            </a:extLst>
          </p:cNvPr>
          <p:cNvCxnSpPr>
            <a:cxnSpLocks/>
          </p:cNvCxnSpPr>
          <p:nvPr/>
        </p:nvCxnSpPr>
        <p:spPr>
          <a:xfrm flipV="1">
            <a:off x="2956870" y="2006600"/>
            <a:ext cx="1139313" cy="18348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98E1530-B446-49C1-9FEB-92BFC01A72E5}"/>
              </a:ext>
            </a:extLst>
          </p:cNvPr>
          <p:cNvCxnSpPr>
            <a:cxnSpLocks/>
          </p:cNvCxnSpPr>
          <p:nvPr/>
        </p:nvCxnSpPr>
        <p:spPr>
          <a:xfrm>
            <a:off x="2843709" y="2800350"/>
            <a:ext cx="1250822" cy="419575"/>
          </a:xfrm>
          <a:prstGeom prst="straightConnector1">
            <a:avLst/>
          </a:prstGeom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cap="none" dirty="0" err="1">
                <a:solidFill>
                  <a:schemeClr val="tx1"/>
                </a:solidFill>
              </a:rPr>
              <a:t>rincipais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 err="1">
                <a:solidFill>
                  <a:schemeClr val="tx1"/>
                </a:solidFill>
              </a:rPr>
              <a:t>Componentes</a:t>
            </a:r>
            <a:r>
              <a:rPr lang="en-US" cap="none" dirty="0">
                <a:solidFill>
                  <a:schemeClr val="tx1"/>
                </a:solidFill>
              </a:rPr>
              <a:t>(1)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54" y="1338112"/>
            <a:ext cx="8903956" cy="501823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311D4925-61F3-4A7F-A5F6-BA0DB8A9E2CB}"/>
              </a:ext>
            </a:extLst>
          </p:cNvPr>
          <p:cNvSpPr/>
          <p:nvPr/>
        </p:nvSpPr>
        <p:spPr>
          <a:xfrm>
            <a:off x="0" y="2102251"/>
            <a:ext cx="3486150" cy="1396599"/>
          </a:xfrm>
          <a:prstGeom prst="wedgeEllipseCallout">
            <a:avLst>
              <a:gd name="adj1" fmla="val 68350"/>
              <a:gd name="adj2" fmla="val -5419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É onde a maioria dos aplicativos </a:t>
            </a:r>
            <a:r>
              <a:rPr lang="en-US" sz="2400" b="1" dirty="0" err="1"/>
              <a:t>são</a:t>
            </a:r>
            <a:r>
              <a:rPr lang="en-US" sz="2400" b="1" dirty="0"/>
              <a:t> </a:t>
            </a:r>
            <a:r>
              <a:rPr lang="en-US" sz="2400" b="1" dirty="0" err="1"/>
              <a:t>feitos</a:t>
            </a:r>
            <a:endParaRPr lang="pt-BR" sz="2400" b="1" dirty="0"/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6C879103-AEB0-47CE-9F86-B63A7388C328}"/>
              </a:ext>
            </a:extLst>
          </p:cNvPr>
          <p:cNvSpPr/>
          <p:nvPr/>
        </p:nvSpPr>
        <p:spPr>
          <a:xfrm>
            <a:off x="8352314" y="2016292"/>
            <a:ext cx="3839686" cy="1396599"/>
          </a:xfrm>
          <a:prstGeom prst="wedgeEllipseCallout">
            <a:avLst>
              <a:gd name="adj1" fmla="val -60988"/>
              <a:gd name="adj2" fmla="val 54023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Um script que </a:t>
            </a:r>
            <a:r>
              <a:rPr lang="en-US" b="1" dirty="0" err="1"/>
              <a:t>especifica</a:t>
            </a:r>
            <a:r>
              <a:rPr lang="en-US" b="1" dirty="0"/>
              <a:t> as </a:t>
            </a:r>
            <a:r>
              <a:rPr lang="en-US" b="1" dirty="0" err="1"/>
              <a:t>ligacoes</a:t>
            </a:r>
            <a:r>
              <a:rPr lang="en-US" b="1" dirty="0"/>
              <a:t> com todos </a:t>
            </a:r>
            <a:r>
              <a:rPr lang="en-US" b="1" dirty="0" err="1"/>
              <a:t>os</a:t>
            </a:r>
            <a:r>
              <a:rPr lang="en-US" b="1" dirty="0"/>
              <a:t> outros components, </a:t>
            </a:r>
            <a:r>
              <a:rPr lang="en-US" b="1" dirty="0" err="1"/>
              <a:t>eventos</a:t>
            </a:r>
            <a:r>
              <a:rPr lang="en-US" b="1" dirty="0"/>
              <a:t> e partes </a:t>
            </a:r>
            <a:r>
              <a:rPr lang="en-US" b="1" dirty="0" err="1"/>
              <a:t>visuais</a:t>
            </a:r>
            <a:endParaRPr lang="pt-BR" b="1" dirty="0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288FC7BA-98C9-4940-B34E-D4FB6E7204DF}"/>
              </a:ext>
            </a:extLst>
          </p:cNvPr>
          <p:cNvSpPr/>
          <p:nvPr/>
        </p:nvSpPr>
        <p:spPr>
          <a:xfrm>
            <a:off x="8826500" y="4171081"/>
            <a:ext cx="3486150" cy="1715369"/>
          </a:xfrm>
          <a:prstGeom prst="wedgeEllipseCallout">
            <a:avLst>
              <a:gd name="adj1" fmla="val -56981"/>
              <a:gd name="adj2" fmla="val 3654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 para </a:t>
            </a:r>
            <a:r>
              <a:rPr lang="en-US" b="1" dirty="0" err="1"/>
              <a:t>enviar</a:t>
            </a:r>
            <a:r>
              <a:rPr lang="en-US" b="1" dirty="0"/>
              <a:t> e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informações</a:t>
            </a:r>
            <a:r>
              <a:rPr lang="en-US" b="1" dirty="0"/>
              <a:t> do </a:t>
            </a:r>
            <a:r>
              <a:rPr lang="en-US" b="1" dirty="0" err="1"/>
              <a:t>sistema</a:t>
            </a:r>
            <a:r>
              <a:rPr lang="en-US" b="1" dirty="0"/>
              <a:t>,  desde </a:t>
            </a:r>
            <a:r>
              <a:rPr lang="en-US" b="1" dirty="0" err="1"/>
              <a:t>eventos</a:t>
            </a:r>
            <a:r>
              <a:rPr lang="en-US" b="1" dirty="0"/>
              <a:t> do hardware até outros aplicativos</a:t>
            </a:r>
            <a:endParaRPr lang="pt-BR" b="1" dirty="0"/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C15E05A5-345B-41C0-8CCF-037373834B37}"/>
              </a:ext>
            </a:extLst>
          </p:cNvPr>
          <p:cNvSpPr/>
          <p:nvPr/>
        </p:nvSpPr>
        <p:spPr>
          <a:xfrm>
            <a:off x="9169400" y="783039"/>
            <a:ext cx="2800350" cy="868128"/>
          </a:xfrm>
          <a:prstGeom prst="wedgeEllipseCallout">
            <a:avLst>
              <a:gd name="adj1" fmla="val -75299"/>
              <a:gd name="adj2" fmla="val 3393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É </a:t>
            </a:r>
            <a:r>
              <a:rPr lang="en-US" b="1" dirty="0" err="1"/>
              <a:t>uma</a:t>
            </a:r>
            <a:r>
              <a:rPr lang="en-US" b="1" dirty="0"/>
              <a:t> “Activity” </a:t>
            </a:r>
            <a:r>
              <a:rPr lang="en-US" b="1" dirty="0" err="1"/>
              <a:t>sem</a:t>
            </a:r>
            <a:r>
              <a:rPr lang="en-US" b="1" dirty="0"/>
              <a:t> a parte visual. </a:t>
            </a:r>
            <a:endParaRPr lang="pt-BR" b="1" dirty="0"/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7ED7C122-148F-49FF-BA79-63558F0FCAAB}"/>
              </a:ext>
            </a:extLst>
          </p:cNvPr>
          <p:cNvSpPr/>
          <p:nvPr/>
        </p:nvSpPr>
        <p:spPr>
          <a:xfrm>
            <a:off x="311150" y="3999631"/>
            <a:ext cx="3486150" cy="1396599"/>
          </a:xfrm>
          <a:prstGeom prst="wedgeEllipseCallout">
            <a:avLst>
              <a:gd name="adj1" fmla="val 37919"/>
              <a:gd name="adj2" fmla="val 835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Transforma</a:t>
            </a:r>
            <a:r>
              <a:rPr lang="en-US" b="1" dirty="0"/>
              <a:t> seu aplicativo num </a:t>
            </a:r>
            <a:r>
              <a:rPr lang="en-US" b="1" dirty="0" err="1"/>
              <a:t>provedor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estilo “Banco de dados”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120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0283042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Aplicativos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ou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pouca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interação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visual e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ciclo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vida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mais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longo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“Activity”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tela</a:t>
            </a:r>
            <a:endParaRPr lang="en-US" sz="3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ContentProvider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Ponto comum para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acesso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 dados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BroadcastReceiver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Comunicação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externa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0504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Arquitetura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90" r="7113" b="7191"/>
          <a:stretch/>
        </p:blipFill>
        <p:spPr>
          <a:xfrm>
            <a:off x="3544596" y="1429553"/>
            <a:ext cx="7853774" cy="4764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2104844" y="1429553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1266969"/>
            <a:ext cx="372661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7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1732</TotalTime>
  <Words>1031</Words>
  <Application>Microsoft Office PowerPoint</Application>
  <PresentationFormat>Widescreen</PresentationFormat>
  <Paragraphs>202</Paragraphs>
  <Slides>25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para Dispositivos Móveis CCT0080</vt:lpstr>
      <vt:lpstr>Programação para Dispositivos Móveis Estrutura do Curso e Avisos iniciais</vt:lpstr>
      <vt:lpstr>Programação para Dispositivos Móveis Conteúdo Programático</vt:lpstr>
      <vt:lpstr>Bibliografia</vt:lpstr>
      <vt:lpstr>Programação para Dispositivos Móveis Aula 1</vt:lpstr>
      <vt:lpstr>II - Programação de Aplicações Móveis (Android) Visão Geral</vt:lpstr>
      <vt:lpstr>II - Programação de Aplicações Móveis (Android) Principais Componentes(1)</vt:lpstr>
      <vt:lpstr>II - Programação de Aplicações Móveis (Android) Principais Componentes(2)</vt:lpstr>
      <vt:lpstr>II - Programação de Aplicações Móveis (Android) Arquitetura</vt:lpstr>
      <vt:lpstr>II - Programação de Aplicações Móveis (Android) - AndroidManifest.xml</vt:lpstr>
      <vt:lpstr>II - Programação de Aplicações Móveis (Android) Ambientes de Desenvolvimento</vt:lpstr>
      <vt:lpstr>III – Primeiro Aplicativo (Hello World)</vt:lpstr>
      <vt:lpstr>Apresentação do PowerPoint</vt:lpstr>
      <vt:lpstr>Apresentação do PowerPoint</vt:lpstr>
      <vt:lpstr>III – Primeiro Aplicativo (Hello World)</vt:lpstr>
      <vt:lpstr>III – Primeiro Aplicativo (Hello World)</vt:lpstr>
      <vt:lpstr>II – Primeiro Aplicativo (Hello World)</vt:lpstr>
      <vt:lpstr>Apresentação do PowerPoint</vt:lpstr>
      <vt:lpstr>Apresentação do PowerPoint</vt:lpstr>
      <vt:lpstr>Apresentação do PowerPoint</vt:lpstr>
      <vt:lpstr>Apresentação do PowerPoint</vt:lpstr>
      <vt:lpstr>III – Segundo Aplicativo  - Aplicativo Soma</vt:lpstr>
      <vt:lpstr>Aplicativo Soma</vt:lpstr>
      <vt:lpstr>Aplicativo Soma</vt:lpstr>
      <vt:lpstr>Aplicativo Soma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65</cp:revision>
  <dcterms:created xsi:type="dcterms:W3CDTF">2016-08-01T02:15:42Z</dcterms:created>
  <dcterms:modified xsi:type="dcterms:W3CDTF">2018-08-07T15:38:30Z</dcterms:modified>
</cp:coreProperties>
</file>