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266" r:id="rId4"/>
    <p:sldId id="267" r:id="rId5"/>
    <p:sldId id="268" r:id="rId6"/>
    <p:sldId id="269" r:id="rId7"/>
    <p:sldId id="287" r:id="rId8"/>
    <p:sldId id="289" r:id="rId9"/>
    <p:sldId id="295" r:id="rId10"/>
    <p:sldId id="294" r:id="rId11"/>
    <p:sldId id="288" r:id="rId12"/>
    <p:sldId id="296" r:id="rId13"/>
    <p:sldId id="284" r:id="rId14"/>
    <p:sldId id="300" r:id="rId15"/>
    <p:sldId id="262" r:id="rId16"/>
    <p:sldId id="276" r:id="rId17"/>
    <p:sldId id="277" r:id="rId18"/>
    <p:sldId id="279" r:id="rId19"/>
    <p:sldId id="278" r:id="rId20"/>
    <p:sldId id="272" r:id="rId21"/>
    <p:sldId id="282" r:id="rId22"/>
    <p:sldId id="283" r:id="rId23"/>
    <p:sldId id="270" r:id="rId24"/>
    <p:sldId id="271" r:id="rId25"/>
    <p:sldId id="273" r:id="rId26"/>
    <p:sldId id="275" r:id="rId27"/>
    <p:sldId id="274" r:id="rId28"/>
    <p:sldId id="285" r:id="rId29"/>
    <p:sldId id="280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1" autoAdjust="0"/>
    <p:restoredTop sz="94660"/>
  </p:normalViewPr>
  <p:slideViewPr>
    <p:cSldViewPr snapToGrid="0">
      <p:cViewPr>
        <p:scale>
          <a:sx n="200" d="100"/>
          <a:sy n="200" d="100"/>
        </p:scale>
        <p:origin x="427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2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7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89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24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75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endParaRPr lang="en-US" baseline="0" dirty="0"/>
          </a:p>
          <a:p>
            <a:r>
              <a:rPr lang="en-US" baseline="0" dirty="0" err="1"/>
              <a:t>Herança</a:t>
            </a:r>
            <a:r>
              <a:rPr lang="en-US" baseline="0" dirty="0"/>
              <a:t> de </a:t>
            </a:r>
            <a:r>
              <a:rPr lang="en-US" baseline="0" dirty="0" err="1"/>
              <a:t>Classe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Classe</a:t>
            </a:r>
            <a:r>
              <a:rPr lang="en-US" baseline="0" dirty="0"/>
              <a:t> </a:t>
            </a:r>
            <a:r>
              <a:rPr lang="en-US" baseline="0" dirty="0" err="1"/>
              <a:t>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48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194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336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16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1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947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157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800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743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1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99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91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4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30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41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2)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/>
              <a:t>JAVA – MVC - Exemplo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3" y="1133737"/>
            <a:ext cx="10714648" cy="52226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8435019" y="1329169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5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6" y="227612"/>
            <a:ext cx="5109882" cy="1524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1190" y="-45043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/>
              <a:t>JAVA – MVC - Exemplo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F15D40-9390-4B11-9CEA-F38E37A9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091" y="906723"/>
            <a:ext cx="7614631" cy="570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8168006" y="927247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752436" y="1312163"/>
            <a:ext cx="1286164" cy="52283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0" y="92811"/>
            <a:ext cx="8215116" cy="66286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7480" y="106795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/>
              <a:t>JAVA – MVC - Exemplo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524898" y="116976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MVC – </a:t>
            </a:r>
            <a:r>
              <a:rPr lang="en-US" sz="4800" b="1" dirty="0" err="1"/>
              <a:t>Receita</a:t>
            </a:r>
            <a:r>
              <a:rPr lang="en-US" sz="4800" b="1" dirty="0"/>
              <a:t> GERAL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032"/>
            <a:ext cx="10515600" cy="538053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as classes para </a:t>
            </a:r>
            <a:r>
              <a:rPr lang="en-US" dirty="0" err="1"/>
              <a:t>Modelo</a:t>
            </a:r>
            <a:r>
              <a:rPr lang="en-US" dirty="0"/>
              <a:t>, View e </a:t>
            </a:r>
            <a:r>
              <a:rPr lang="en-US" dirty="0" err="1"/>
              <a:t>Controler</a:t>
            </a:r>
            <a:r>
              <a:rPr lang="en-US" dirty="0"/>
              <a:t> (Só as classes </a:t>
            </a:r>
            <a:r>
              <a:rPr lang="en-US" dirty="0" err="1"/>
              <a:t>vazias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(ex. </a:t>
            </a:r>
            <a:r>
              <a:rPr lang="en-US" dirty="0" err="1"/>
              <a:t>MultiplosInfoModel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a view(ex. </a:t>
            </a:r>
            <a:r>
              <a:rPr lang="en-US" dirty="0" err="1"/>
              <a:t>MultiplosView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controller(Ex. </a:t>
            </a:r>
            <a:r>
              <a:rPr lang="en-US" dirty="0" err="1"/>
              <a:t>MultiplosControler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no </a:t>
            </a:r>
            <a:r>
              <a:rPr lang="en-US" dirty="0" err="1"/>
              <a:t>modelo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view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da VIEW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view que </a:t>
            </a:r>
            <a:r>
              <a:rPr lang="en-US" dirty="0" err="1"/>
              <a:t>leia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armazene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seus </a:t>
            </a:r>
            <a:r>
              <a:rPr lang="en-US" dirty="0" err="1"/>
              <a:t>atributos</a:t>
            </a:r>
            <a:r>
              <a:rPr lang="en-US" dirty="0"/>
              <a:t> (da view)</a:t>
            </a:r>
          </a:p>
          <a:p>
            <a:pPr marL="914400" lvl="2" indent="0">
              <a:buNone/>
            </a:pPr>
            <a:r>
              <a:rPr lang="en-US" dirty="0"/>
              <a:t> OBS:  Se </a:t>
            </a:r>
            <a:r>
              <a:rPr lang="en-US" dirty="0" err="1"/>
              <a:t>possivel</a:t>
            </a:r>
            <a:r>
              <a:rPr lang="en-US" dirty="0"/>
              <a:t>,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retornor</a:t>
            </a:r>
            <a:r>
              <a:rPr lang="en-US" dirty="0"/>
              <a:t> </a:t>
            </a:r>
            <a:r>
              <a:rPr lang="en-US" dirty="0" err="1"/>
              <a:t>verdadeiro</a:t>
            </a:r>
            <a:r>
              <a:rPr lang="en-US" dirty="0"/>
              <a:t> ou </a:t>
            </a:r>
            <a:r>
              <a:rPr lang="en-US" dirty="0" err="1"/>
              <a:t>falso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que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quer continuar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receba</a:t>
            </a:r>
            <a:r>
              <a:rPr lang="en-US" dirty="0"/>
              <a:t> a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(ex.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Getters para poder </a:t>
            </a:r>
            <a:r>
              <a:rPr lang="en-US" dirty="0" err="1"/>
              <a:t>pegar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 passar para 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Completar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do Model: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constructor para </a:t>
            </a:r>
            <a:r>
              <a:rPr lang="en-US" dirty="0" err="1"/>
              <a:t>receber</a:t>
            </a:r>
            <a:r>
              <a:rPr lang="en-US" dirty="0"/>
              <a:t> e </a:t>
            </a:r>
            <a:r>
              <a:rPr lang="en-US" dirty="0" err="1"/>
              <a:t>carregar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retorne</a:t>
            </a:r>
            <a:r>
              <a:rPr lang="en-US" dirty="0"/>
              <a:t> a lista de </a:t>
            </a:r>
            <a:r>
              <a:rPr lang="en-US" dirty="0" err="1"/>
              <a:t>múltiplos</a:t>
            </a:r>
            <a:r>
              <a:rPr lang="en-US" dirty="0"/>
              <a:t> (Ex. String)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com “Main” e mandar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processo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5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(REVISAO JAVA - MVC)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03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err="1"/>
              <a:t>Revisão</a:t>
            </a:r>
            <a:r>
              <a:rPr lang="en-US" sz="5400" b="1" dirty="0"/>
              <a:t> – JAVA</a:t>
            </a:r>
            <a:br>
              <a:rPr lang="en-US" sz="5400" b="1" dirty="0"/>
            </a:b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x </a:t>
            </a:r>
            <a:r>
              <a:rPr lang="en-US" dirty="0" err="1"/>
              <a:t>Orientação</a:t>
            </a:r>
            <a:r>
              <a:rPr lang="en-US" dirty="0"/>
              <a:t> </a:t>
            </a:r>
            <a:r>
              <a:rPr lang="en-US" dirty="0" err="1"/>
              <a:t>Objeto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9290735-846C-49BF-809D-AC242B98D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79" y="2075174"/>
            <a:ext cx="7596367" cy="4356740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FCFCD9C9-307F-43A2-9D2E-BC54570E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369889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247042"/>
            <a:ext cx="10364451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- </a:t>
            </a:r>
            <a:r>
              <a:rPr lang="pt-BR" sz="4800" cap="none" dirty="0"/>
              <a:t>Classes, atributos 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1316114"/>
            <a:ext cx="10363826" cy="5294472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Classes </a:t>
            </a:r>
            <a:r>
              <a:rPr lang="en-US" sz="3600" cap="none" dirty="0">
                <a:sym typeface="Wingdings" panose="05000000000000000000" pitchFamily="2" charset="2"/>
              </a:rPr>
              <a:t> </a:t>
            </a:r>
            <a:r>
              <a:rPr lang="en-US" sz="3600" cap="none" dirty="0" err="1">
                <a:sym typeface="Wingdings" panose="05000000000000000000" pitchFamily="2" charset="2"/>
              </a:rPr>
              <a:t>Objetos</a:t>
            </a:r>
            <a:r>
              <a:rPr lang="en-US" sz="3600" cap="none" dirty="0">
                <a:sym typeface="Wingdings" panose="05000000000000000000" pitchFamily="2" charset="2"/>
              </a:rPr>
              <a:t> (</a:t>
            </a:r>
            <a:r>
              <a:rPr lang="en-US" sz="3600" cap="none" dirty="0" err="1">
                <a:sym typeface="Wingdings" panose="05000000000000000000" pitchFamily="2" charset="2"/>
              </a:rPr>
              <a:t>Variaveis</a:t>
            </a:r>
            <a:r>
              <a:rPr lang="en-US" sz="3600" cap="none" dirty="0">
                <a:sym typeface="Wingdings" panose="05000000000000000000" pitchFamily="2" charset="2"/>
              </a:rPr>
              <a:t>)</a:t>
            </a:r>
            <a:endParaRPr lang="en-US" sz="36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cap="none" dirty="0" err="1"/>
              <a:t>Encapsulamento</a:t>
            </a:r>
            <a:endParaRPr lang="en-US" sz="32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Especialização</a:t>
            </a:r>
            <a:endParaRPr lang="en-US" sz="34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Foco</a:t>
            </a:r>
            <a:r>
              <a:rPr lang="en-US" sz="3400" cap="none" dirty="0"/>
              <a:t> no </a:t>
            </a:r>
            <a:r>
              <a:rPr lang="en-US" sz="3400" cap="none" dirty="0" err="1"/>
              <a:t>objeto</a:t>
            </a:r>
            <a:r>
              <a:rPr lang="en-US" sz="3400" cap="none" dirty="0"/>
              <a:t> e </a:t>
            </a:r>
            <a:r>
              <a:rPr lang="en-US" sz="3400" cap="none" dirty="0" err="1"/>
              <a:t>nao</a:t>
            </a:r>
            <a:r>
              <a:rPr lang="en-US" sz="3400" cap="none" dirty="0"/>
              <a:t> </a:t>
            </a:r>
            <a:r>
              <a:rPr lang="en-US" sz="3400" cap="none" dirty="0" err="1"/>
              <a:t>nos</a:t>
            </a:r>
            <a:r>
              <a:rPr lang="en-US" sz="3400" cap="none" dirty="0"/>
              <a:t> </a:t>
            </a:r>
            <a:r>
              <a:rPr lang="en-US" sz="3400" cap="none" dirty="0" err="1"/>
              <a:t>processos</a:t>
            </a:r>
            <a:endParaRPr lang="en-US" sz="3400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 err="1"/>
              <a:t>Métodos</a:t>
            </a:r>
            <a:r>
              <a:rPr lang="en-US" sz="3600" cap="none" dirty="0"/>
              <a:t> e </a:t>
            </a:r>
            <a:r>
              <a:rPr lang="en-US" sz="3600" cap="none" dirty="0" err="1"/>
              <a:t>Atributos</a:t>
            </a:r>
            <a:endParaRPr lang="en-US" sz="3600" cap="none" dirty="0"/>
          </a:p>
          <a:p>
            <a:pPr marL="1200150" lvl="1" indent="-742950">
              <a:buFont typeface="+mj-lt"/>
              <a:buAutoNum type="romanUcPeriod"/>
            </a:pPr>
            <a:r>
              <a:rPr lang="en-US" sz="3400" cap="none" dirty="0" err="1"/>
              <a:t>Atributos</a:t>
            </a:r>
            <a:r>
              <a:rPr lang="en-US" sz="3400" cap="none" dirty="0"/>
              <a:t> – </a:t>
            </a:r>
            <a:r>
              <a:rPr lang="en-US" sz="3400" cap="none" dirty="0" err="1"/>
              <a:t>Modificadores</a:t>
            </a:r>
            <a:r>
              <a:rPr lang="en-US" sz="3400" cap="none" dirty="0"/>
              <a:t> de </a:t>
            </a:r>
            <a:r>
              <a:rPr lang="en-US" sz="3400" cap="none" dirty="0" err="1"/>
              <a:t>Acesso</a:t>
            </a:r>
            <a:endParaRPr lang="en-US" sz="34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Privados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3200" cap="none" dirty="0"/>
              <a:t>) – </a:t>
            </a:r>
            <a:r>
              <a:rPr lang="en-US" sz="3200" i="1" cap="none" dirty="0"/>
              <a:t>Nem 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pode </a:t>
            </a:r>
            <a:r>
              <a:rPr lang="en-US" sz="3200" i="1" cap="none" dirty="0" err="1"/>
              <a:t>ver</a:t>
            </a:r>
            <a:endParaRPr lang="en-US" sz="3200" i="1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Protegidos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3200" cap="none" dirty="0"/>
              <a:t>) – </a:t>
            </a:r>
            <a:r>
              <a:rPr lang="en-US" sz="3200" cap="none" dirty="0" err="1"/>
              <a:t>Herança</a:t>
            </a:r>
            <a:r>
              <a:rPr lang="en-US" sz="3200" cap="none" dirty="0"/>
              <a:t> </a:t>
            </a:r>
            <a:r>
              <a:rPr lang="en-US" sz="3200" cap="none" dirty="0" err="1"/>
              <a:t>somente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Públicos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3200" cap="none" dirty="0"/>
              <a:t>) – </a:t>
            </a:r>
            <a:r>
              <a:rPr lang="en-US" sz="3200" i="1" cap="none" dirty="0"/>
              <a:t>Casa da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Joana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400" cap="none" dirty="0" err="1"/>
              <a:t>Métodos</a:t>
            </a:r>
            <a:endParaRPr lang="en-US" sz="34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/>
              <a:t>“Getters” and “Setters” – </a:t>
            </a:r>
            <a:r>
              <a:rPr lang="en-US" sz="3200" cap="none" dirty="0" err="1"/>
              <a:t>Acessar</a:t>
            </a:r>
            <a:r>
              <a:rPr lang="en-US" sz="3200" cap="none" dirty="0"/>
              <a:t> </a:t>
            </a:r>
            <a:r>
              <a:rPr lang="en-US" sz="3200" cap="none" dirty="0" err="1"/>
              <a:t>atributos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Em</a:t>
            </a:r>
            <a:r>
              <a:rPr lang="en-US" sz="3200" cap="none" dirty="0"/>
              <a:t> </a:t>
            </a:r>
            <a:r>
              <a:rPr lang="en-US" sz="3200" cap="none" dirty="0" err="1"/>
              <a:t>geral</a:t>
            </a:r>
            <a:r>
              <a:rPr lang="en-US" sz="3200" cap="none" dirty="0"/>
              <a:t> </a:t>
            </a:r>
            <a:r>
              <a:rPr lang="en-US" sz="3200" cap="none" dirty="0" err="1"/>
              <a:t>públicos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Encapsular</a:t>
            </a:r>
            <a:r>
              <a:rPr lang="en-US" sz="3200" cap="none" dirty="0"/>
              <a:t> </a:t>
            </a:r>
            <a:r>
              <a:rPr lang="en-US" sz="3200" cap="none" dirty="0" err="1"/>
              <a:t>processos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dirty="0" err="1"/>
              <a:t>Sobrecarga</a:t>
            </a:r>
            <a:r>
              <a:rPr lang="en-US" sz="3200" dirty="0"/>
              <a:t>(</a:t>
            </a:r>
            <a:r>
              <a:rPr lang="en-US" sz="3200" dirty="0" err="1"/>
              <a:t>Argumentos</a:t>
            </a:r>
            <a:r>
              <a:rPr lang="en-US" sz="3200" dirty="0"/>
              <a:t> diferentes) e </a:t>
            </a:r>
            <a:r>
              <a:rPr lang="en-US" sz="3200" dirty="0" err="1"/>
              <a:t>Sobrescrita</a:t>
            </a:r>
            <a:r>
              <a:rPr lang="en-US" sz="3200" dirty="0"/>
              <a:t>(</a:t>
            </a:r>
            <a:r>
              <a:rPr lang="en-US" sz="3200" dirty="0" err="1"/>
              <a:t>Polimorfismo</a:t>
            </a:r>
            <a:r>
              <a:rPr lang="en-US" sz="3200" dirty="0"/>
              <a:t>)</a:t>
            </a:r>
            <a:endParaRPr lang="en-US" sz="32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FFD68E1-076D-4FDD-8FD2-68434D15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90329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684989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- </a:t>
            </a:r>
            <a:r>
              <a:rPr lang="pt-BR" sz="4800" cap="none" dirty="0"/>
              <a:t>Herança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01842" y="1083629"/>
            <a:ext cx="10363826" cy="577437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cap="none" dirty="0" err="1"/>
              <a:t>Categorias</a:t>
            </a:r>
            <a:endParaRPr lang="en-US" cap="none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Simples </a:t>
            </a:r>
            <a:r>
              <a:rPr lang="en-US" sz="2000" cap="none" dirty="0"/>
              <a:t>– </a:t>
            </a:r>
            <a:r>
              <a:rPr lang="en-US" sz="2000" cap="none" dirty="0" err="1"/>
              <a:t>Herdada</a:t>
            </a:r>
            <a:r>
              <a:rPr lang="en-US" sz="2000" cap="none" dirty="0"/>
              <a:t> de </a:t>
            </a:r>
            <a:r>
              <a:rPr lang="en-US" sz="2000" cap="none" dirty="0" err="1"/>
              <a:t>uma</a:t>
            </a:r>
            <a:r>
              <a:rPr lang="en-US" sz="2000" cap="none" dirty="0"/>
              <a:t> outra </a:t>
            </a:r>
            <a:r>
              <a:rPr lang="en-US" sz="2000" cap="none" dirty="0" err="1"/>
              <a:t>classe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extends</a:t>
            </a:r>
            <a:endParaRPr lang="en-US" sz="2000" b="1" cap="non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Interfaces </a:t>
            </a:r>
            <a:r>
              <a:rPr lang="en-US" sz="2000" cap="none" dirty="0"/>
              <a:t>– </a:t>
            </a:r>
            <a:r>
              <a:rPr lang="en-US" sz="2000" cap="none" dirty="0" err="1"/>
              <a:t>Implementar</a:t>
            </a:r>
            <a:r>
              <a:rPr lang="en-US" sz="2000" cap="none" dirty="0"/>
              <a:t> </a:t>
            </a:r>
            <a:r>
              <a:rPr lang="en-US" sz="2000" cap="none" dirty="0" err="1"/>
              <a:t>todos</a:t>
            </a:r>
            <a:r>
              <a:rPr lang="en-US" sz="2000" cap="none" dirty="0"/>
              <a:t> </a:t>
            </a:r>
            <a:r>
              <a:rPr lang="en-US" sz="2000" cap="none" dirty="0" err="1"/>
              <a:t>os</a:t>
            </a:r>
            <a:r>
              <a:rPr lang="en-US" sz="2000" cap="none" dirty="0"/>
              <a:t> </a:t>
            </a:r>
            <a:r>
              <a:rPr lang="en-US" sz="2000" cap="none" dirty="0" err="1"/>
              <a:t>métodos</a:t>
            </a:r>
            <a:r>
              <a:rPr lang="en-US" sz="2000" cap="none" dirty="0"/>
              <a:t> (só </a:t>
            </a:r>
            <a:r>
              <a:rPr lang="en-US" sz="2000" cap="none" dirty="0" err="1"/>
              <a:t>uma</a:t>
            </a:r>
            <a:r>
              <a:rPr lang="en-US" sz="2000" cap="none" dirty="0"/>
              <a:t> </a:t>
            </a:r>
            <a:r>
              <a:rPr lang="en-US" sz="2000" cap="none" dirty="0" err="1"/>
              <a:t>declaração</a:t>
            </a:r>
            <a:r>
              <a:rPr lang="en-US" sz="2000" cap="none" dirty="0"/>
              <a:t>) </a:t>
            </a:r>
            <a:r>
              <a:rPr lang="en-US" sz="2000" cap="none" dirty="0"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implements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Classes </a:t>
            </a:r>
            <a:r>
              <a:rPr lang="en-US" sz="2000" b="1" cap="none" dirty="0" err="1"/>
              <a:t>Abstratas</a:t>
            </a:r>
            <a:r>
              <a:rPr lang="en-US" sz="2000" cap="none" dirty="0"/>
              <a:t> – Nao </a:t>
            </a:r>
            <a:r>
              <a:rPr lang="en-US" sz="2000" cap="none" dirty="0" err="1"/>
              <a:t>instancia</a:t>
            </a:r>
            <a:r>
              <a:rPr lang="en-US" sz="2000" cap="none" dirty="0"/>
              <a:t> </a:t>
            </a:r>
            <a:r>
              <a:rPr lang="en-US" sz="2000" cap="none" dirty="0" err="1"/>
              <a:t>objetos</a:t>
            </a:r>
            <a:r>
              <a:rPr lang="en-US" sz="2000" cap="none" dirty="0"/>
              <a:t> (Interfaces com Código) </a:t>
            </a:r>
            <a:r>
              <a:rPr lang="en-US" sz="2000" cap="none" dirty="0"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abstract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 err="1"/>
              <a:t>Herança</a:t>
            </a:r>
            <a:r>
              <a:rPr lang="en-US" sz="2000" b="1" cap="none" dirty="0"/>
              <a:t> </a:t>
            </a:r>
            <a:r>
              <a:rPr lang="en-US" sz="2000" b="1" cap="none" dirty="0" err="1"/>
              <a:t>múltipla</a:t>
            </a:r>
            <a:r>
              <a:rPr lang="en-US" sz="2000" b="1" cap="none" dirty="0"/>
              <a:t> </a:t>
            </a:r>
            <a:r>
              <a:rPr lang="en-US" sz="2000" cap="none" dirty="0"/>
              <a:t>– </a:t>
            </a:r>
            <a:r>
              <a:rPr lang="en-US" sz="2000" cap="none" dirty="0" err="1"/>
              <a:t>Apenas</a:t>
            </a:r>
            <a:r>
              <a:rPr lang="en-US" sz="2000" cap="none" dirty="0"/>
              <a:t> </a:t>
            </a:r>
            <a:r>
              <a:rPr lang="en-US" sz="2000" cap="none" dirty="0" err="1"/>
              <a:t>por</a:t>
            </a:r>
            <a:r>
              <a:rPr lang="en-US" sz="2000" cap="none" dirty="0"/>
              <a:t> interfaces </a:t>
            </a:r>
            <a:r>
              <a:rPr lang="en-US" sz="2000" cap="none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implements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&lt;classe1&gt;, &lt;classe2&gt;…</a:t>
            </a:r>
            <a:endParaRPr lang="en-US" sz="2000" cap="none" dirty="0"/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Modificadores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cap="none" dirty="0"/>
              <a:t> – “Da </a:t>
            </a:r>
            <a:r>
              <a:rPr lang="en-US" sz="2000" cap="none" dirty="0" err="1"/>
              <a:t>classe</a:t>
            </a:r>
            <a:r>
              <a:rPr lang="en-US" sz="2000" cap="none" dirty="0"/>
              <a:t>”- </a:t>
            </a:r>
            <a:r>
              <a:rPr lang="en-US" sz="2000" cap="none" dirty="0" err="1"/>
              <a:t>Atributo</a:t>
            </a:r>
            <a:r>
              <a:rPr lang="en-US" sz="2000" cap="none" dirty="0"/>
              <a:t> ou </a:t>
            </a:r>
            <a:r>
              <a:rPr lang="en-US" sz="2000" cap="none" dirty="0" err="1"/>
              <a:t>Método</a:t>
            </a:r>
            <a:r>
              <a:rPr lang="en-US" sz="2000" cap="none" dirty="0"/>
              <a:t> </a:t>
            </a:r>
            <a:r>
              <a:rPr lang="en-US" sz="2000" cap="none" dirty="0" err="1"/>
              <a:t>visivel</a:t>
            </a:r>
            <a:r>
              <a:rPr lang="en-US" sz="2000" cap="none" dirty="0"/>
              <a:t> </a:t>
            </a:r>
            <a:r>
              <a:rPr lang="en-US" sz="2000" cap="none" dirty="0" err="1"/>
              <a:t>em</a:t>
            </a:r>
            <a:r>
              <a:rPr lang="en-US" sz="2000" cap="none" dirty="0"/>
              <a:t> </a:t>
            </a:r>
            <a:r>
              <a:rPr lang="en-US" sz="2000" cap="none" dirty="0" err="1"/>
              <a:t>todo</a:t>
            </a:r>
            <a:r>
              <a:rPr lang="en-US" sz="2000" cap="none" dirty="0"/>
              <a:t> o </a:t>
            </a:r>
            <a:r>
              <a:rPr lang="en-US" sz="2000" cap="none" dirty="0" err="1"/>
              <a:t>programa</a:t>
            </a:r>
            <a:r>
              <a:rPr lang="en-US" sz="2000" cap="none" dirty="0"/>
              <a:t> (Global)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b="1" cap="none" dirty="0"/>
              <a:t> </a:t>
            </a:r>
            <a:r>
              <a:rPr lang="en-US" sz="2000" cap="none" dirty="0"/>
              <a:t>– Não pode </a:t>
            </a:r>
            <a:r>
              <a:rPr lang="en-US" sz="2000" cap="none" dirty="0" err="1"/>
              <a:t>ser</a:t>
            </a:r>
            <a:r>
              <a:rPr lang="en-US" sz="2000" cap="none" dirty="0"/>
              <a:t> </a:t>
            </a:r>
            <a:r>
              <a:rPr lang="en-US" sz="2000" cap="none" dirty="0" err="1"/>
              <a:t>alterado</a:t>
            </a:r>
            <a:r>
              <a:rPr lang="en-US" sz="2000" cap="none" dirty="0"/>
              <a:t> </a:t>
            </a:r>
            <a:r>
              <a:rPr lang="en-US" sz="2000" cap="none" dirty="0" err="1"/>
              <a:t>como</a:t>
            </a:r>
            <a:r>
              <a:rPr lang="en-US" sz="2000" cap="none" dirty="0"/>
              <a:t> </a:t>
            </a:r>
            <a:r>
              <a:rPr lang="en-US" sz="2000" cap="none" dirty="0" err="1"/>
              <a:t>atributo</a:t>
            </a:r>
            <a:r>
              <a:rPr lang="en-US" sz="2000" cap="none" dirty="0"/>
              <a:t> e </a:t>
            </a:r>
            <a:r>
              <a:rPr lang="en-US" sz="2000" dirty="0"/>
              <a:t>nem </a:t>
            </a:r>
            <a:r>
              <a:rPr lang="en-US" sz="2000" cap="none" dirty="0" err="1"/>
              <a:t>sobrecarregado</a:t>
            </a:r>
            <a:r>
              <a:rPr lang="en-US" sz="2000" cap="none" dirty="0"/>
              <a:t> </a:t>
            </a:r>
            <a:r>
              <a:rPr lang="en-US" sz="2000" cap="none" dirty="0" err="1"/>
              <a:t>como</a:t>
            </a:r>
            <a:r>
              <a:rPr lang="en-US" sz="2000" cap="none" dirty="0"/>
              <a:t> </a:t>
            </a:r>
            <a:r>
              <a:rPr lang="en-US" sz="2000" cap="none" dirty="0" err="1"/>
              <a:t>método</a:t>
            </a:r>
            <a:endParaRPr lang="en-US" sz="2000" cap="none" dirty="0"/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Associação</a:t>
            </a:r>
            <a:r>
              <a:rPr lang="en-US" dirty="0"/>
              <a:t> e </a:t>
            </a:r>
            <a:r>
              <a:rPr lang="en-US" dirty="0" err="1"/>
              <a:t>Agregação</a:t>
            </a: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cap="none" dirty="0" err="1"/>
              <a:t>Associação</a:t>
            </a:r>
            <a:r>
              <a:rPr lang="en-US" sz="2000" cap="none" dirty="0"/>
              <a:t> </a:t>
            </a:r>
            <a:r>
              <a:rPr lang="en-US" sz="2000" cap="none" dirty="0">
                <a:sym typeface="Wingdings" panose="05000000000000000000" pitchFamily="2" charset="2"/>
              </a:rPr>
              <a:t> (</a:t>
            </a:r>
            <a:r>
              <a:rPr lang="en-US" sz="2000" cap="none" dirty="0" err="1">
                <a:sym typeface="Wingdings" panose="05000000000000000000" pitchFamily="2" charset="2"/>
              </a:rPr>
              <a:t>Todo-Parte</a:t>
            </a:r>
            <a:r>
              <a:rPr lang="en-US" sz="2000" cap="none" dirty="0">
                <a:sym typeface="Wingdings" panose="05000000000000000000" pitchFamily="2" charset="2"/>
              </a:rPr>
              <a:t>) Mesmo </a:t>
            </a:r>
            <a:r>
              <a:rPr lang="en-US" sz="2000" cap="none" dirty="0" err="1">
                <a:sym typeface="Wingdings" panose="05000000000000000000" pitchFamily="2" charset="2"/>
              </a:rPr>
              <a:t>sendo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múltipla</a:t>
            </a:r>
            <a:r>
              <a:rPr lang="en-US" sz="2000" cap="none" dirty="0">
                <a:sym typeface="Wingdings" panose="05000000000000000000" pitchFamily="2" charset="2"/>
              </a:rPr>
              <a:t>, a </a:t>
            </a:r>
            <a:r>
              <a:rPr lang="en-US" sz="2000" cap="none" dirty="0" err="1">
                <a:sym typeface="Wingdings" panose="05000000000000000000" pitchFamily="2" charset="2"/>
              </a:rPr>
              <a:t>classe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pai</a:t>
            </a:r>
            <a:r>
              <a:rPr lang="en-US" sz="2000" cap="none" dirty="0">
                <a:sym typeface="Wingdings" panose="05000000000000000000" pitchFamily="2" charset="2"/>
              </a:rPr>
              <a:t> precisa das </a:t>
            </a:r>
            <a:r>
              <a:rPr lang="en-US" sz="2000" cap="none" dirty="0" err="1">
                <a:sym typeface="Wingdings" panose="05000000000000000000" pitchFamily="2" charset="2"/>
              </a:rPr>
              <a:t>partes</a:t>
            </a:r>
            <a:r>
              <a:rPr lang="en-US" sz="2000" cap="none" dirty="0">
                <a:sym typeface="Wingdings" panose="05000000000000000000" pitchFamily="2" charset="2"/>
              </a:rPr>
              <a:t>. Ex. </a:t>
            </a:r>
            <a:r>
              <a:rPr lang="en-US" sz="2000" cap="none" dirty="0" err="1">
                <a:sym typeface="Wingdings" panose="05000000000000000000" pitchFamily="2" charset="2"/>
              </a:rPr>
              <a:t>Empresa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vários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departamentos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Em</a:t>
            </a:r>
            <a:r>
              <a:rPr lang="en-US" sz="2000" cap="none" dirty="0">
                <a:sym typeface="Wingdings" panose="05000000000000000000" pitchFamily="2" charset="2"/>
              </a:rPr>
              <a:t> geral </a:t>
            </a:r>
            <a:r>
              <a:rPr lang="en-US" sz="2000" cap="none" dirty="0" err="1">
                <a:sym typeface="Wingdings" panose="05000000000000000000" pitchFamily="2" charset="2"/>
              </a:rPr>
              <a:t>referencias</a:t>
            </a:r>
            <a:r>
              <a:rPr lang="en-US" sz="2000" cap="none" dirty="0">
                <a:sym typeface="Wingdings" panose="05000000000000000000" pitchFamily="2" charset="2"/>
              </a:rPr>
              <a:t> ou classes </a:t>
            </a:r>
            <a:r>
              <a:rPr lang="en-US" sz="2000" cap="none" dirty="0" err="1">
                <a:sym typeface="Wingdings" panose="05000000000000000000" pitchFamily="2" charset="2"/>
              </a:rPr>
              <a:t>internas</a:t>
            </a:r>
            <a:endParaRPr lang="en-US" sz="2000" cap="none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cap="none" dirty="0" err="1">
                <a:sym typeface="Wingdings" panose="05000000000000000000" pitchFamily="2" charset="2"/>
              </a:rPr>
              <a:t>Agregação</a:t>
            </a:r>
            <a:r>
              <a:rPr lang="en-US" sz="2000" cap="none" dirty="0">
                <a:sym typeface="Wingdings" panose="05000000000000000000" pitchFamily="2" charset="2"/>
              </a:rPr>
              <a:t>  </a:t>
            </a:r>
            <a:r>
              <a:rPr lang="en-US" sz="2000" cap="none" dirty="0" err="1">
                <a:sym typeface="Wingdings" panose="05000000000000000000" pitchFamily="2" charset="2"/>
              </a:rPr>
              <a:t>Detem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propriedade</a:t>
            </a:r>
            <a:r>
              <a:rPr lang="en-US" sz="2000" cap="none" dirty="0">
                <a:sym typeface="Wingdings" panose="05000000000000000000" pitchFamily="2" charset="2"/>
              </a:rPr>
              <a:t> e </a:t>
            </a:r>
            <a:r>
              <a:rPr lang="en-US" sz="2000" cap="none" dirty="0" err="1">
                <a:sym typeface="Wingdings" panose="05000000000000000000" pitchFamily="2" charset="2"/>
              </a:rPr>
              <a:t>pode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existir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sem</a:t>
            </a:r>
            <a:r>
              <a:rPr lang="en-US" sz="2000" cap="none" dirty="0">
                <a:sym typeface="Wingdings" panose="05000000000000000000" pitchFamily="2" charset="2"/>
              </a:rPr>
              <a:t> as </a:t>
            </a:r>
            <a:r>
              <a:rPr lang="en-US" sz="2000" cap="none" dirty="0" err="1">
                <a:sym typeface="Wingdings" panose="05000000000000000000" pitchFamily="2" charset="2"/>
              </a:rPr>
              <a:t>partes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Numero</a:t>
            </a:r>
            <a:r>
              <a:rPr lang="en-US" sz="2000" cap="none" dirty="0">
                <a:sym typeface="Wingdings" panose="05000000000000000000" pitchFamily="2" charset="2"/>
              </a:rPr>
              <a:t> de </a:t>
            </a:r>
            <a:r>
              <a:rPr lang="en-US" sz="2000" cap="none" dirty="0" err="1">
                <a:sym typeface="Wingdings" panose="05000000000000000000" pitchFamily="2" charset="2"/>
              </a:rPr>
              <a:t>filhos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indefinido</a:t>
            </a:r>
            <a:r>
              <a:rPr lang="en-US" sz="2000" cap="none" dirty="0">
                <a:sym typeface="Wingdings" panose="05000000000000000000" pitchFamily="2" charset="2"/>
              </a:rPr>
              <a:t> Ex. </a:t>
            </a:r>
            <a:r>
              <a:rPr lang="en-US" sz="2000" cap="none" dirty="0" err="1">
                <a:sym typeface="Wingdings" panose="05000000000000000000" pitchFamily="2" charset="2"/>
              </a:rPr>
              <a:t>Empresa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vários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funcionários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Em</a:t>
            </a:r>
            <a:r>
              <a:rPr lang="en-US" sz="2000" cap="none" dirty="0">
                <a:sym typeface="Wingdings" panose="05000000000000000000" pitchFamily="2" charset="2"/>
              </a:rPr>
              <a:t> geral </a:t>
            </a:r>
            <a:r>
              <a:rPr lang="en-US" sz="2000" cap="none" dirty="0" err="1">
                <a:sym typeface="Wingdings" panose="05000000000000000000" pitchFamily="2" charset="2"/>
              </a:rPr>
              <a:t>parte</a:t>
            </a:r>
            <a:r>
              <a:rPr lang="en-US" sz="2000" cap="none" dirty="0">
                <a:sym typeface="Wingdings" panose="05000000000000000000" pitchFamily="2" charset="2"/>
              </a:rPr>
              <a:t> de um </a:t>
            </a:r>
            <a:r>
              <a:rPr lang="en-US" sz="2000" cap="none" dirty="0" err="1">
                <a:sym typeface="Wingdings" panose="05000000000000000000" pitchFamily="2" charset="2"/>
              </a:rPr>
              <a:t>vetor</a:t>
            </a:r>
            <a:r>
              <a:rPr lang="en-US" sz="2000" cap="none" dirty="0">
                <a:sym typeface="Wingdings" panose="05000000000000000000" pitchFamily="2" charset="2"/>
              </a:rPr>
              <a:t> ou </a:t>
            </a:r>
            <a:r>
              <a:rPr lang="en-US" sz="2000" cap="none" dirty="0" err="1">
                <a:sym typeface="Wingdings" panose="05000000000000000000" pitchFamily="2" charset="2"/>
              </a:rPr>
              <a:t>coleção</a:t>
            </a:r>
            <a:endParaRPr lang="en-US" sz="20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6993" y="6492875"/>
            <a:ext cx="3424762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D2CC66D-4E55-40F3-AEF5-14397F9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421142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673" y="0"/>
            <a:ext cx="11725072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Herança, Polimorfismo, atributos e métodos (JAVA)</a:t>
            </a:r>
            <a:endParaRPr lang="pt-BR" sz="28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3" y="1009045"/>
            <a:ext cx="5596164" cy="52393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71" y="791608"/>
            <a:ext cx="5684856" cy="1565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971" y="2455741"/>
            <a:ext cx="5684856" cy="16913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468" y="4344472"/>
            <a:ext cx="5745277" cy="21358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917DC0-2C98-4AD1-AF34-B2414383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306158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928" y="184603"/>
            <a:ext cx="11281727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Herança, Polimorfismo</a:t>
            </a:r>
            <a:r>
              <a:rPr lang="pt-BR" sz="2800" cap="none" dirty="0"/>
              <a:t>, atributos e métodos (UML)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1" y="1207850"/>
            <a:ext cx="9979399" cy="5017758"/>
          </a:xfrm>
          <a:prstGeom prst="rect">
            <a:avLst/>
          </a:prstGeom>
        </p:spPr>
      </p:pic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B5F69438-2BF6-4045-AAED-DEE5E8C46D57}"/>
              </a:ext>
            </a:extLst>
          </p:cNvPr>
          <p:cNvSpPr/>
          <p:nvPr/>
        </p:nvSpPr>
        <p:spPr>
          <a:xfrm>
            <a:off x="9882909" y="1547606"/>
            <a:ext cx="2152073" cy="683491"/>
          </a:xfrm>
          <a:prstGeom prst="wedgeRoundRectCallout">
            <a:avLst>
              <a:gd name="adj1" fmla="val -72764"/>
              <a:gd name="adj2" fmla="val 10979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1046EC3C-6F72-4AA5-A3FF-11D8CB4E33CD}"/>
              </a:ext>
            </a:extLst>
          </p:cNvPr>
          <p:cNvSpPr/>
          <p:nvPr/>
        </p:nvSpPr>
        <p:spPr>
          <a:xfrm>
            <a:off x="9882908" y="1547605"/>
            <a:ext cx="2152073" cy="683491"/>
          </a:xfrm>
          <a:prstGeom prst="wedgeRoundRectCallout">
            <a:avLst>
              <a:gd name="adj1" fmla="val -39288"/>
              <a:gd name="adj2" fmla="val 37331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DC898D6A-533E-411F-8613-DE033D0387CE}"/>
              </a:ext>
            </a:extLst>
          </p:cNvPr>
          <p:cNvSpPr/>
          <p:nvPr/>
        </p:nvSpPr>
        <p:spPr>
          <a:xfrm>
            <a:off x="9882907" y="1547604"/>
            <a:ext cx="2152073" cy="683491"/>
          </a:xfrm>
          <a:prstGeom prst="wedgeRoundRectCallout">
            <a:avLst>
              <a:gd name="adj1" fmla="val -137571"/>
              <a:gd name="adj2" fmla="val 35979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9D16DEB7-6493-42E6-89B4-0D0E0E10EBD2}"/>
              </a:ext>
            </a:extLst>
          </p:cNvPr>
          <p:cNvSpPr/>
          <p:nvPr/>
        </p:nvSpPr>
        <p:spPr>
          <a:xfrm>
            <a:off x="9882905" y="1547604"/>
            <a:ext cx="2152073" cy="683491"/>
          </a:xfrm>
          <a:prstGeom prst="wedgeRoundRectCallout">
            <a:avLst>
              <a:gd name="adj1" fmla="val -18258"/>
              <a:gd name="adj2" fmla="val 6003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F9DFFF-2958-4348-ADB2-98689682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2BBD5C-713E-4B0D-BB7B-16E3A3C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3709EF-46FC-4C8D-B2EB-8E6D660D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6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2 – </a:t>
            </a:r>
            <a:r>
              <a:rPr lang="en-US" sz="5400" b="1" dirty="0" err="1"/>
              <a:t>Revisão</a:t>
            </a:r>
            <a:r>
              <a:rPr lang="en-US" sz="5400" b="1" dirty="0"/>
              <a:t> de JAVA e MVC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/>
              <a:t>Hello World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Revisão</a:t>
            </a:r>
            <a:r>
              <a:rPr lang="en-US" sz="3600" dirty="0"/>
              <a:t> MVC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/>
              <a:t>Hello World MVC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Exercícios</a:t>
            </a:r>
            <a:r>
              <a:rPr lang="en-US" sz="3600" dirty="0"/>
              <a:t> – MUITOS DELES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</a:t>
            </a:r>
            <a:r>
              <a:rPr lang="en-US" sz="4800" dirty="0" err="1"/>
              <a:t>Exemplo</a:t>
            </a:r>
            <a:r>
              <a:rPr lang="en-US" sz="4800" dirty="0"/>
              <a:t> </a:t>
            </a:r>
            <a:r>
              <a:rPr lang="en-US" sz="4800" dirty="0" err="1"/>
              <a:t>JOptionPane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0787" y="961339"/>
            <a:ext cx="11802537" cy="54455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package aula1_ex1;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import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javax.swing.JOptionPane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class Aula1_EX1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voce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pegou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que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Integer.parseInt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JOptionPane.showMessageDialog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(null, "Eu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peguei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+"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Relatorio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caçada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JOptionPane.PLAIN_MESSAGE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06C1BCA-B39D-461C-AEAE-1C887E52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28468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>
                <a:latin typeface="Arial" panose="020B0604020202020204" pitchFamily="34" charset="0"/>
              </a:rPr>
              <a:t>Tipos de dados primitivos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CE5C4D-4E7B-4078-8C0C-58BE7A7AF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4" t="43233" r="5240" b="7213"/>
          <a:stretch/>
        </p:blipFill>
        <p:spPr>
          <a:xfrm>
            <a:off x="234280" y="1170000"/>
            <a:ext cx="11538593" cy="50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2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>
                <a:latin typeface="Arial" panose="020B0604020202020204" pitchFamily="34" charset="0"/>
              </a:rPr>
              <a:t>Variáveis e Constantes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DF8F1F-3B0F-41DD-B8AD-C53FF971E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0"/>
          <a:stretch/>
        </p:blipFill>
        <p:spPr>
          <a:xfrm>
            <a:off x="314323" y="1276441"/>
            <a:ext cx="10414603" cy="47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7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 err="1">
                <a:latin typeface="Arial" panose="020B0604020202020204" pitchFamily="34" charset="0"/>
              </a:rPr>
              <a:t>Wrappers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54CE81-A0A1-4193-8441-8F7C93DF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4" y="1261785"/>
            <a:ext cx="6616149" cy="49621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3941A5-76D1-4282-B227-180FF21A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24" y="2637976"/>
            <a:ext cx="8469874" cy="36521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7E3ABF-E01D-46BD-9767-C225F704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23534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– </a:t>
            </a:r>
            <a:r>
              <a:rPr lang="en-US" dirty="0" err="1"/>
              <a:t>Métodos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String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7FF8ED-C63D-4903-B121-F3A889A6E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4" b="6659"/>
          <a:stretch/>
        </p:blipFill>
        <p:spPr>
          <a:xfrm>
            <a:off x="838200" y="1276441"/>
            <a:ext cx="11073898" cy="477751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CBEE0B-C43B-4902-B7B2-CDE0751F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20336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-16168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Comandos</a:t>
            </a:r>
            <a:r>
              <a:rPr lang="en-US" sz="4800" dirty="0"/>
              <a:t> de </a:t>
            </a:r>
            <a:r>
              <a:rPr lang="en-US" sz="4800" dirty="0" err="1"/>
              <a:t>Fluxo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94F1EAD9-AC28-4FF1-862E-973515F4D4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90474" y="806008"/>
          <a:ext cx="9710203" cy="564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322">
                  <a:extLst>
                    <a:ext uri="{9D8B030D-6E8A-4147-A177-3AD203B41FA5}">
                      <a16:colId xmlns:a16="http://schemas.microsoft.com/office/drawing/2014/main" val="1039328175"/>
                    </a:ext>
                  </a:extLst>
                </a:gridCol>
                <a:gridCol w="6057881">
                  <a:extLst>
                    <a:ext uri="{9D8B030D-6E8A-4147-A177-3AD203B41FA5}">
                      <a16:colId xmlns:a16="http://schemas.microsoft.com/office/drawing/2014/main" val="2386158539"/>
                    </a:ext>
                  </a:extLst>
                </a:gridCol>
              </a:tblGrid>
              <a:tr h="381878"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comum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Comandos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22248"/>
                  </a:ext>
                </a:extLst>
              </a:tr>
              <a:tr h="859225">
                <a:tc>
                  <a:txBody>
                    <a:bodyPr/>
                    <a:lstStyle/>
                    <a:p>
                      <a:r>
                        <a:rPr lang="en-US" dirty="0" err="1"/>
                        <a:t>Condicional</a:t>
                      </a:r>
                      <a:r>
                        <a:rPr lang="en-US" baseline="0" dirty="0"/>
                        <a:t> simples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)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</a:p>
                    <a:p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120156"/>
                  </a:ext>
                </a:extLst>
              </a:tr>
              <a:tr h="477347">
                <a:tc>
                  <a:txBody>
                    <a:bodyPr/>
                    <a:lstStyle/>
                    <a:p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contagem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fixa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inicializacao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;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;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Repetição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76711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indeterminada</a:t>
                      </a:r>
                      <a:r>
                        <a:rPr lang="en-US" baseline="0" dirty="0"/>
                        <a:t> c/ </a:t>
                      </a:r>
                      <a:r>
                        <a:rPr lang="en-US" baseline="0" dirty="0" err="1"/>
                        <a:t>execução</a:t>
                      </a:r>
                      <a:r>
                        <a:rPr lang="en-US" baseline="0" dirty="0"/>
                        <a:t> de ultimo </a:t>
                      </a:r>
                      <a:r>
                        <a:rPr lang="en-US" baseline="0" dirty="0" err="1"/>
                        <a:t>bloco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95314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indeterminada</a:t>
                      </a:r>
                      <a:r>
                        <a:rPr lang="en-US" baseline="0" dirty="0"/>
                        <a:t> c/ </a:t>
                      </a:r>
                      <a:r>
                        <a:rPr lang="en-US" baseline="0" dirty="0" err="1"/>
                        <a:t>execução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primeiro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bloco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(true/false)&gt;);   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52188"/>
                  </a:ext>
                </a:extLst>
              </a:tr>
              <a:tr h="2195796">
                <a:tc>
                  <a:txBody>
                    <a:bodyPr/>
                    <a:lstStyle/>
                    <a:p>
                      <a:r>
                        <a:rPr lang="en-US" dirty="0" err="1"/>
                        <a:t>Seleção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múltiplas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opções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switch(  &lt;valor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variável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&lt;constante1&gt;: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&lt;constante2&gt;: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…..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default: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     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94892"/>
                  </a:ext>
                </a:extLst>
              </a:tr>
              <a:tr h="397762">
                <a:tc>
                  <a:txBody>
                    <a:bodyPr/>
                    <a:lstStyle/>
                    <a:p>
                      <a:r>
                        <a:rPr lang="en-US" dirty="0"/>
                        <a:t>Pula para </a:t>
                      </a:r>
                      <a:r>
                        <a:rPr lang="en-US" dirty="0" err="1"/>
                        <a:t>próxima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iteração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continue;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56584"/>
                  </a:ext>
                </a:extLst>
              </a:tr>
            </a:tbl>
          </a:graphicData>
        </a:graphic>
      </p:graphicFrame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BD6A21-82F0-430B-BB8D-00646D4B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328111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E9A683-498C-4432-ABAB-F64E9C40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8" y="1973281"/>
            <a:ext cx="8815360" cy="2769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P1_EX2 - </a:t>
            </a:r>
            <a:r>
              <a:rPr lang="en-US" sz="3600" dirty="0" err="1"/>
              <a:t>Comandos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br>
              <a:rPr lang="en-US" sz="3600" dirty="0"/>
            </a:br>
            <a:r>
              <a:rPr lang="en-US" sz="3100" dirty="0"/>
              <a:t>(for)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58A46B-95A1-4737-82DD-68FBC7D0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846" y="950034"/>
            <a:ext cx="6258926" cy="1420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BF245A-133A-4E8E-A8DD-AEFAD212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463" y="4346409"/>
            <a:ext cx="6545826" cy="2022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3BA88F8-2775-4ED4-8801-EB970F9B389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86891" y="1660483"/>
            <a:ext cx="2899955" cy="207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1678FF5-51D7-41C1-BD1D-CDDAA19EAEF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959429" y="4055736"/>
            <a:ext cx="3343034" cy="130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669418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112428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P1_EX3 - </a:t>
            </a:r>
            <a:r>
              <a:rPr lang="en-US" sz="3600" dirty="0" err="1"/>
              <a:t>Comandos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r>
              <a:rPr lang="en-US" sz="3600" dirty="0"/>
              <a:t> (While)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9883E7D-CF44-4F6A-9BF1-19E1E343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846394-82E5-4B72-A720-461949DB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135675"/>
            <a:ext cx="8678888" cy="5190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2C251B-A85B-4BC3-9041-C5E943AF3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875" y="968240"/>
            <a:ext cx="5244849" cy="1190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5C1425D-3A49-4BBC-85E7-13C84292262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271555" y="1563581"/>
            <a:ext cx="2560320" cy="2446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9DEB7A06-060B-43FA-9E3D-9E7F8F7A0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691" y="4576662"/>
            <a:ext cx="5002910" cy="1545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DEC4D64-2087-4BF0-BFAA-EB0C05F4073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872446" y="4699079"/>
            <a:ext cx="2129245" cy="65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2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MVC - Ex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84664F2-2125-48C9-BE1B-43A7FDF4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2" y="175668"/>
            <a:ext cx="4714875" cy="1114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F8BA246-5031-4BE0-B0DF-A87DA8ACA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919" y="964157"/>
            <a:ext cx="6391275" cy="2352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8E95587-1212-49F5-960E-997FF1965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46" y="3049643"/>
            <a:ext cx="63055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42F583-B0EE-4899-913C-9FEE79E83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786" y="3316832"/>
            <a:ext cx="4467225" cy="3009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73133" y="811272"/>
            <a:ext cx="855645" cy="47882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3844" y="1973843"/>
            <a:ext cx="1759430" cy="198645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6453875" y="2232397"/>
            <a:ext cx="1586539" cy="18161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265114" y="2560613"/>
            <a:ext cx="1724850" cy="238763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2800955" y="2516177"/>
            <a:ext cx="2236502" cy="329184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229315" y="925140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91964" y="2782669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337758" y="24949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12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449977"/>
            <a:ext cx="10515600" cy="5042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Refaça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anterior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MVC, aonde </a:t>
            </a:r>
            <a:r>
              <a:rPr lang="en-US" dirty="0" err="1"/>
              <a:t>tenhamos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Modelo</a:t>
            </a:r>
            <a:r>
              <a:rPr lang="en-US" dirty="0"/>
              <a:t>: Uma </a:t>
            </a:r>
            <a:r>
              <a:rPr lang="en-US" dirty="0" err="1"/>
              <a:t>classe</a:t>
            </a:r>
            <a:r>
              <a:rPr lang="en-US" dirty="0"/>
              <a:t> com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numeros</a:t>
            </a:r>
            <a:r>
              <a:rPr lang="en-US" dirty="0"/>
              <a:t> e o </a:t>
            </a:r>
            <a:r>
              <a:rPr lang="en-US" dirty="0" err="1"/>
              <a:t>múltiplo</a:t>
            </a:r>
            <a:r>
              <a:rPr lang="en-US" dirty="0"/>
              <a:t> e um </a:t>
            </a:r>
            <a:r>
              <a:rPr lang="en-US" dirty="0" err="1"/>
              <a:t>método</a:t>
            </a:r>
            <a:r>
              <a:rPr lang="en-US" dirty="0"/>
              <a:t> que vai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de </a:t>
            </a:r>
            <a:r>
              <a:rPr lang="en-US" dirty="0" err="1"/>
              <a:t>múltiplos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View:  Uma </a:t>
            </a:r>
            <a:r>
              <a:rPr lang="en-US" dirty="0" err="1"/>
              <a:t>classe</a:t>
            </a:r>
            <a:r>
              <a:rPr lang="en-US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um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perguntando</a:t>
            </a:r>
            <a:r>
              <a:rPr lang="en-US" dirty="0"/>
              <a:t> o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Multiplos</a:t>
            </a:r>
            <a:r>
              <a:rPr lang="en-US" dirty="0"/>
              <a:t> e outro com o </a:t>
            </a:r>
            <a:r>
              <a:rPr lang="en-US" dirty="0" err="1"/>
              <a:t>múltiplo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outro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recebendo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dos </a:t>
            </a:r>
            <a:r>
              <a:rPr lang="en-US" dirty="0" err="1"/>
              <a:t>múltiplos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br>
              <a:rPr lang="en-US" dirty="0"/>
            </a:br>
            <a:r>
              <a:rPr lang="en-US" dirty="0"/>
              <a:t> 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7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4640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1" y="1094520"/>
            <a:ext cx="3238500" cy="25431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787" y="1634694"/>
            <a:ext cx="4698667" cy="35028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52" y="2904833"/>
            <a:ext cx="5289917" cy="301721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C948E-0FD8-42C8-88DD-93136546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24F986-9B6E-4D08-9ECE-C02745CF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8296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8821" y="640690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27" y="2474545"/>
            <a:ext cx="6543675" cy="2362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419" y="1418357"/>
            <a:ext cx="4374845" cy="44745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40" y="1136340"/>
            <a:ext cx="3028950" cy="1924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3D52D9-EABD-4FCA-9B89-CFBC372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A5E934-DB65-40E7-817C-73EAF6D2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39039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DE637B-3415-49E5-97CD-9FCB5AC6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1" y="1318839"/>
            <a:ext cx="8176892" cy="50140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42DB7B-0D35-4548-92B5-04BD73F29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43" y="3429000"/>
            <a:ext cx="5759586" cy="20419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36435EC1-2F6C-4873-B0C1-D0B5D1C915B6}"/>
              </a:ext>
            </a:extLst>
          </p:cNvPr>
          <p:cNvSpPr/>
          <p:nvPr/>
        </p:nvSpPr>
        <p:spPr>
          <a:xfrm>
            <a:off x="6477329" y="5163115"/>
            <a:ext cx="2349407" cy="794260"/>
          </a:xfrm>
          <a:prstGeom prst="wedgeRectCallout">
            <a:avLst>
              <a:gd name="adj1" fmla="val -189299"/>
              <a:gd name="adj2" fmla="val -208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18" name="Balão de Fala: Retângulo 17">
            <a:extLst>
              <a:ext uri="{FF2B5EF4-FFF2-40B4-BE49-F238E27FC236}">
                <a16:creationId xmlns:a16="http://schemas.microsoft.com/office/drawing/2014/main" id="{3DA85877-323A-4644-9AE6-F79C2D8D59D7}"/>
              </a:ext>
            </a:extLst>
          </p:cNvPr>
          <p:cNvSpPr/>
          <p:nvPr/>
        </p:nvSpPr>
        <p:spPr>
          <a:xfrm>
            <a:off x="6410215" y="5164960"/>
            <a:ext cx="2349407" cy="794260"/>
          </a:xfrm>
          <a:prstGeom prst="wedgeRectCallout">
            <a:avLst>
              <a:gd name="adj1" fmla="val -286742"/>
              <a:gd name="adj2" fmla="val 64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CF598-80D8-4C67-A4A3-A66AB205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44743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 II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19E9F7-A8A5-4B09-9410-C7143B40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2" y="1499309"/>
            <a:ext cx="9552229" cy="47278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7C269-86FF-4C01-BAC5-7379EF79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03172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Estoque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Produtos</a:t>
            </a:r>
            <a:endParaRPr lang="pt-BR" sz="24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05499" y="4012285"/>
            <a:ext cx="3215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br>
              <a:rPr lang="en-US" sz="6000" dirty="0">
                <a:latin typeface="Biondi" panose="02000505030000020004" pitchFamily="2" charset="0"/>
              </a:rPr>
            </a:br>
            <a:r>
              <a:rPr lang="en-US" sz="2400" dirty="0" err="1">
                <a:latin typeface="Biondi" panose="02000505030000020004" pitchFamily="2" charset="0"/>
              </a:rPr>
              <a:t>Recebe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  <a:r>
              <a:rPr lang="en-US" sz="2400" dirty="0" err="1">
                <a:latin typeface="Biondi" panose="02000505030000020004" pitchFamily="2" charset="0"/>
              </a:rPr>
              <a:t>Mostra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9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MVC - Exemplo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/>
              <a:t>Faça</a:t>
            </a:r>
            <a:r>
              <a:rPr lang="en-US" sz="3200" dirty="0"/>
              <a:t> um </a:t>
            </a:r>
            <a:r>
              <a:rPr lang="en-US" sz="3200" dirty="0" err="1"/>
              <a:t>programa</a:t>
            </a:r>
            <a:r>
              <a:rPr lang="en-US" sz="3200" dirty="0"/>
              <a:t>, </a:t>
            </a:r>
            <a:r>
              <a:rPr lang="en-US" sz="3200" dirty="0" err="1"/>
              <a:t>utilizando</a:t>
            </a:r>
            <a:r>
              <a:rPr lang="en-US" sz="3200" dirty="0"/>
              <a:t> o </a:t>
            </a:r>
            <a:r>
              <a:rPr lang="en-US" sz="3200" dirty="0" err="1"/>
              <a:t>modelo</a:t>
            </a:r>
            <a:r>
              <a:rPr lang="en-US" sz="3200" dirty="0"/>
              <a:t> MVC com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seguintes</a:t>
            </a:r>
            <a:r>
              <a:rPr lang="en-US" sz="3200" dirty="0"/>
              <a:t> </a:t>
            </a:r>
            <a:r>
              <a:rPr lang="en-US" sz="3200" dirty="0" err="1"/>
              <a:t>requisitos</a:t>
            </a:r>
            <a:r>
              <a:rPr lang="en-US" sz="3200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err="1"/>
              <a:t>Modelo</a:t>
            </a:r>
            <a:r>
              <a:rPr lang="en-US" sz="2800" dirty="0"/>
              <a:t>:  Uma </a:t>
            </a:r>
            <a:r>
              <a:rPr lang="en-US" sz="2800" dirty="0" err="1"/>
              <a:t>classe</a:t>
            </a:r>
            <a:r>
              <a:rPr lang="en-US" sz="2800" dirty="0"/>
              <a:t> “</a:t>
            </a:r>
            <a:r>
              <a:rPr lang="en-US" sz="2800" dirty="0" err="1"/>
              <a:t>Produto</a:t>
            </a:r>
            <a:r>
              <a:rPr lang="en-US" sz="2800" dirty="0"/>
              <a:t>”  que </a:t>
            </a:r>
            <a:r>
              <a:rPr lang="en-US" sz="2800" dirty="0" err="1"/>
              <a:t>terá</a:t>
            </a:r>
            <a:r>
              <a:rPr lang="en-US" sz="2800" dirty="0"/>
              <a:t> </a:t>
            </a:r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err="1"/>
              <a:t>unitário</a:t>
            </a:r>
            <a:r>
              <a:rPr lang="en-US" sz="2800" dirty="0"/>
              <a:t>,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quantidade</a:t>
            </a:r>
            <a:r>
              <a:rPr lang="en-US" sz="2800" dirty="0"/>
              <a:t> e </a:t>
            </a:r>
            <a:r>
              <a:rPr lang="en-US" sz="2800" dirty="0" err="1"/>
              <a:t>calculará</a:t>
            </a:r>
            <a:r>
              <a:rPr lang="en-US" sz="2800" dirty="0"/>
              <a:t> </a:t>
            </a:r>
            <a:r>
              <a:rPr lang="en-US" sz="2800" dirty="0" err="1"/>
              <a:t>preço</a:t>
            </a:r>
            <a:r>
              <a:rPr lang="en-US" sz="2800" dirty="0"/>
              <a:t> total </a:t>
            </a:r>
            <a:r>
              <a:rPr lang="en-US" sz="2800" dirty="0" err="1"/>
              <a:t>através</a:t>
            </a:r>
            <a:r>
              <a:rPr lang="en-US" sz="2800" dirty="0"/>
              <a:t> do </a:t>
            </a:r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err="1"/>
              <a:t>unitário</a:t>
            </a:r>
            <a:r>
              <a:rPr lang="en-US" sz="2800" dirty="0"/>
              <a:t> e </a:t>
            </a:r>
            <a:r>
              <a:rPr lang="en-US" sz="2800" dirty="0" err="1"/>
              <a:t>quantidade</a:t>
            </a:r>
            <a:endParaRPr lang="en-US" sz="2800" dirty="0"/>
          </a:p>
          <a:p>
            <a:pPr marL="971550" lvl="1" indent="-514350">
              <a:buFont typeface="+mj-lt"/>
              <a:buAutoNum type="arabicParenR"/>
            </a:pPr>
            <a:r>
              <a:rPr lang="en-US" sz="2800" dirty="0"/>
              <a:t>View:  Uma </a:t>
            </a:r>
            <a:r>
              <a:rPr lang="en-US" sz="2800" dirty="0" err="1"/>
              <a:t>classe</a:t>
            </a:r>
            <a:r>
              <a:rPr lang="en-US" sz="2800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sz="2400" dirty="0" err="1"/>
              <a:t>Pergunta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de cada </a:t>
            </a:r>
            <a:r>
              <a:rPr lang="en-US" sz="2400" dirty="0" err="1"/>
              <a:t>produto</a:t>
            </a:r>
            <a:endParaRPr lang="en-US" sz="2400" dirty="0"/>
          </a:p>
          <a:p>
            <a:pPr marL="1428750" lvl="2" indent="-514350">
              <a:buFont typeface="+mj-lt"/>
              <a:buAutoNum type="arabicParenR"/>
            </a:pPr>
            <a:r>
              <a:rPr lang="en-US" sz="2400" dirty="0" err="1"/>
              <a:t>Mostra</a:t>
            </a:r>
            <a:r>
              <a:rPr lang="en-US" sz="2400" dirty="0"/>
              <a:t> o </a:t>
            </a:r>
            <a:r>
              <a:rPr lang="en-US" sz="2400" dirty="0" err="1"/>
              <a:t>produto</a:t>
            </a:r>
            <a:r>
              <a:rPr lang="en-US" sz="2400" dirty="0"/>
              <a:t> com a o total do </a:t>
            </a:r>
            <a:r>
              <a:rPr lang="en-US" sz="2400" dirty="0" err="1"/>
              <a:t>custo</a:t>
            </a:r>
            <a:endParaRPr lang="en-US" sz="2400" dirty="0"/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err="1"/>
              <a:t>Controlador</a:t>
            </a:r>
            <a:r>
              <a:rPr lang="en-US" sz="2800" dirty="0"/>
              <a:t> que vai </a:t>
            </a:r>
            <a:r>
              <a:rPr lang="en-US" sz="2800" dirty="0" err="1"/>
              <a:t>representar</a:t>
            </a:r>
            <a:r>
              <a:rPr lang="en-US" sz="2800" dirty="0"/>
              <a:t> um “</a:t>
            </a:r>
            <a:r>
              <a:rPr lang="en-US" sz="2800" dirty="0" err="1"/>
              <a:t>Estoque”vai</a:t>
            </a:r>
            <a:r>
              <a:rPr lang="en-US" sz="2800" dirty="0"/>
              <a:t> </a:t>
            </a:r>
            <a:r>
              <a:rPr lang="en-US" sz="2800" dirty="0" err="1"/>
              <a:t>invocar</a:t>
            </a:r>
            <a:r>
              <a:rPr lang="en-US" sz="2800" dirty="0"/>
              <a:t> a view, </a:t>
            </a:r>
            <a:r>
              <a:rPr lang="en-US" sz="2800" dirty="0" err="1"/>
              <a:t>obter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dados dos </a:t>
            </a:r>
            <a:r>
              <a:rPr lang="en-US" sz="2800" dirty="0" err="1"/>
              <a:t>produtos</a:t>
            </a:r>
            <a:r>
              <a:rPr lang="en-US" sz="2800" dirty="0"/>
              <a:t>, </a:t>
            </a:r>
            <a:r>
              <a:rPr lang="en-US" sz="2800" dirty="0" err="1"/>
              <a:t>criar</a:t>
            </a:r>
            <a:r>
              <a:rPr lang="en-US" sz="2800" dirty="0"/>
              <a:t> e depois chamar a view para mostrar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totais</a:t>
            </a:r>
            <a:r>
              <a:rPr lang="en-US" sz="2800" dirty="0"/>
              <a:t>. </a:t>
            </a:r>
            <a:endParaRPr lang="pt-BR" sz="2800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62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8" y="2108551"/>
            <a:ext cx="5155017" cy="41595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1"/>
            <a:ext cx="6777989" cy="5085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 – MVC - Exemplo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2126051" y="17196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F15D40-9390-4B11-9CEA-F38E37A92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859" y="1108141"/>
            <a:ext cx="4210050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621" y="3711313"/>
            <a:ext cx="5245396" cy="2556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7804506" y="1948992"/>
            <a:ext cx="994898" cy="183169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675622" y="3378200"/>
            <a:ext cx="1744287" cy="24574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853444" y="969548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828813" y="3623026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 flipV="1">
            <a:off x="3656259" y="3623026"/>
            <a:ext cx="1610458" cy="396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1037" y="2365940"/>
            <a:ext cx="3571831" cy="17398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3312064" cy="4860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642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2636</TotalTime>
  <Words>1550</Words>
  <Application>Microsoft Office PowerPoint</Application>
  <PresentationFormat>Widescreen</PresentationFormat>
  <Paragraphs>301</Paragraphs>
  <Slides>29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Biondi</vt:lpstr>
      <vt:lpstr>Calibri</vt:lpstr>
      <vt:lpstr>Calibri Light</vt:lpstr>
      <vt:lpstr>Courier New</vt:lpstr>
      <vt:lpstr>Wingdings</vt:lpstr>
      <vt:lpstr>Wingdings 2</vt:lpstr>
      <vt:lpstr>HDOfficeLightV0</vt:lpstr>
      <vt:lpstr>Programação II (Aula 2)</vt:lpstr>
      <vt:lpstr>Programação II Aula 2 – Revisão de JAVA e MVC</vt:lpstr>
      <vt:lpstr>Revisão – JAVA – Hello World</vt:lpstr>
      <vt:lpstr>Revisão – JAVA – Hello World</vt:lpstr>
      <vt:lpstr>Revisão – JAVA – Hello World</vt:lpstr>
      <vt:lpstr>Revisão – JAVA – Hello World II</vt:lpstr>
      <vt:lpstr>Revisão – JAVA – MVC</vt:lpstr>
      <vt:lpstr>Revisão – JAVA – MVC - Exemplo</vt:lpstr>
      <vt:lpstr>JAVA – MVC - Exemplo</vt:lpstr>
      <vt:lpstr>JAVA – MVC - Exemplo</vt:lpstr>
      <vt:lpstr>JAVA – MVC - Exemplo</vt:lpstr>
      <vt:lpstr>JAVA – MVC - Exemplo</vt:lpstr>
      <vt:lpstr>Revisão – JAVA – MVC – Receita GERAL</vt:lpstr>
      <vt:lpstr>Programação II (REVISAO JAVA - MVC)</vt:lpstr>
      <vt:lpstr>Revisão – JAVA Programação Estruturada x Orientação Objeto</vt:lpstr>
      <vt:lpstr>Revisão – JAVA - Classes, atributos e métodos</vt:lpstr>
      <vt:lpstr>Revisão – JAVA - Herança</vt:lpstr>
      <vt:lpstr>Revisão – JAVA: Herança, Polimorfismo, atributos e métodos (JAVA)</vt:lpstr>
      <vt:lpstr>Revisão – JAVA: Herança, Polimorfismo, atributos e métodos (UML)</vt:lpstr>
      <vt:lpstr>Revisão – JAVA – Exemplo JOptionPane</vt:lpstr>
      <vt:lpstr>Revisão – JAVA - Tipos de dados primitivos</vt:lpstr>
      <vt:lpstr>Revisão – JAVA - Variáveis e Constantes</vt:lpstr>
      <vt:lpstr>Revisão – JAVA - Wrappers</vt:lpstr>
      <vt:lpstr>Revisão – JAVA – Métodos da Classe String</vt:lpstr>
      <vt:lpstr>Revisão – JAVA – Comandos de Fluxo</vt:lpstr>
      <vt:lpstr>Revisão – JAVA – P1_EX2 - Comandos de Fluxo (for)</vt:lpstr>
      <vt:lpstr>Revisão – JAVA – P1_EX3 - Comandos de Fluxo (While)</vt:lpstr>
      <vt:lpstr>Revisão – JAVA – MVC - Ex</vt:lpstr>
      <vt:lpstr>Revisão – JAVA – EX3 -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104</cp:revision>
  <cp:lastPrinted>2018-02-21T20:08:26Z</cp:lastPrinted>
  <dcterms:created xsi:type="dcterms:W3CDTF">2016-08-01T02:15:42Z</dcterms:created>
  <dcterms:modified xsi:type="dcterms:W3CDTF">2018-08-01T16:50:06Z</dcterms:modified>
</cp:coreProperties>
</file>