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2" r:id="rId3"/>
    <p:sldId id="257" r:id="rId4"/>
    <p:sldId id="271" r:id="rId5"/>
    <p:sldId id="498" r:id="rId6"/>
    <p:sldId id="499" r:id="rId7"/>
    <p:sldId id="500" r:id="rId8"/>
    <p:sldId id="501" r:id="rId9"/>
    <p:sldId id="503" r:id="rId10"/>
    <p:sldId id="260" r:id="rId11"/>
    <p:sldId id="510" r:id="rId12"/>
    <p:sldId id="506" r:id="rId13"/>
    <p:sldId id="505" r:id="rId14"/>
    <p:sldId id="507" r:id="rId15"/>
    <p:sldId id="508" r:id="rId16"/>
    <p:sldId id="509" r:id="rId17"/>
    <p:sldId id="497" r:id="rId18"/>
    <p:sldId id="496" r:id="rId19"/>
    <p:sldId id="502" r:id="rId20"/>
    <p:sldId id="494" r:id="rId21"/>
    <p:sldId id="264" r:id="rId22"/>
    <p:sldId id="491" r:id="rId23"/>
    <p:sldId id="269" r:id="rId24"/>
    <p:sldId id="279" r:id="rId25"/>
    <p:sldId id="495" r:id="rId26"/>
    <p:sldId id="504" r:id="rId27"/>
    <p:sldId id="308" r:id="rId28"/>
    <p:sldId id="492" r:id="rId29"/>
    <p:sldId id="309" r:id="rId30"/>
    <p:sldId id="493" r:id="rId3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8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07/08/2018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296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232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914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674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755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955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6E163B87-06CE-4C57-BC77-7EFBE3E758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A58A60-A261-419F-B7AF-004B87316055}" type="slidenum">
              <a:rPr lang="es-ES_tradnl" altLang="pt-BR"/>
              <a:pPr/>
              <a:t>20</a:t>
            </a:fld>
            <a:endParaRPr lang="es-ES_tradnl" altLang="pt-BR"/>
          </a:p>
        </p:txBody>
      </p:sp>
      <p:sp>
        <p:nvSpPr>
          <p:cNvPr id="307202" name="Rectangle 2">
            <a:extLst>
              <a:ext uri="{FF2B5EF4-FFF2-40B4-BE49-F238E27FC236}">
                <a16:creationId xmlns:a16="http://schemas.microsoft.com/office/drawing/2014/main" id="{BEEDAB22-AE98-4E36-9AA5-AE670C901A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5020147F-17CB-45A7-A751-6E06ABDF6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4101274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27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2779675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28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3601893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6E163B87-06CE-4C57-BC77-7EFBE3E758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A58A60-A261-419F-B7AF-004B87316055}" type="slidenum">
              <a:rPr lang="es-ES_tradnl" altLang="pt-BR"/>
              <a:pPr/>
              <a:t>29</a:t>
            </a:fld>
            <a:endParaRPr lang="es-ES_tradnl" altLang="pt-BR"/>
          </a:p>
        </p:txBody>
      </p:sp>
      <p:sp>
        <p:nvSpPr>
          <p:cNvPr id="307202" name="Rectangle 2">
            <a:extLst>
              <a:ext uri="{FF2B5EF4-FFF2-40B4-BE49-F238E27FC236}">
                <a16:creationId xmlns:a16="http://schemas.microsoft.com/office/drawing/2014/main" id="{BEEDAB22-AE98-4E36-9AA5-AE670C901A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5020147F-17CB-45A7-A751-6E06ABDF6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246103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3953B-03E8-40E5-9A51-2CD5DA81B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67" y="228600"/>
            <a:ext cx="11387667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499BC3-AD0B-4529-A1C4-5D18BB6B2A3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02168" y="1600200"/>
            <a:ext cx="5592233" cy="449897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D545C3-1601-4855-9E41-F87A17CBF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1" y="1600200"/>
            <a:ext cx="5592233" cy="449897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9D3B32-B412-4BF2-A48A-45B67B95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r>
              <a:rPr lang="pt-BR" altLang="pt-BR"/>
              <a:t>30-jul-18</a:t>
            </a:r>
            <a:endParaRPr lang="tr-T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AE563B-4C27-40AE-B2A6-6603A32D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pt-BR" altLang="pt-BR"/>
              <a:t>Tecnologias para Internet - II  -  Prof.  André L. Braga</a:t>
            </a:r>
            <a:endParaRPr lang="tr-T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8A515E-47A5-49B0-8AD5-D6EE41B3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556823E0-4422-4A8B-A4A8-12FCDD39C80B}" type="slidenum">
              <a:rPr lang="tr-TR" altLang="pt-BR"/>
              <a:pPr/>
              <a:t>‹nº›</a:t>
            </a:fld>
            <a:endParaRPr lang="tr-TR" altLang="pt-BR"/>
          </a:p>
        </p:txBody>
      </p:sp>
    </p:spTree>
    <p:extLst>
      <p:ext uri="{BB962C8B-B14F-4D97-AF65-F5344CB8AC3E}">
        <p14:creationId xmlns:p14="http://schemas.microsoft.com/office/powerpoint/2010/main" val="188551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7557" y="528182"/>
            <a:ext cx="9663113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TECNOLOGIAS PARA INTERNET -II</a:t>
            </a:r>
            <a:br>
              <a:rPr lang="en-US" dirty="0"/>
            </a:br>
            <a:r>
              <a:rPr lang="en-US" i="1" dirty="0"/>
              <a:t>CCT0423</a:t>
            </a:r>
            <a:br>
              <a:rPr lang="en-US" dirty="0"/>
            </a:br>
            <a:r>
              <a:rPr lang="en-US" b="1" dirty="0"/>
              <a:t>(Aula 1)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0144" y="2915782"/>
            <a:ext cx="11131296" cy="35744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(Favor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 “CCT0423-&lt;TURMA&gt;” para ser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dirty="0">
              <a:sym typeface="Wingdings" panose="05000000000000000000" pitchFamily="2" charset="2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Hello World(1)</a:t>
            </a:r>
            <a:endParaRPr lang="tr-TR" altLang="pt-BR" sz="40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C20B553-F60F-4C26-91F2-D5DEFB34062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tr-TR" altLang="pt-BR" sz="3600" dirty="0"/>
              <a:t>&lt;html&gt;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pt-BR" sz="3600" dirty="0"/>
              <a:t>&lt;body&gt;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sz="3600" dirty="0"/>
              <a:t>	</a:t>
            </a:r>
            <a:r>
              <a:rPr lang="tr-TR" altLang="pt-BR" sz="3600" b="1" dirty="0"/>
              <a:t>&lt;script type="text/javascript"&gt;</a:t>
            </a:r>
            <a:endParaRPr lang="en-US" altLang="pt-BR" sz="3600" b="1" dirty="0"/>
          </a:p>
          <a:p>
            <a:pPr>
              <a:buFont typeface="Arial" panose="020B0604020202020204" pitchFamily="34" charset="0"/>
              <a:buNone/>
            </a:pPr>
            <a:endParaRPr lang="tr-TR" altLang="pt-BR" sz="3600" b="1" dirty="0"/>
          </a:p>
          <a:p>
            <a:pPr>
              <a:buFont typeface="Arial" panose="020B0604020202020204" pitchFamily="34" charset="0"/>
              <a:buNone/>
            </a:pPr>
            <a:r>
              <a:rPr lang="en-US" altLang="pt-BR" sz="3600" b="1" dirty="0">
                <a:solidFill>
                  <a:schemeClr val="accent5"/>
                </a:solidFill>
              </a:rPr>
              <a:t>		</a:t>
            </a:r>
            <a:r>
              <a:rPr lang="tr-TR" altLang="pt-BR" sz="3600" b="1" u="sng" dirty="0">
                <a:solidFill>
                  <a:schemeClr val="accent5"/>
                </a:solidFill>
              </a:rPr>
              <a:t>document</a:t>
            </a:r>
            <a:r>
              <a:rPr lang="tr-TR" altLang="pt-BR" sz="3600" b="1" dirty="0">
                <a:solidFill>
                  <a:schemeClr val="accent5"/>
                </a:solidFill>
              </a:rPr>
              <a:t>.</a:t>
            </a:r>
            <a:r>
              <a:rPr lang="tr-TR" altLang="pt-BR" sz="3600" dirty="0">
                <a:solidFill>
                  <a:schemeClr val="accent5"/>
                </a:solidFill>
              </a:rPr>
              <a:t>write</a:t>
            </a:r>
            <a:r>
              <a:rPr lang="tr-TR" altLang="pt-BR" sz="3600" b="1" dirty="0">
                <a:solidFill>
                  <a:schemeClr val="accent5"/>
                </a:solidFill>
              </a:rPr>
              <a:t>("Hello World!")</a:t>
            </a:r>
            <a:endParaRPr lang="en-US" altLang="pt-BR" sz="3600" b="1" dirty="0">
              <a:solidFill>
                <a:schemeClr val="accent5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tr-TR" altLang="pt-BR" sz="3600" b="1" dirty="0">
              <a:solidFill>
                <a:schemeClr val="accent5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pt-BR" sz="3600" b="1" dirty="0"/>
              <a:t>	</a:t>
            </a:r>
            <a:r>
              <a:rPr lang="tr-TR" altLang="pt-BR" sz="3600" b="1" dirty="0"/>
              <a:t>&lt;/script&gt;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pt-BR" sz="3600" dirty="0"/>
              <a:t>&lt;/body&gt;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pt-BR" sz="3600" dirty="0"/>
              <a:t>&lt;/html&gt; 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  <p:sp>
        <p:nvSpPr>
          <p:cNvPr id="5" name="Balão de Fala: Retângulo 4">
            <a:extLst>
              <a:ext uri="{FF2B5EF4-FFF2-40B4-BE49-F238E27FC236}">
                <a16:creationId xmlns:a16="http://schemas.microsoft.com/office/drawing/2014/main" id="{1A18A01C-5E39-4999-A124-96E4EDE02F7B}"/>
              </a:ext>
            </a:extLst>
          </p:cNvPr>
          <p:cNvSpPr/>
          <p:nvPr/>
        </p:nvSpPr>
        <p:spPr>
          <a:xfrm>
            <a:off x="6182440" y="4722431"/>
            <a:ext cx="4263887" cy="1133061"/>
          </a:xfrm>
          <a:prstGeom prst="wedgeRectCallout">
            <a:avLst>
              <a:gd name="adj1" fmla="val -142978"/>
              <a:gd name="adj2" fmla="val -106799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</a:rPr>
              <a:t>Objeto</a:t>
            </a:r>
            <a:r>
              <a:rPr lang="en-US" sz="4000" b="1" dirty="0">
                <a:solidFill>
                  <a:schemeClr val="tx1"/>
                </a:solidFill>
              </a:rPr>
              <a:t> do “DOM”</a:t>
            </a:r>
            <a:endParaRPr lang="pt-BR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93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Hello World(1)</a:t>
            </a:r>
            <a:endParaRPr lang="tr-TR" altLang="pt-BR" sz="40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C20B553-F60F-4C26-91F2-D5DEFB34062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pt-BR" sz="3600" dirty="0"/>
              <a:t>VERIFICAR A INSTALAÇÃO do XAMPP</a:t>
            </a:r>
          </a:p>
          <a:p>
            <a:pPr lvl="1"/>
            <a:r>
              <a:rPr lang="en-US" altLang="pt-BR" sz="3200" dirty="0"/>
              <a:t>Apache</a:t>
            </a:r>
          </a:p>
          <a:p>
            <a:pPr lvl="1"/>
            <a:r>
              <a:rPr lang="en-US" altLang="pt-BR" sz="3200" dirty="0"/>
              <a:t>PHP</a:t>
            </a:r>
          </a:p>
          <a:p>
            <a:pPr lvl="1"/>
            <a:r>
              <a:rPr lang="en-US" altLang="pt-BR" sz="3200" dirty="0"/>
              <a:t>MariaDB</a:t>
            </a:r>
          </a:p>
          <a:p>
            <a:pPr lvl="1"/>
            <a:r>
              <a:rPr lang="en-US" altLang="pt-BR" sz="3200" dirty="0"/>
              <a:t>MySQL</a:t>
            </a:r>
          </a:p>
          <a:p>
            <a:pPr lvl="1"/>
            <a:r>
              <a:rPr lang="en-US" altLang="pt-BR" sz="3200" dirty="0"/>
              <a:t>Perl</a:t>
            </a:r>
          </a:p>
          <a:p>
            <a:r>
              <a:rPr lang="en-US" altLang="pt-BR" sz="3600" dirty="0"/>
              <a:t>VERIFICAR A INSTALAÇÃO DO NETBEANS</a:t>
            </a:r>
          </a:p>
          <a:p>
            <a:pPr>
              <a:buFont typeface="Arial" panose="020B0604020202020204" pitchFamily="34" charset="0"/>
              <a:buNone/>
            </a:pPr>
            <a:endParaRPr lang="tr-TR" altLang="pt-BR" sz="36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91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Hello World(2)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D74C77-92CB-4AA3-BBBA-7784DB5D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00" y="1598030"/>
            <a:ext cx="8248127" cy="45806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B3FCAF-AF11-4C8B-BA07-D33C6C35D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969" y="2709438"/>
            <a:ext cx="8471621" cy="3646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426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Hello World(3)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4941AEF-E1E8-4BAA-ABAC-37B370751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26" y="1660044"/>
            <a:ext cx="7373132" cy="36945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CF10EA8-B2D2-4384-ACFA-12E474E44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213" y="3261809"/>
            <a:ext cx="6220985" cy="30945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89EE7DF-1702-49D1-84DB-B579ABEDF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728" y="1019866"/>
            <a:ext cx="4948513" cy="28788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7903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58978" y="172977"/>
            <a:ext cx="10515600" cy="1325562"/>
          </a:xfrm>
        </p:spPr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Hello World(4)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54957BE-CFF1-46DA-9AC1-BD2B58F51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83" y="1385429"/>
            <a:ext cx="11001590" cy="40871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8EB55CE-8E43-429B-BB40-9FB3392BE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961" y="1107478"/>
            <a:ext cx="4781061" cy="16554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3AB1649-7687-4ED4-9631-6C176D256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271072"/>
            <a:ext cx="4114800" cy="20852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55058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58978" y="172977"/>
            <a:ext cx="10515600" cy="1325562"/>
          </a:xfrm>
        </p:spPr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Hello World(5)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B3AD198-69BA-4127-BC55-23D9E6D5D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46" y="1498539"/>
            <a:ext cx="4592862" cy="15461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A7F859D-AD5E-4589-8EF4-7C5BCA724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366" y="2205431"/>
            <a:ext cx="2937381" cy="20183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23ED577-52EC-4230-8511-403F71EA1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766" y="1118103"/>
            <a:ext cx="6273521" cy="20183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54FBAF1-AFCE-4C29-929E-FF454B6A5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309" y="3326352"/>
            <a:ext cx="5256970" cy="2927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Balão de Fala: Retângulo 12">
            <a:extLst>
              <a:ext uri="{FF2B5EF4-FFF2-40B4-BE49-F238E27FC236}">
                <a16:creationId xmlns:a16="http://schemas.microsoft.com/office/drawing/2014/main" id="{77DC8D0F-510C-4542-A185-FD3F34C0F64C}"/>
              </a:ext>
            </a:extLst>
          </p:cNvPr>
          <p:cNvSpPr/>
          <p:nvPr/>
        </p:nvSpPr>
        <p:spPr>
          <a:xfrm>
            <a:off x="411146" y="4812874"/>
            <a:ext cx="5256970" cy="1440828"/>
          </a:xfrm>
          <a:prstGeom prst="wedgeRectCallout">
            <a:avLst>
              <a:gd name="adj1" fmla="val 85438"/>
              <a:gd name="adj2" fmla="val -81715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Ctrl - &lt;</a:t>
            </a:r>
            <a:r>
              <a:rPr lang="en-US" sz="4000" b="1" dirty="0" err="1">
                <a:solidFill>
                  <a:schemeClr val="tx1"/>
                </a:solidFill>
              </a:rPr>
              <a:t>Espaço</a:t>
            </a:r>
            <a:r>
              <a:rPr lang="en-US" sz="4000" b="1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(Evita </a:t>
            </a:r>
            <a:r>
              <a:rPr lang="en-US" sz="3200" dirty="0" err="1">
                <a:solidFill>
                  <a:schemeClr val="tx1"/>
                </a:solidFill>
              </a:rPr>
              <a:t>erros</a:t>
            </a:r>
            <a:r>
              <a:rPr lang="en-US" sz="3200" dirty="0">
                <a:solidFill>
                  <a:schemeClr val="tx1"/>
                </a:solidFill>
              </a:rPr>
              <a:t> de </a:t>
            </a:r>
            <a:r>
              <a:rPr lang="en-US" sz="3200" dirty="0" err="1">
                <a:solidFill>
                  <a:schemeClr val="tx1"/>
                </a:solidFill>
              </a:rPr>
              <a:t>digitação</a:t>
            </a:r>
            <a:r>
              <a:rPr lang="en-US" sz="3200" dirty="0">
                <a:solidFill>
                  <a:schemeClr val="tx1"/>
                </a:solidFill>
              </a:rPr>
              <a:t>)</a:t>
            </a:r>
            <a:endParaRPr lang="pt-B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474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58978" y="172977"/>
            <a:ext cx="10515600" cy="1325562"/>
          </a:xfrm>
        </p:spPr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Hello World(6)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F84DD68-A258-4A76-9A25-AB1305532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27" y="1332305"/>
            <a:ext cx="7282946" cy="49336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7CB5DC3-0DA3-4745-B55B-C3315702D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222" y="1498539"/>
            <a:ext cx="5150041" cy="27071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B928B8C-6849-4B61-BEC3-AD78EBFE43D1}"/>
              </a:ext>
            </a:extLst>
          </p:cNvPr>
          <p:cNvCxnSpPr>
            <a:cxnSpLocks/>
          </p:cNvCxnSpPr>
          <p:nvPr/>
        </p:nvCxnSpPr>
        <p:spPr>
          <a:xfrm flipV="1">
            <a:off x="3918857" y="3175279"/>
            <a:ext cx="2893925" cy="1196625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54E28344-D111-49DB-A8BB-39159B86D891}"/>
              </a:ext>
            </a:extLst>
          </p:cNvPr>
          <p:cNvCxnSpPr>
            <a:cxnSpLocks/>
          </p:cNvCxnSpPr>
          <p:nvPr/>
        </p:nvCxnSpPr>
        <p:spPr>
          <a:xfrm flipV="1">
            <a:off x="6965182" y="3637503"/>
            <a:ext cx="942871" cy="1266093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159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</a:t>
            </a:r>
            <a:r>
              <a:rPr lang="en-US" sz="4000" dirty="0" err="1"/>
              <a:t>Variáveis</a:t>
            </a:r>
            <a:r>
              <a:rPr lang="en-US" sz="4000" dirty="0"/>
              <a:t>(1)</a:t>
            </a:r>
            <a:endParaRPr lang="tr-TR" altLang="pt-BR" sz="40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C20B553-F60F-4C26-91F2-D5DEFB34062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pt-BR" sz="3600" dirty="0"/>
              <a:t>	</a:t>
            </a:r>
            <a:r>
              <a:rPr lang="tr-TR" altLang="pt-BR" sz="3600" b="1" dirty="0"/>
              <a:t>&lt;script type="text/javascript"&gt;</a:t>
            </a:r>
          </a:p>
          <a:p>
            <a:pPr marL="0" indent="0">
              <a:buNone/>
            </a:pPr>
            <a:r>
              <a:rPr lang="pt-BR" sz="4400" dirty="0">
                <a:solidFill>
                  <a:srgbClr val="00AEF0"/>
                </a:solidFill>
                <a:latin typeface="UbuntuMono-Regular"/>
              </a:rPr>
              <a:t>	var </a:t>
            </a:r>
            <a:r>
              <a:rPr lang="pt-BR" sz="4400" dirty="0">
                <a:solidFill>
                  <a:srgbClr val="000000"/>
                </a:solidFill>
                <a:latin typeface="UbuntuMono-Regular"/>
              </a:rPr>
              <a:t>x, y;</a:t>
            </a:r>
          </a:p>
          <a:p>
            <a:pPr marL="0" indent="0">
              <a:buNone/>
            </a:pPr>
            <a:r>
              <a:rPr lang="pt-BR" sz="4400" dirty="0">
                <a:solidFill>
                  <a:srgbClr val="000000"/>
                </a:solidFill>
                <a:latin typeface="UbuntuMono-Regular"/>
              </a:rPr>
              <a:t>	x = </a:t>
            </a:r>
            <a:r>
              <a:rPr lang="pt-BR" sz="4400" dirty="0">
                <a:solidFill>
                  <a:srgbClr val="8D64AB"/>
                </a:solidFill>
                <a:latin typeface="UbuntuMono-Regular"/>
              </a:rPr>
              <a:t>5</a:t>
            </a:r>
            <a:r>
              <a:rPr lang="pt-BR" sz="4400" dirty="0">
                <a:solidFill>
                  <a:srgbClr val="000000"/>
                </a:solidFill>
                <a:latin typeface="UbuntuMono-Regular"/>
              </a:rPr>
              <a:t>;</a:t>
            </a:r>
          </a:p>
          <a:p>
            <a:pPr marL="0" indent="0">
              <a:buNone/>
            </a:pPr>
            <a:r>
              <a:rPr lang="pt-BR" sz="4400" dirty="0">
                <a:solidFill>
                  <a:srgbClr val="000000"/>
                </a:solidFill>
                <a:latin typeface="UbuntuMono-Regular"/>
              </a:rPr>
              <a:t>	y = </a:t>
            </a:r>
            <a:r>
              <a:rPr lang="pt-BR" sz="4400" dirty="0">
                <a:solidFill>
                  <a:srgbClr val="8D64AB"/>
                </a:solidFill>
                <a:latin typeface="UbuntuMono-Regular"/>
              </a:rPr>
              <a:t>6</a:t>
            </a:r>
            <a:r>
              <a:rPr lang="pt-BR" sz="4400" dirty="0">
                <a:solidFill>
                  <a:srgbClr val="000000"/>
                </a:solidFill>
                <a:latin typeface="UbuntuMono-Regular"/>
              </a:rPr>
              <a:t>;</a:t>
            </a:r>
          </a:p>
          <a:p>
            <a:pPr marL="0" indent="0">
              <a:buNone/>
            </a:pPr>
            <a:r>
              <a:rPr lang="es-ES" sz="4400" dirty="0">
                <a:solidFill>
                  <a:srgbClr val="00AEF0"/>
                </a:solidFill>
                <a:latin typeface="UbuntuMono-Regular"/>
              </a:rPr>
              <a:t>	</a:t>
            </a:r>
            <a:r>
              <a:rPr lang="es-ES" sz="4400" dirty="0" err="1">
                <a:solidFill>
                  <a:srgbClr val="00AEF0"/>
                </a:solidFill>
                <a:latin typeface="UbuntuMono-Regular"/>
              </a:rPr>
              <a:t>var</a:t>
            </a:r>
            <a:r>
              <a:rPr lang="es-ES" sz="4400" dirty="0">
                <a:solidFill>
                  <a:srgbClr val="00AEF0"/>
                </a:solidFill>
                <a:latin typeface="UbuntuMono-Regular"/>
              </a:rPr>
              <a:t> </a:t>
            </a:r>
            <a:r>
              <a:rPr lang="es-ES" sz="4400" dirty="0">
                <a:solidFill>
                  <a:srgbClr val="000000"/>
                </a:solidFill>
                <a:latin typeface="UbuntuMono-Regular"/>
              </a:rPr>
              <a:t>z </a:t>
            </a:r>
            <a:r>
              <a:rPr lang="es-ES" sz="4400" dirty="0">
                <a:solidFill>
                  <a:srgbClr val="EE1D24"/>
                </a:solidFill>
                <a:latin typeface="UbuntuMono-Regular"/>
              </a:rPr>
              <a:t>= </a:t>
            </a:r>
            <a:r>
              <a:rPr lang="es-ES" sz="4400" dirty="0">
                <a:solidFill>
                  <a:srgbClr val="000000"/>
                </a:solidFill>
                <a:latin typeface="UbuntuMono-Regular"/>
              </a:rPr>
              <a:t>x </a:t>
            </a:r>
            <a:r>
              <a:rPr lang="es-ES" sz="4400" dirty="0">
                <a:solidFill>
                  <a:srgbClr val="EE1D24"/>
                </a:solidFill>
                <a:latin typeface="UbuntuMono-Regular"/>
              </a:rPr>
              <a:t>+ </a:t>
            </a:r>
            <a:r>
              <a:rPr lang="es-ES" sz="4400" dirty="0">
                <a:solidFill>
                  <a:srgbClr val="000000"/>
                </a:solidFill>
                <a:latin typeface="UbuntuMono-Regular"/>
              </a:rPr>
              <a:t>y;</a:t>
            </a:r>
            <a:endParaRPr lang="tr-TR" altLang="pt-BR" sz="4400" b="1" dirty="0">
              <a:solidFill>
                <a:schemeClr val="accent5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pt-BR" sz="3600" b="1" dirty="0"/>
              <a:t>	</a:t>
            </a:r>
            <a:r>
              <a:rPr lang="tr-TR" altLang="pt-BR" sz="3600" b="1" dirty="0"/>
              <a:t>&lt;/script&gt;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055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</a:t>
            </a:r>
            <a:r>
              <a:rPr lang="en-US" sz="4000" dirty="0" err="1"/>
              <a:t>Variáveis</a:t>
            </a:r>
            <a:r>
              <a:rPr lang="en-US" sz="4000" dirty="0"/>
              <a:t>(2)</a:t>
            </a:r>
            <a:endParaRPr lang="tr-TR" altLang="pt-BR" sz="40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C20B553-F60F-4C26-91F2-D5DEFB34062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000126" y="1691322"/>
            <a:ext cx="9758362" cy="435133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pt-BR" sz="3600" dirty="0"/>
              <a:t>	</a:t>
            </a:r>
            <a:r>
              <a:rPr lang="tr-TR" altLang="pt-BR" sz="3600" b="1" dirty="0"/>
              <a:t>&lt;script type="text/javascript"&gt;</a:t>
            </a:r>
          </a:p>
          <a:p>
            <a:pPr marL="457200" lvl="1" indent="0">
              <a:buNone/>
            </a:pPr>
            <a:r>
              <a:rPr lang="pt-BR" sz="4000" dirty="0">
                <a:solidFill>
                  <a:srgbClr val="00AEF0"/>
                </a:solidFill>
                <a:latin typeface="UbuntuMono-Regular"/>
              </a:rPr>
              <a:t>var </a:t>
            </a:r>
            <a:r>
              <a:rPr lang="pt-BR" sz="4000" dirty="0" err="1">
                <a:solidFill>
                  <a:srgbClr val="000000"/>
                </a:solidFill>
                <a:latin typeface="UbuntuMono-Regular"/>
              </a:rPr>
              <a:t>pi</a:t>
            </a:r>
            <a:r>
              <a:rPr lang="pt-BR" sz="4000" dirty="0">
                <a:solidFill>
                  <a:srgbClr val="000000"/>
                </a:solidFill>
                <a:latin typeface="UbuntuMono-Regular"/>
              </a:rPr>
              <a:t> </a:t>
            </a:r>
            <a:r>
              <a:rPr lang="pt-BR" sz="4000" dirty="0">
                <a:solidFill>
                  <a:srgbClr val="EE1D24"/>
                </a:solidFill>
                <a:latin typeface="UbuntuMono-Regular"/>
              </a:rPr>
              <a:t>= </a:t>
            </a:r>
            <a:r>
              <a:rPr lang="pt-BR" sz="4000" dirty="0">
                <a:solidFill>
                  <a:srgbClr val="8D64AB"/>
                </a:solidFill>
                <a:latin typeface="UbuntuMono-Regular"/>
              </a:rPr>
              <a:t>3.14</a:t>
            </a:r>
            <a:r>
              <a:rPr lang="pt-BR" sz="4000" dirty="0">
                <a:solidFill>
                  <a:srgbClr val="000000"/>
                </a:solidFill>
                <a:latin typeface="UbuntuMono-Regular"/>
              </a:rPr>
              <a:t>;</a:t>
            </a:r>
          </a:p>
          <a:p>
            <a:pPr marL="457200" lvl="1" indent="0">
              <a:buNone/>
            </a:pPr>
            <a:r>
              <a:rPr lang="pt-BR" sz="4000" dirty="0">
                <a:solidFill>
                  <a:srgbClr val="00AEF0"/>
                </a:solidFill>
                <a:latin typeface="UbuntuMono-Regular"/>
              </a:rPr>
              <a:t>var </a:t>
            </a:r>
            <a:r>
              <a:rPr lang="pt-BR" sz="4000" dirty="0">
                <a:solidFill>
                  <a:srgbClr val="000000"/>
                </a:solidFill>
                <a:latin typeface="UbuntuMono-Regular"/>
              </a:rPr>
              <a:t>pessoa </a:t>
            </a:r>
            <a:r>
              <a:rPr lang="pt-BR" sz="4000" dirty="0">
                <a:solidFill>
                  <a:srgbClr val="EE1D24"/>
                </a:solidFill>
                <a:latin typeface="UbuntuMono-Regular"/>
              </a:rPr>
              <a:t>= </a:t>
            </a:r>
            <a:r>
              <a:rPr lang="pt-BR" sz="4000" dirty="0">
                <a:solidFill>
                  <a:srgbClr val="D6CE27"/>
                </a:solidFill>
                <a:latin typeface="UbuntuMono-Regular"/>
              </a:rPr>
              <a:t>“Donald Trump"</a:t>
            </a:r>
            <a:r>
              <a:rPr lang="pt-BR" sz="4000" dirty="0">
                <a:solidFill>
                  <a:srgbClr val="000000"/>
                </a:solidFill>
                <a:latin typeface="UbuntuMono-Regular"/>
              </a:rPr>
              <a:t>;</a:t>
            </a:r>
          </a:p>
          <a:p>
            <a:pPr marL="457200" lvl="1" indent="0">
              <a:buNone/>
            </a:pPr>
            <a:r>
              <a:rPr lang="pt-BR" sz="4000" dirty="0">
                <a:solidFill>
                  <a:srgbClr val="00AEF0"/>
                </a:solidFill>
                <a:latin typeface="UbuntuMono-Regular"/>
              </a:rPr>
              <a:t>var </a:t>
            </a:r>
            <a:r>
              <a:rPr lang="pt-BR" sz="4000" dirty="0" err="1">
                <a:solidFill>
                  <a:srgbClr val="000000"/>
                </a:solidFill>
                <a:latin typeface="UbuntuMono-Regular"/>
              </a:rPr>
              <a:t>saudacao</a:t>
            </a:r>
            <a:r>
              <a:rPr lang="pt-BR" sz="4000" dirty="0">
                <a:solidFill>
                  <a:srgbClr val="000000"/>
                </a:solidFill>
                <a:latin typeface="UbuntuMono-Regular"/>
              </a:rPr>
              <a:t> </a:t>
            </a:r>
            <a:r>
              <a:rPr lang="pt-BR" sz="4000" dirty="0">
                <a:solidFill>
                  <a:srgbClr val="EE1D24"/>
                </a:solidFill>
                <a:latin typeface="UbuntuMono-Regular"/>
              </a:rPr>
              <a:t>= </a:t>
            </a:r>
            <a:r>
              <a:rPr lang="pt-BR" sz="4000" dirty="0">
                <a:solidFill>
                  <a:srgbClr val="D6CE27"/>
                </a:solidFill>
                <a:latin typeface="UbuntuMono-Regular"/>
              </a:rPr>
              <a:t>'Não agora'</a:t>
            </a:r>
            <a:r>
              <a:rPr lang="pt-BR" sz="4000" dirty="0">
                <a:solidFill>
                  <a:srgbClr val="000000"/>
                </a:solidFill>
                <a:latin typeface="UbuntuMono-Regular"/>
              </a:rPr>
              <a:t>;</a:t>
            </a:r>
          </a:p>
          <a:p>
            <a:pPr marL="457200" lvl="1" indent="0">
              <a:buNone/>
            </a:pPr>
            <a:r>
              <a:rPr lang="pt-BR" sz="4000" dirty="0">
                <a:solidFill>
                  <a:srgbClr val="00AEF0"/>
                </a:solidFill>
                <a:latin typeface="UbuntuMono-Regular"/>
              </a:rPr>
              <a:t>var </a:t>
            </a:r>
            <a:r>
              <a:rPr lang="pt-BR" sz="4000" dirty="0" err="1">
                <a:solidFill>
                  <a:srgbClr val="000000"/>
                </a:solidFill>
                <a:latin typeface="UbuntuMono-Regular"/>
              </a:rPr>
              <a:t>aviao</a:t>
            </a:r>
            <a:r>
              <a:rPr lang="pt-BR" sz="4000" dirty="0">
                <a:solidFill>
                  <a:srgbClr val="000000"/>
                </a:solidFill>
                <a:latin typeface="UbuntuMono-Regular"/>
              </a:rPr>
              <a:t> </a:t>
            </a:r>
            <a:r>
              <a:rPr lang="pt-BR" sz="4000" dirty="0">
                <a:solidFill>
                  <a:srgbClr val="EE1D24"/>
                </a:solidFill>
                <a:latin typeface="UbuntuMono-Regular"/>
              </a:rPr>
              <a:t>= </a:t>
            </a:r>
            <a:r>
              <a:rPr lang="pt-BR" sz="4000" dirty="0">
                <a:solidFill>
                  <a:srgbClr val="D6CE27"/>
                </a:solidFill>
                <a:latin typeface="UbuntuMono-Regular"/>
              </a:rPr>
              <a:t>"Airbus"</a:t>
            </a:r>
            <a:r>
              <a:rPr lang="pt-BR" sz="4000" dirty="0">
                <a:solidFill>
                  <a:srgbClr val="000000"/>
                </a:solidFill>
                <a:latin typeface="UbuntuMono-Regular"/>
              </a:rPr>
              <a:t>, altura </a:t>
            </a:r>
            <a:r>
              <a:rPr lang="pt-BR" sz="4000" dirty="0">
                <a:solidFill>
                  <a:srgbClr val="EE1D24"/>
                </a:solidFill>
                <a:latin typeface="UbuntuMono-Regular"/>
              </a:rPr>
              <a:t>= </a:t>
            </a:r>
            <a:r>
              <a:rPr lang="pt-BR" sz="4000" dirty="0">
                <a:solidFill>
                  <a:srgbClr val="8D64AB"/>
                </a:solidFill>
                <a:latin typeface="UbuntuMono-Regular"/>
              </a:rPr>
              <a:t>175</a:t>
            </a:r>
            <a:r>
              <a:rPr lang="pt-BR" sz="4000" dirty="0">
                <a:solidFill>
                  <a:srgbClr val="000000"/>
                </a:solidFill>
                <a:latin typeface="UbuntuMono-Regular"/>
              </a:rPr>
              <a:t>;</a:t>
            </a:r>
          </a:p>
          <a:p>
            <a:pPr marL="457200" lvl="1" indent="0">
              <a:buNone/>
            </a:pPr>
            <a:r>
              <a:rPr lang="pt-BR" sz="4000" dirty="0">
                <a:solidFill>
                  <a:srgbClr val="00AEF0"/>
                </a:solidFill>
                <a:latin typeface="UbuntuMono-Regular"/>
              </a:rPr>
              <a:t>var </a:t>
            </a:r>
            <a:r>
              <a:rPr lang="pt-BR" sz="4000" dirty="0">
                <a:solidFill>
                  <a:srgbClr val="000000"/>
                </a:solidFill>
                <a:latin typeface="UbuntuMono-Regular"/>
              </a:rPr>
              <a:t>temporada11;</a:t>
            </a:r>
            <a:r>
              <a:rPr lang="en-US" altLang="pt-BR" sz="3200" b="1" dirty="0"/>
              <a:t>	</a:t>
            </a:r>
          </a:p>
          <a:p>
            <a:pPr marL="0" indent="0">
              <a:buNone/>
            </a:pPr>
            <a:r>
              <a:rPr lang="tr-TR" altLang="pt-BR" sz="3600" b="1" dirty="0"/>
              <a:t>&lt;/script&gt;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408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</a:t>
            </a:r>
            <a:r>
              <a:rPr lang="en-US" sz="4000" dirty="0" err="1"/>
              <a:t>Variáveis</a:t>
            </a:r>
            <a:r>
              <a:rPr lang="en-US" sz="4000" dirty="0"/>
              <a:t>(3) - Arrays</a:t>
            </a:r>
            <a:endParaRPr lang="tr-TR" altLang="pt-BR" sz="40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C20B553-F60F-4C26-91F2-D5DEFB34062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000126" y="1691322"/>
            <a:ext cx="9758362" cy="435133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pt-BR" sz="3600" dirty="0"/>
              <a:t>	</a:t>
            </a:r>
            <a:r>
              <a:rPr lang="tr-TR" altLang="pt-BR" sz="3600" b="1" dirty="0"/>
              <a:t>&lt;script type="text/javascript"&gt;</a:t>
            </a:r>
          </a:p>
          <a:p>
            <a:pPr marL="457200" lvl="1" indent="0">
              <a:buNone/>
            </a:pPr>
            <a:endParaRPr lang="pt-BR" sz="3200" dirty="0">
              <a:latin typeface="UbuntuMono-Regular"/>
            </a:endParaRPr>
          </a:p>
          <a:p>
            <a:pPr marL="457200" lvl="1" indent="0">
              <a:buNone/>
            </a:pPr>
            <a:r>
              <a:rPr lang="pt-BR" sz="3200" dirty="0">
                <a:solidFill>
                  <a:srgbClr val="00AEF0"/>
                </a:solidFill>
                <a:latin typeface="UbuntuMono-Regular"/>
              </a:rPr>
              <a:t>var</a:t>
            </a:r>
            <a:r>
              <a:rPr lang="pt-BR" sz="3200" dirty="0">
                <a:latin typeface="UbuntuMono-Regular"/>
              </a:rPr>
              <a:t> vet1 = new </a:t>
            </a:r>
            <a:r>
              <a:rPr lang="pt-BR" sz="3200" dirty="0" err="1">
                <a:latin typeface="UbuntuMono-Regular"/>
              </a:rPr>
              <a:t>Array</a:t>
            </a:r>
            <a:r>
              <a:rPr lang="pt-BR" sz="3200" dirty="0">
                <a:latin typeface="UbuntuMono-Regular"/>
              </a:rPr>
              <a:t>();  ..  ou    </a:t>
            </a:r>
            <a:r>
              <a:rPr lang="pt-BR" sz="3200" dirty="0">
                <a:solidFill>
                  <a:srgbClr val="00AEF0"/>
                </a:solidFill>
                <a:latin typeface="UbuntuMono-Regular"/>
              </a:rPr>
              <a:t>var</a:t>
            </a:r>
            <a:r>
              <a:rPr lang="pt-BR" sz="3200" dirty="0">
                <a:latin typeface="UbuntuMono-Regular"/>
              </a:rPr>
              <a:t> vet1 = [];</a:t>
            </a:r>
          </a:p>
          <a:p>
            <a:pPr marL="457200" lvl="1" indent="0">
              <a:buNone/>
            </a:pPr>
            <a:r>
              <a:rPr lang="pt-BR" sz="3200" dirty="0">
                <a:solidFill>
                  <a:srgbClr val="00AEF0"/>
                </a:solidFill>
                <a:latin typeface="UbuntuMono-Regular"/>
              </a:rPr>
              <a:t>var</a:t>
            </a:r>
            <a:r>
              <a:rPr lang="pt-BR" sz="3200" dirty="0">
                <a:latin typeface="UbuntuMono-Regular"/>
              </a:rPr>
              <a:t> vet2 = new </a:t>
            </a:r>
            <a:r>
              <a:rPr lang="pt-BR" sz="3200" dirty="0" err="1">
                <a:latin typeface="UbuntuMono-Regular"/>
              </a:rPr>
              <a:t>Array</a:t>
            </a:r>
            <a:r>
              <a:rPr lang="pt-BR" sz="3200" dirty="0">
                <a:latin typeface="UbuntuMono-Regular"/>
              </a:rPr>
              <a:t>(5);</a:t>
            </a:r>
          </a:p>
          <a:p>
            <a:pPr marL="457200" lvl="1" indent="0">
              <a:buNone/>
            </a:pPr>
            <a:r>
              <a:rPr lang="pt-BR" sz="3200" dirty="0">
                <a:solidFill>
                  <a:srgbClr val="00AEF0"/>
                </a:solidFill>
                <a:latin typeface="UbuntuMono-Regular"/>
              </a:rPr>
              <a:t>var </a:t>
            </a:r>
            <a:r>
              <a:rPr lang="pt-BR" sz="3200" dirty="0">
                <a:solidFill>
                  <a:srgbClr val="000000"/>
                </a:solidFill>
                <a:latin typeface="UbuntuMono-Regular"/>
              </a:rPr>
              <a:t>cores </a:t>
            </a:r>
            <a:r>
              <a:rPr lang="pt-BR" sz="3200" dirty="0">
                <a:solidFill>
                  <a:srgbClr val="EE1D24"/>
                </a:solidFill>
                <a:latin typeface="UbuntuMono-Regular"/>
              </a:rPr>
              <a:t>= </a:t>
            </a:r>
            <a:r>
              <a:rPr lang="pt-BR" sz="320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pt-BR" sz="3200" dirty="0">
                <a:solidFill>
                  <a:srgbClr val="D6CE27"/>
                </a:solidFill>
                <a:latin typeface="UbuntuMono-Regular"/>
              </a:rPr>
              <a:t>"Verde"</a:t>
            </a:r>
            <a:r>
              <a:rPr lang="pt-BR" sz="32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pt-BR" sz="3200" dirty="0">
                <a:solidFill>
                  <a:srgbClr val="D6CE27"/>
                </a:solidFill>
                <a:latin typeface="UbuntuMono-Regular"/>
              </a:rPr>
              <a:t>"Amarelo"</a:t>
            </a:r>
            <a:r>
              <a:rPr lang="pt-BR" sz="32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pt-BR" sz="3200" dirty="0">
                <a:solidFill>
                  <a:srgbClr val="D6CE27"/>
                </a:solidFill>
                <a:latin typeface="UbuntuMono-Regular"/>
              </a:rPr>
              <a:t>"Azul"</a:t>
            </a:r>
            <a:r>
              <a:rPr lang="pt-BR" sz="32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pt-BR" sz="3200" dirty="0">
                <a:solidFill>
                  <a:srgbClr val="D6CE27"/>
                </a:solidFill>
                <a:latin typeface="UbuntuMono-Regular"/>
              </a:rPr>
              <a:t>"Branco"</a:t>
            </a:r>
            <a:r>
              <a:rPr lang="pt-BR" sz="3200" dirty="0">
                <a:solidFill>
                  <a:srgbClr val="000000"/>
                </a:solidFill>
                <a:latin typeface="UbuntuMono-Regular"/>
              </a:rPr>
              <a:t>];</a:t>
            </a:r>
          </a:p>
          <a:p>
            <a:pPr marL="457200" lvl="1" indent="0">
              <a:buNone/>
            </a:pPr>
            <a:r>
              <a:rPr lang="pt-BR" sz="3200" dirty="0">
                <a:latin typeface="UbuntuMono-Regular"/>
              </a:rPr>
              <a:t>vet1[0] = 1,   vet1[1] = 3,   etc.....</a:t>
            </a:r>
            <a:endParaRPr lang="en-US" altLang="pt-BR" sz="3200" b="1" dirty="0"/>
          </a:p>
          <a:p>
            <a:pPr marL="457200" lvl="1" indent="0">
              <a:buNone/>
            </a:pPr>
            <a:r>
              <a:rPr lang="en-US" altLang="pt-BR" sz="3200" b="1" dirty="0"/>
              <a:t>	</a:t>
            </a:r>
          </a:p>
          <a:p>
            <a:pPr marL="0" indent="0">
              <a:buNone/>
            </a:pPr>
            <a:r>
              <a:rPr lang="tr-TR" altLang="pt-BR" sz="3600" b="1" dirty="0"/>
              <a:t>&lt;/script&gt;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79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6772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i="1" dirty="0" err="1"/>
              <a:t>Avisos</a:t>
            </a:r>
            <a:endParaRPr lang="pt-BR" sz="60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5127" y="1042988"/>
            <a:ext cx="10515600" cy="5313362"/>
          </a:xfrm>
        </p:spPr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 err="1"/>
              <a:t>Presença</a:t>
            </a:r>
            <a:r>
              <a:rPr lang="en-US" dirty="0"/>
              <a:t>: 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Lista a ser </a:t>
            </a:r>
            <a:r>
              <a:rPr lang="en-US" dirty="0" err="1"/>
              <a:t>assinada</a:t>
            </a:r>
            <a:r>
              <a:rPr lang="en-US" dirty="0"/>
              <a:t> (</a:t>
            </a:r>
            <a:r>
              <a:rPr lang="en-US" dirty="0" err="1"/>
              <a:t>prestar</a:t>
            </a:r>
            <a:r>
              <a:rPr lang="en-US" dirty="0"/>
              <a:t> atenção) </a:t>
            </a:r>
          </a:p>
          <a:p>
            <a:pPr lvl="1">
              <a:buFont typeface="+mj-lt"/>
              <a:buAutoNum type="arabicPeriod"/>
            </a:pP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especiais</a:t>
            </a:r>
            <a:r>
              <a:rPr lang="en-US" dirty="0"/>
              <a:t> </a:t>
            </a:r>
            <a:r>
              <a:rPr lang="en-US" dirty="0" err="1"/>
              <a:t>procurar</a:t>
            </a:r>
            <a:r>
              <a:rPr lang="en-US" dirty="0"/>
              <a:t> </a:t>
            </a:r>
            <a:r>
              <a:rPr lang="en-US" dirty="0" err="1"/>
              <a:t>coordenação</a:t>
            </a:r>
            <a:r>
              <a:rPr lang="en-US" dirty="0"/>
              <a:t> primeiro</a:t>
            </a:r>
            <a:endParaRPr lang="pt-BR" dirty="0"/>
          </a:p>
          <a:p>
            <a:pPr>
              <a:buFont typeface="+mj-lt"/>
              <a:buAutoNum type="arabicPeriod"/>
            </a:pPr>
            <a:r>
              <a:rPr lang="pt-BR" dirty="0"/>
              <a:t>Nota da  AV1:</a:t>
            </a:r>
          </a:p>
          <a:p>
            <a:pPr lvl="1">
              <a:buFont typeface="+mj-lt"/>
              <a:buAutoNum type="arabicPeriod"/>
            </a:pPr>
            <a:r>
              <a:rPr lang="pt-BR" dirty="0">
                <a:sym typeface="Wingdings" panose="05000000000000000000" pitchFamily="2" charset="2"/>
              </a:rPr>
              <a:t> 50% Prova Escrita  - METADE Objetiva + Metade Discursiva</a:t>
            </a:r>
          </a:p>
          <a:p>
            <a:pPr lvl="1">
              <a:buFont typeface="+mj-lt"/>
              <a:buAutoNum type="arabicPeriod"/>
            </a:pPr>
            <a:r>
              <a:rPr lang="pt-BR" dirty="0">
                <a:sym typeface="Wingdings" panose="05000000000000000000" pitchFamily="2" charset="2"/>
              </a:rPr>
              <a:t>  50% </a:t>
            </a:r>
            <a:r>
              <a:rPr lang="pt-BR" b="1" dirty="0">
                <a:sym typeface="Wingdings" panose="05000000000000000000" pitchFamily="2" charset="2"/>
              </a:rPr>
              <a:t>Trabalho Prático </a:t>
            </a:r>
            <a:r>
              <a:rPr lang="pt-BR" dirty="0">
                <a:sym typeface="Wingdings" panose="05000000000000000000" pitchFamily="2" charset="2"/>
              </a:rPr>
              <a:t>– Data da entrega um dia antes da prova</a:t>
            </a:r>
          </a:p>
          <a:p>
            <a:pPr>
              <a:buFont typeface="+mj-lt"/>
              <a:buAutoNum type="arabicPeriod"/>
            </a:pPr>
            <a:r>
              <a:rPr lang="pt-BR" dirty="0"/>
              <a:t> AV2 e AV3:</a:t>
            </a:r>
            <a:endParaRPr lang="pt-BR" dirty="0">
              <a:sym typeface="Wingdings" panose="05000000000000000000" pitchFamily="2" charset="2"/>
            </a:endParaRPr>
          </a:p>
          <a:p>
            <a:pPr lvl="1"/>
            <a:r>
              <a:rPr lang="pt-BR" dirty="0">
                <a:sym typeface="Wingdings" panose="05000000000000000000" pitchFamily="2" charset="2"/>
              </a:rPr>
              <a:t>Se for PNI – Regras padrão ou 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 Igual AV1 (Sem trabalho prático)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Provas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são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nominais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não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como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fazer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outra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turma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pt-B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sym typeface="Wingdings" panose="05000000000000000000" pitchFamily="2" charset="2"/>
              </a:rPr>
              <a:t>Trabalhos </a:t>
            </a:r>
            <a:r>
              <a:rPr lang="en-US" b="1" dirty="0" err="1">
                <a:sym typeface="Wingdings" panose="05000000000000000000" pitchFamily="2" charset="2"/>
              </a:rPr>
              <a:t>em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grupo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Grupos de 2-3 alunos - (Grupos </a:t>
            </a:r>
            <a:r>
              <a:rPr lang="en-US" dirty="0" err="1">
                <a:sym typeface="Wingdings" panose="05000000000000000000" pitchFamily="2" charset="2"/>
              </a:rPr>
              <a:t>maiores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serão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avaliados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proporcionalmente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Quem </a:t>
            </a:r>
            <a:r>
              <a:rPr lang="en-US" dirty="0" err="1">
                <a:sym typeface="Wingdings" panose="05000000000000000000" pitchFamily="2" charset="2"/>
              </a:rPr>
              <a:t>faltar</a:t>
            </a:r>
            <a:r>
              <a:rPr lang="en-US" dirty="0">
                <a:sym typeface="Wingdings" panose="05000000000000000000" pitchFamily="2" charset="2"/>
              </a:rPr>
              <a:t> a prova nem adianta entregar.</a:t>
            </a:r>
            <a:endParaRPr lang="pt-BR" dirty="0"/>
          </a:p>
          <a:p>
            <a:pPr>
              <a:buFont typeface="+mj-lt"/>
              <a:buAutoNum type="arabicPeriod"/>
            </a:pPr>
            <a:r>
              <a:rPr lang="en-US" sz="4000" b="1" dirty="0">
                <a:solidFill>
                  <a:srgbClr val="6600FF"/>
                </a:solidFill>
              </a:rPr>
              <a:t>ATENÇÃO!!!!: </a:t>
            </a:r>
            <a:r>
              <a:rPr lang="en-US" sz="4000" b="1" dirty="0" err="1">
                <a:solidFill>
                  <a:srgbClr val="6600FF"/>
                </a:solidFill>
              </a:rPr>
              <a:t>Esta</a:t>
            </a:r>
            <a:r>
              <a:rPr lang="en-US" sz="4000" b="1" dirty="0">
                <a:solidFill>
                  <a:srgbClr val="6600FF"/>
                </a:solidFill>
              </a:rPr>
              <a:t> é </a:t>
            </a:r>
            <a:r>
              <a:rPr lang="en-US" sz="4000" b="1" dirty="0" err="1">
                <a:solidFill>
                  <a:srgbClr val="6600FF"/>
                </a:solidFill>
              </a:rPr>
              <a:t>uma</a:t>
            </a:r>
            <a:r>
              <a:rPr lang="en-US" sz="4000" b="1" dirty="0">
                <a:solidFill>
                  <a:srgbClr val="6600FF"/>
                </a:solidFill>
              </a:rPr>
              <a:t> aula com </a:t>
            </a:r>
            <a:r>
              <a:rPr lang="en-US" sz="4000" b="1" dirty="0" err="1">
                <a:solidFill>
                  <a:srgbClr val="6600FF"/>
                </a:solidFill>
              </a:rPr>
              <a:t>foco</a:t>
            </a:r>
            <a:r>
              <a:rPr lang="en-US" sz="4000" b="1" dirty="0">
                <a:solidFill>
                  <a:srgbClr val="6600FF"/>
                </a:solidFill>
              </a:rPr>
              <a:t> </a:t>
            </a:r>
            <a:r>
              <a:rPr lang="en-US" sz="4000" b="1" dirty="0" err="1">
                <a:solidFill>
                  <a:srgbClr val="6600FF"/>
                </a:solidFill>
              </a:rPr>
              <a:t>prático</a:t>
            </a:r>
            <a:r>
              <a:rPr lang="en-US" sz="4000" b="1" dirty="0">
                <a:solidFill>
                  <a:srgbClr val="6600FF"/>
                </a:solidFill>
              </a:rPr>
              <a:t>. Se não for </a:t>
            </a:r>
            <a:r>
              <a:rPr lang="en-US" sz="4000" b="1" dirty="0" err="1">
                <a:solidFill>
                  <a:srgbClr val="6600FF"/>
                </a:solidFill>
              </a:rPr>
              <a:t>participar</a:t>
            </a:r>
            <a:r>
              <a:rPr lang="en-US" sz="4000" b="1" dirty="0">
                <a:solidFill>
                  <a:srgbClr val="6600FF"/>
                </a:solidFill>
              </a:rPr>
              <a:t> dos </a:t>
            </a:r>
            <a:r>
              <a:rPr lang="en-US" sz="4000" b="1" dirty="0" err="1">
                <a:solidFill>
                  <a:srgbClr val="6600FF"/>
                </a:solidFill>
              </a:rPr>
              <a:t>exercícios</a:t>
            </a:r>
            <a:r>
              <a:rPr lang="en-US" sz="4000" b="1" dirty="0">
                <a:solidFill>
                  <a:srgbClr val="6600FF"/>
                </a:solidFill>
              </a:rPr>
              <a:t>, favor </a:t>
            </a:r>
            <a:r>
              <a:rPr lang="en-US" sz="4000" b="1" dirty="0" err="1">
                <a:solidFill>
                  <a:srgbClr val="6600FF"/>
                </a:solidFill>
              </a:rPr>
              <a:t>liberar</a:t>
            </a:r>
            <a:r>
              <a:rPr lang="en-US" sz="4000" b="1" dirty="0">
                <a:solidFill>
                  <a:srgbClr val="6600FF"/>
                </a:solidFill>
              </a:rPr>
              <a:t> o computador.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Celulares</a:t>
            </a:r>
            <a:r>
              <a:rPr lang="en-US" dirty="0"/>
              <a:t> / WhatsApp / Conversas </a:t>
            </a:r>
            <a:r>
              <a:rPr lang="en-US" dirty="0" err="1"/>
              <a:t>paralelas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Lá fora por favor</a:t>
            </a:r>
          </a:p>
          <a:p>
            <a:pPr>
              <a:buFont typeface="+mj-lt"/>
              <a:buAutoNum type="arabicPeriod"/>
            </a:pPr>
            <a:r>
              <a:rPr lang="pt-BR" sz="2600" dirty="0"/>
              <a:t>Seu professor é DALTÔNICO então evitem referencias a cores por favor.</a:t>
            </a:r>
          </a:p>
          <a:p>
            <a:pPr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</p:spTree>
    <p:extLst>
      <p:ext uri="{BB962C8B-B14F-4D97-AF65-F5344CB8AC3E}">
        <p14:creationId xmlns:p14="http://schemas.microsoft.com/office/powerpoint/2010/main" val="2989604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id="{BF9D26B8-65B1-43F4-B749-9D5C177675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JavaScript – </a:t>
            </a:r>
            <a:r>
              <a:rPr lang="en-US" dirty="0" err="1"/>
              <a:t>Objetos</a:t>
            </a:r>
            <a:endParaRPr lang="es-ES_tradnl" altLang="pt-BR" i="1" dirty="0"/>
          </a:p>
        </p:txBody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D8A042A0-C641-40BE-AC20-188F8CD47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9730" y="1953872"/>
            <a:ext cx="11266394" cy="4698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5"/>
                </a:solidFill>
              </a:rPr>
              <a:t>var</a:t>
            </a:r>
            <a:r>
              <a:rPr lang="pt-BR" dirty="0"/>
              <a:t> Pessoa = {</a:t>
            </a:r>
          </a:p>
          <a:p>
            <a:pPr marL="0" indent="0">
              <a:buNone/>
            </a:pPr>
            <a:r>
              <a:rPr lang="pt-BR" dirty="0"/>
              <a:t>	Nome: “Nicholas”,</a:t>
            </a:r>
          </a:p>
          <a:p>
            <a:pPr marL="0" indent="0">
              <a:buNone/>
            </a:pPr>
            <a:r>
              <a:rPr lang="pt-BR" dirty="0"/>
              <a:t>	Idade: 29,</a:t>
            </a:r>
          </a:p>
          <a:p>
            <a:pPr marL="0" indent="0">
              <a:buNone/>
            </a:pPr>
            <a:r>
              <a:rPr lang="pt-BR" dirty="0"/>
              <a:t>	Cargo: “Software </a:t>
            </a:r>
            <a:r>
              <a:rPr lang="pt-BR" dirty="0" err="1"/>
              <a:t>Engineer</a:t>
            </a:r>
            <a:r>
              <a:rPr lang="pt-BR" dirty="0"/>
              <a:t>”,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mostraNome</a:t>
            </a:r>
            <a:r>
              <a:rPr lang="pt-BR" dirty="0"/>
              <a:t>: </a:t>
            </a:r>
            <a:r>
              <a:rPr lang="pt-BR" b="1" dirty="0" err="1">
                <a:solidFill>
                  <a:schemeClr val="accent5"/>
                </a:solidFill>
              </a:rPr>
              <a:t>function</a:t>
            </a:r>
            <a:r>
              <a:rPr lang="pt-BR" dirty="0"/>
              <a:t>(){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b="1" dirty="0" err="1">
                <a:solidFill>
                  <a:schemeClr val="accent5"/>
                </a:solidFill>
              </a:rPr>
              <a:t>alert</a:t>
            </a:r>
            <a:r>
              <a:rPr lang="pt-BR" dirty="0"/>
              <a:t>(</a:t>
            </a:r>
            <a:r>
              <a:rPr lang="pt-BR" b="1" dirty="0" err="1">
                <a:solidFill>
                  <a:schemeClr val="accent5"/>
                </a:solidFill>
              </a:rPr>
              <a:t>this</a:t>
            </a:r>
            <a:r>
              <a:rPr lang="pt-BR" dirty="0" err="1"/>
              <a:t>.Nome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  <a:p>
            <a:pPr marL="0" indent="0">
              <a:buNone/>
            </a:pPr>
            <a:r>
              <a:rPr lang="pt-BR" dirty="0"/>
              <a:t>};</a:t>
            </a:r>
            <a:endParaRPr lang="en-US" altLang="pt-BR" sz="22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CF1A9D-9EAD-44B2-B0A5-A4725870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F88985-FC9E-488E-A80A-574F6E81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FC63EB-763B-4611-BF2F-526445F4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099655"/>
      </p:ext>
    </p:extLst>
  </p:cSld>
  <p:clrMapOvr>
    <a:masterClrMapping/>
  </p:clrMapOvr>
  <p:transition spd="med">
    <p:strips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FC31FC1-96C5-4F37-9A2D-5C409233841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JavaScript – </a:t>
            </a:r>
            <a:r>
              <a:rPr lang="en-US" dirty="0" err="1"/>
              <a:t>Operadores</a:t>
            </a:r>
            <a:r>
              <a:rPr lang="en-US" dirty="0"/>
              <a:t>(1)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Padrao</a:t>
            </a:r>
            <a:r>
              <a:rPr lang="en-US" dirty="0">
                <a:sym typeface="Wingdings" panose="05000000000000000000" pitchFamily="2" charset="2"/>
              </a:rPr>
              <a:t> JAVA / C++</a:t>
            </a:r>
            <a:endParaRPr lang="tr-TR" altLang="pt-BR" dirty="0"/>
          </a:p>
        </p:txBody>
      </p:sp>
      <p:graphicFrame>
        <p:nvGraphicFramePr>
          <p:cNvPr id="12673" name="Group 385">
            <a:extLst>
              <a:ext uri="{FF2B5EF4-FFF2-40B4-BE49-F238E27FC236}">
                <a16:creationId xmlns:a16="http://schemas.microsoft.com/office/drawing/2014/main" id="{39298CDF-C472-4B9A-9885-91F9DDBBFC8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767350"/>
              </p:ext>
            </p:extLst>
          </p:nvPr>
        </p:nvGraphicFramePr>
        <p:xfrm>
          <a:off x="402167" y="1459865"/>
          <a:ext cx="5611007" cy="4867275"/>
        </p:xfrm>
        <a:graphic>
          <a:graphicData uri="http://schemas.openxmlformats.org/drawingml/2006/table">
            <a:tbl>
              <a:tblPr/>
              <a:tblGrid>
                <a:gridCol w="1172323">
                  <a:extLst>
                    <a:ext uri="{9D8B030D-6E8A-4147-A177-3AD203B41FA5}">
                      <a16:colId xmlns:a16="http://schemas.microsoft.com/office/drawing/2014/main" val="1224160595"/>
                    </a:ext>
                  </a:extLst>
                </a:gridCol>
                <a:gridCol w="1905025">
                  <a:extLst>
                    <a:ext uri="{9D8B030D-6E8A-4147-A177-3AD203B41FA5}">
                      <a16:colId xmlns:a16="http://schemas.microsoft.com/office/drawing/2014/main" val="1062405310"/>
                    </a:ext>
                  </a:extLst>
                </a:gridCol>
                <a:gridCol w="1231633">
                  <a:extLst>
                    <a:ext uri="{9D8B030D-6E8A-4147-A177-3AD203B41FA5}">
                      <a16:colId xmlns:a16="http://schemas.microsoft.com/office/drawing/2014/main" val="1626012127"/>
                    </a:ext>
                  </a:extLst>
                </a:gridCol>
                <a:gridCol w="1302026">
                  <a:extLst>
                    <a:ext uri="{9D8B030D-6E8A-4147-A177-3AD203B41FA5}">
                      <a16:colId xmlns:a16="http://schemas.microsoft.com/office/drawing/2014/main" val="427098277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Operador</a:t>
                      </a:r>
                      <a:endParaRPr kumimoji="0" lang="tr-TR" alt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Descrição</a:t>
                      </a:r>
                      <a:endParaRPr kumimoji="0" lang="tr-TR" alt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Exemplo</a:t>
                      </a:r>
                      <a:endParaRPr kumimoji="0" lang="tr-TR" alt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Resultado</a:t>
                      </a:r>
                      <a:endParaRPr kumimoji="0" lang="tr-TR" alt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279246"/>
                  </a:ext>
                </a:extLst>
              </a:tr>
              <a:tr h="230188"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+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Addition</a:t>
                      </a:r>
                      <a:endParaRPr kumimoji="0" lang="tr-TR" alt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x=2</a:t>
                      </a:r>
                      <a:endParaRPr kumimoji="0" lang="tr-TR" alt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  <a:endParaRPr kumimoji="0" lang="tr-TR" alt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059706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y=2</a:t>
                      </a:r>
                      <a:endParaRPr kumimoji="0" lang="tr-TR" alt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59526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x+y</a:t>
                      </a:r>
                      <a:endParaRPr kumimoji="0" lang="tr-TR" alt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045966"/>
                  </a:ext>
                </a:extLst>
              </a:tr>
              <a:tr h="230188"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Subtraction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x=5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53168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y=2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36037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x-y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655436"/>
                  </a:ext>
                </a:extLst>
              </a:tr>
              <a:tr h="228600"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*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Multiplication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x=5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361135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y=4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95525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x*y</a:t>
                      </a:r>
                      <a:endParaRPr kumimoji="0" lang="tr-TR" alt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64354"/>
                  </a:ext>
                </a:extLst>
              </a:tr>
              <a:tr h="230188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/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Division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15/5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962229"/>
                  </a:ext>
                </a:extLst>
              </a:tr>
              <a:tr h="23018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5/2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2,5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99641"/>
                  </a:ext>
                </a:extLst>
              </a:tr>
              <a:tr h="230188"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%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MODULO</a:t>
                      </a:r>
                      <a:r>
                        <a:rPr kumimoji="0" lang="tr-T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(</a:t>
                      </a:r>
                      <a:r>
                        <a:rPr kumimoji="0" lang="en-US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Resto da </a:t>
                      </a:r>
                      <a:r>
                        <a:rPr kumimoji="0" lang="en-US" altLang="pt-B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divisao</a:t>
                      </a:r>
                      <a:r>
                        <a:rPr kumimoji="0" lang="tr-T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)</a:t>
                      </a:r>
                      <a:endParaRPr kumimoji="0" lang="tr-TR" alt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5%2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838110"/>
                  </a:ext>
                </a:extLst>
              </a:tr>
              <a:tr h="23018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10%8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27063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10%2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591655"/>
                  </a:ext>
                </a:extLst>
              </a:tr>
              <a:tr h="230188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++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Increment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x=5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x=6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85137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x++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192318"/>
                  </a:ext>
                </a:extLst>
              </a:tr>
              <a:tr h="230188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--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Decrement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x=5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x=4</a:t>
                      </a:r>
                      <a:endParaRPr kumimoji="0" lang="tr-TR" alt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552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x--</a:t>
                      </a:r>
                      <a:endParaRPr kumimoji="0" lang="tr-TR" alt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089961"/>
                  </a:ext>
                </a:extLst>
              </a:tr>
            </a:tbl>
          </a:graphicData>
        </a:graphic>
      </p:graphicFrame>
      <p:graphicFrame>
        <p:nvGraphicFramePr>
          <p:cNvPr id="7" name="Group 137">
            <a:extLst>
              <a:ext uri="{FF2B5EF4-FFF2-40B4-BE49-F238E27FC236}">
                <a16:creationId xmlns:a16="http://schemas.microsoft.com/office/drawing/2014/main" id="{3BD09A61-AF78-4B84-9939-378EA35135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643535"/>
              </p:ext>
            </p:extLst>
          </p:nvPr>
        </p:nvGraphicFramePr>
        <p:xfrm>
          <a:off x="6310030" y="1396365"/>
          <a:ext cx="5090153" cy="4848859"/>
        </p:xfrm>
        <a:graphic>
          <a:graphicData uri="http://schemas.openxmlformats.org/drawingml/2006/table">
            <a:tbl>
              <a:tblPr/>
              <a:tblGrid>
                <a:gridCol w="1435339">
                  <a:extLst>
                    <a:ext uri="{9D8B030D-6E8A-4147-A177-3AD203B41FA5}">
                      <a16:colId xmlns:a16="http://schemas.microsoft.com/office/drawing/2014/main" val="1048909602"/>
                    </a:ext>
                  </a:extLst>
                </a:gridCol>
                <a:gridCol w="1331300">
                  <a:extLst>
                    <a:ext uri="{9D8B030D-6E8A-4147-A177-3AD203B41FA5}">
                      <a16:colId xmlns:a16="http://schemas.microsoft.com/office/drawing/2014/main" val="3855376239"/>
                    </a:ext>
                  </a:extLst>
                </a:gridCol>
                <a:gridCol w="2323514">
                  <a:extLst>
                    <a:ext uri="{9D8B030D-6E8A-4147-A177-3AD203B41FA5}">
                      <a16:colId xmlns:a16="http://schemas.microsoft.com/office/drawing/2014/main" val="222028178"/>
                    </a:ext>
                  </a:extLst>
                </a:gridCol>
              </a:tblGrid>
              <a:tr h="105052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Operador</a:t>
                      </a:r>
                      <a:endParaRPr kumimoji="0" lang="tr-TR" alt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Exemplo</a:t>
                      </a:r>
                      <a:endParaRPr kumimoji="0" lang="tr-TR" alt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 mesmo que</a:t>
                      </a:r>
                      <a:endParaRPr kumimoji="0" lang="tr-TR" alt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745011"/>
                  </a:ext>
                </a:extLst>
              </a:tr>
              <a:tr h="63305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=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x=y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x=y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113905"/>
                  </a:ext>
                </a:extLst>
              </a:tr>
              <a:tr h="63305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+=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x+=y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x=x+y</a:t>
                      </a:r>
                      <a:endParaRPr kumimoji="0" lang="tr-TR" alt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3441"/>
                  </a:ext>
                </a:extLst>
              </a:tr>
              <a:tr h="63305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-=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x-=y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x=x-y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89115"/>
                  </a:ext>
                </a:extLst>
              </a:tr>
              <a:tr h="63305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*=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x*=y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x=x*y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118311"/>
                  </a:ext>
                </a:extLst>
              </a:tr>
              <a:tr h="63305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/=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x/=y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x=x/y</a:t>
                      </a:r>
                      <a:endParaRPr kumimoji="0" lang="tr-TR" alt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369892"/>
                  </a:ext>
                </a:extLst>
              </a:tr>
              <a:tr h="63305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%=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x%=y</a:t>
                      </a:r>
                      <a:endParaRPr kumimoji="0" lang="tr-TR" alt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x=x%y</a:t>
                      </a:r>
                      <a:endParaRPr kumimoji="0" lang="tr-TR" alt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673984"/>
                  </a:ext>
                </a:extLst>
              </a:tr>
            </a:tbl>
          </a:graphicData>
        </a:graphic>
      </p:graphicFrame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175D5A-1D93-486D-94C8-CB209587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/>
              <a:t>30-jul-18</a:t>
            </a:r>
            <a:endParaRPr lang="tr-T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B28464-7CF6-4D33-9E58-4E83EA4A1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dirty="0"/>
              <a:t>Tecnologias para Internet - II  -  Prof.  André L. Braga</a:t>
            </a:r>
            <a:endParaRPr lang="tr-TR" alt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83CCE9-4E8E-4FF4-B925-43A987C9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23E0-4422-4A8B-A4A8-12FCDD39C80B}" type="slidenum">
              <a:rPr lang="tr-TR" altLang="pt-BR" smtClean="0"/>
              <a:pPr/>
              <a:t>21</a:t>
            </a:fld>
            <a:endParaRPr lang="tr-TR" altLang="pt-BR"/>
          </a:p>
        </p:txBody>
      </p:sp>
    </p:spTree>
    <p:extLst>
      <p:ext uri="{BB962C8B-B14F-4D97-AF65-F5344CB8AC3E}">
        <p14:creationId xmlns:p14="http://schemas.microsoft.com/office/powerpoint/2010/main" val="1983188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FC31FC1-96C5-4F37-9A2D-5C409233841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JavaScript – </a:t>
            </a:r>
            <a:r>
              <a:rPr lang="en-US" dirty="0" err="1"/>
              <a:t>Operadores</a:t>
            </a:r>
            <a:r>
              <a:rPr lang="en-US" dirty="0"/>
              <a:t>(2)</a:t>
            </a:r>
            <a:r>
              <a:rPr lang="en-US" dirty="0">
                <a:sym typeface="Wingdings" panose="05000000000000000000" pitchFamily="2" charset="2"/>
              </a:rPr>
              <a:t>  </a:t>
            </a:r>
            <a:r>
              <a:rPr lang="en-US" dirty="0" err="1">
                <a:sym typeface="Wingdings" panose="05000000000000000000" pitchFamily="2" charset="2"/>
              </a:rPr>
              <a:t>Padrao</a:t>
            </a:r>
            <a:r>
              <a:rPr lang="en-US" dirty="0">
                <a:sym typeface="Wingdings" panose="05000000000000000000" pitchFamily="2" charset="2"/>
              </a:rPr>
              <a:t> JAVA / C++</a:t>
            </a:r>
            <a:endParaRPr lang="tr-TR" altLang="pt-BR" dirty="0"/>
          </a:p>
        </p:txBody>
      </p:sp>
      <p:graphicFrame>
        <p:nvGraphicFramePr>
          <p:cNvPr id="8" name="Group 206">
            <a:extLst>
              <a:ext uri="{FF2B5EF4-FFF2-40B4-BE49-F238E27FC236}">
                <a16:creationId xmlns:a16="http://schemas.microsoft.com/office/drawing/2014/main" id="{0F213B08-74CA-4B39-9589-1E6175F8D3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4771208"/>
              </p:ext>
            </p:extLst>
          </p:nvPr>
        </p:nvGraphicFramePr>
        <p:xfrm>
          <a:off x="402167" y="1492183"/>
          <a:ext cx="5402286" cy="4753042"/>
        </p:xfrm>
        <a:graphic>
          <a:graphicData uri="http://schemas.openxmlformats.org/drawingml/2006/table">
            <a:tbl>
              <a:tblPr/>
              <a:tblGrid>
                <a:gridCol w="1200282">
                  <a:extLst>
                    <a:ext uri="{9D8B030D-6E8A-4147-A177-3AD203B41FA5}">
                      <a16:colId xmlns:a16="http://schemas.microsoft.com/office/drawing/2014/main" val="2476745952"/>
                    </a:ext>
                  </a:extLst>
                </a:gridCol>
                <a:gridCol w="2335129">
                  <a:extLst>
                    <a:ext uri="{9D8B030D-6E8A-4147-A177-3AD203B41FA5}">
                      <a16:colId xmlns:a16="http://schemas.microsoft.com/office/drawing/2014/main" val="1741808187"/>
                    </a:ext>
                  </a:extLst>
                </a:gridCol>
                <a:gridCol w="1866875">
                  <a:extLst>
                    <a:ext uri="{9D8B030D-6E8A-4147-A177-3AD203B41FA5}">
                      <a16:colId xmlns:a16="http://schemas.microsoft.com/office/drawing/2014/main" val="3922888546"/>
                    </a:ext>
                  </a:extLst>
                </a:gridCol>
              </a:tblGrid>
              <a:tr h="44818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Operador</a:t>
                      </a:r>
                      <a:endParaRPr kumimoji="0" lang="tr-TR" alt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Descrição</a:t>
                      </a:r>
                      <a:endParaRPr kumimoji="0" lang="tr-TR" alt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Exemplo</a:t>
                      </a:r>
                      <a:endParaRPr kumimoji="0" lang="tr-TR" alt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638516"/>
                  </a:ext>
                </a:extLst>
              </a:tr>
              <a:tr h="41525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==</a:t>
                      </a:r>
                      <a:endParaRPr kumimoji="0" lang="tr-TR" alt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equal to</a:t>
                      </a:r>
                      <a:endParaRPr kumimoji="0" lang="tr-TR" alt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5==8 returns false</a:t>
                      </a:r>
                      <a:endParaRPr kumimoji="0" lang="tr-TR" alt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882126"/>
                  </a:ext>
                </a:extLst>
              </a:tr>
              <a:tr h="331108">
                <a:tc rowSpan="4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===</a:t>
                      </a:r>
                      <a:endParaRPr kumimoji="0" lang="tr-TR" alt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equal to (checks for both value and type)</a:t>
                      </a:r>
                      <a:endParaRPr kumimoji="0" lang="tr-TR" alt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x=5</a:t>
                      </a:r>
                      <a:endParaRPr kumimoji="0" lang="tr-TR" alt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83025"/>
                  </a:ext>
                </a:extLst>
              </a:tr>
              <a:tr h="32744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y="5"</a:t>
                      </a:r>
                      <a:endParaRPr kumimoji="0" lang="tr-TR" alt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727319"/>
                  </a:ext>
                </a:extLst>
              </a:tr>
              <a:tr h="53416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x==y returns true</a:t>
                      </a:r>
                      <a:endParaRPr kumimoji="0" lang="tr-TR" alt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738860"/>
                  </a:ext>
                </a:extLst>
              </a:tr>
              <a:tr h="53416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x===y returns false</a:t>
                      </a:r>
                      <a:endParaRPr kumimoji="0" lang="tr-TR" alt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160026"/>
                  </a:ext>
                </a:extLst>
              </a:tr>
              <a:tr h="33110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!=</a:t>
                      </a:r>
                      <a:endParaRPr kumimoji="0" lang="tr-TR" alt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not equal</a:t>
                      </a:r>
                      <a:endParaRPr kumimoji="0" lang="tr-TR" alt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5!=8 returns true</a:t>
                      </a:r>
                      <a:endParaRPr kumimoji="0" lang="tr-TR" alt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884184"/>
                  </a:ext>
                </a:extLst>
              </a:tr>
              <a:tr h="32927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&gt;</a:t>
                      </a:r>
                      <a:endParaRPr kumimoji="0" lang="tr-TR" alt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greater than</a:t>
                      </a:r>
                      <a:endParaRPr kumimoji="0" lang="tr-TR" alt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5&gt;8 returns false</a:t>
                      </a:r>
                      <a:endParaRPr kumimoji="0" lang="tr-TR" alt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11322"/>
                  </a:ext>
                </a:extLst>
              </a:tr>
              <a:tr h="33110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</a:t>
                      </a:r>
                      <a:endParaRPr kumimoji="0" lang="tr-TR" alt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less than</a:t>
                      </a:r>
                      <a:endParaRPr kumimoji="0" lang="tr-TR" alt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5&lt;8 returns true</a:t>
                      </a:r>
                      <a:endParaRPr kumimoji="0" lang="tr-TR" alt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122994"/>
                  </a:ext>
                </a:extLst>
              </a:tr>
              <a:tr h="53416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&gt;=</a:t>
                      </a:r>
                      <a:endParaRPr kumimoji="0" lang="tr-TR" alt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greater than or equal to</a:t>
                      </a:r>
                      <a:endParaRPr kumimoji="0" lang="tr-TR" alt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5&gt;=8 returns false</a:t>
                      </a:r>
                      <a:endParaRPr kumimoji="0" lang="tr-TR" alt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99164"/>
                  </a:ext>
                </a:extLst>
              </a:tr>
              <a:tr h="53416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&lt;=</a:t>
                      </a:r>
                      <a:endParaRPr kumimoji="0" lang="tr-TR" alt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less than or equal to</a:t>
                      </a:r>
                      <a:endParaRPr kumimoji="0" lang="tr-TR" alt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5&lt;=8 returns true</a:t>
                      </a:r>
                      <a:endParaRPr kumimoji="0" lang="tr-TR" alt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52592"/>
                  </a:ext>
                </a:extLst>
              </a:tr>
            </a:tbl>
          </a:graphicData>
        </a:graphic>
      </p:graphicFrame>
      <p:graphicFrame>
        <p:nvGraphicFramePr>
          <p:cNvPr id="9" name="Group 191">
            <a:extLst>
              <a:ext uri="{FF2B5EF4-FFF2-40B4-BE49-F238E27FC236}">
                <a16:creationId xmlns:a16="http://schemas.microsoft.com/office/drawing/2014/main" id="{638648E6-A6AB-41C4-B5E6-04A33DF167A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79703410"/>
              </p:ext>
            </p:extLst>
          </p:nvPr>
        </p:nvGraphicFramePr>
        <p:xfrm>
          <a:off x="5953716" y="1452489"/>
          <a:ext cx="6072632" cy="3818574"/>
        </p:xfrm>
        <a:graphic>
          <a:graphicData uri="http://schemas.openxmlformats.org/drawingml/2006/table">
            <a:tbl>
              <a:tblPr/>
              <a:tblGrid>
                <a:gridCol w="1281971">
                  <a:extLst>
                    <a:ext uri="{9D8B030D-6E8A-4147-A177-3AD203B41FA5}">
                      <a16:colId xmlns:a16="http://schemas.microsoft.com/office/drawing/2014/main" val="49269418"/>
                    </a:ext>
                  </a:extLst>
                </a:gridCol>
                <a:gridCol w="1361661">
                  <a:extLst>
                    <a:ext uri="{9D8B030D-6E8A-4147-A177-3AD203B41FA5}">
                      <a16:colId xmlns:a16="http://schemas.microsoft.com/office/drawing/2014/main" val="154640104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163791105"/>
                    </a:ext>
                  </a:extLst>
                </a:gridCol>
              </a:tblGrid>
              <a:tr h="3032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Operador</a:t>
                      </a:r>
                      <a:endParaRPr kumimoji="0" lang="tr-TR" altLang="pt-B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Descrição</a:t>
                      </a:r>
                      <a:endParaRPr kumimoji="0" lang="tr-TR" altLang="pt-B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Exemplo</a:t>
                      </a:r>
                      <a:endParaRPr kumimoji="0" lang="tr-TR" altLang="pt-B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151214"/>
                  </a:ext>
                </a:extLst>
              </a:tr>
              <a:tr h="304800"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&amp;&amp;</a:t>
                      </a:r>
                      <a:endParaRPr kumimoji="0" lang="tr-TR" altLang="pt-B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and</a:t>
                      </a:r>
                      <a:endParaRPr kumimoji="0" lang="tr-TR" altLang="pt-B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x=6</a:t>
                      </a:r>
                      <a:endParaRPr kumimoji="0" lang="tr-TR" altLang="pt-B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759926"/>
                  </a:ext>
                </a:extLst>
              </a:tr>
              <a:tr h="3016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y=3</a:t>
                      </a:r>
                      <a:endParaRPr kumimoji="0" lang="tr-TR" altLang="pt-B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238478"/>
                  </a:ext>
                </a:extLst>
              </a:tr>
              <a:tr h="4905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(x &lt; 10 &amp;&amp; y &gt; 1) returns true</a:t>
                      </a:r>
                      <a:endParaRPr kumimoji="0" lang="tr-TR" altLang="pt-B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161889"/>
                  </a:ext>
                </a:extLst>
              </a:tr>
              <a:tr h="304800"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||</a:t>
                      </a:r>
                      <a:endParaRPr kumimoji="0" lang="tr-TR" altLang="pt-B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or</a:t>
                      </a:r>
                      <a:endParaRPr kumimoji="0" lang="tr-TR" altLang="pt-B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x=6</a:t>
                      </a:r>
                      <a:endParaRPr kumimoji="0" lang="tr-TR" altLang="pt-B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113571"/>
                  </a:ext>
                </a:extLst>
              </a:tr>
              <a:tr h="3016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y=3</a:t>
                      </a:r>
                      <a:endParaRPr kumimoji="0" lang="tr-TR" altLang="pt-B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79544"/>
                  </a:ext>
                </a:extLst>
              </a:tr>
              <a:tr h="4905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(x==5 || y==5) returns false</a:t>
                      </a:r>
                      <a:endParaRPr kumimoji="0" lang="tr-TR" altLang="pt-B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484879"/>
                  </a:ext>
                </a:extLst>
              </a:tr>
              <a:tr h="303213"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!</a:t>
                      </a:r>
                      <a:endParaRPr kumimoji="0" lang="tr-TR" altLang="pt-B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not</a:t>
                      </a:r>
                      <a:endParaRPr kumimoji="0" lang="tr-TR" altLang="pt-B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x=6</a:t>
                      </a:r>
                      <a:endParaRPr kumimoji="0" lang="tr-TR" altLang="pt-B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499099"/>
                  </a:ext>
                </a:extLst>
              </a:tr>
              <a:tr h="30321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y=3</a:t>
                      </a:r>
                      <a:endParaRPr kumimoji="0" lang="tr-TR" altLang="pt-B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050613"/>
                  </a:ext>
                </a:extLst>
              </a:tr>
              <a:tr h="4905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!(x==y) returns true</a:t>
                      </a:r>
                      <a:endParaRPr kumimoji="0" lang="tr-TR" altLang="pt-B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3559"/>
                  </a:ext>
                </a:extLst>
              </a:tr>
            </a:tbl>
          </a:graphicData>
        </a:graphic>
      </p:graphicFrame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C87FB6-1AB6-46B5-8DD3-19D08EBA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/>
              <a:t>30-jul-18</a:t>
            </a:r>
            <a:endParaRPr lang="tr-T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D20A02-3F23-48CC-B944-A9059317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Tecnologias para Internet - II  -  Prof.  André L. Braga</a:t>
            </a:r>
            <a:endParaRPr lang="tr-T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28A003-2361-4746-8912-5B34E4A9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23E0-4422-4A8B-A4A8-12FCDD39C80B}" type="slidenum">
              <a:rPr lang="tr-TR" altLang="pt-BR" smtClean="0"/>
              <a:pPr/>
              <a:t>22</a:t>
            </a:fld>
            <a:endParaRPr lang="tr-TR" altLang="pt-BR"/>
          </a:p>
        </p:txBody>
      </p:sp>
    </p:spTree>
    <p:extLst>
      <p:ext uri="{BB962C8B-B14F-4D97-AF65-F5344CB8AC3E}">
        <p14:creationId xmlns:p14="http://schemas.microsoft.com/office/powerpoint/2010/main" val="1736296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8A90F93-E36C-4D30-86AA-FCAF945092E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JavaScript – </a:t>
            </a:r>
            <a:r>
              <a:rPr lang="en-US" dirty="0" err="1"/>
              <a:t>Caixas</a:t>
            </a:r>
            <a:r>
              <a:rPr lang="en-US" dirty="0"/>
              <a:t> de </a:t>
            </a:r>
            <a:r>
              <a:rPr lang="en-US" dirty="0" err="1"/>
              <a:t>diálogo</a:t>
            </a:r>
            <a:endParaRPr lang="tr-TR" altLang="pt-BR" dirty="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8DD4766-A054-4187-9EFA-2FC008A8F93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64882" y="1801639"/>
            <a:ext cx="6370485" cy="43513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altLang="pt-BR" dirty="0"/>
              <a:t>&lt;script</a:t>
            </a:r>
            <a:r>
              <a:rPr lang="en-US" altLang="pt-BR" dirty="0"/>
              <a:t> </a:t>
            </a:r>
            <a:r>
              <a:rPr lang="tr-TR" altLang="pt-BR" b="1" dirty="0"/>
              <a:t>type="text/javascript" </a:t>
            </a:r>
            <a:r>
              <a:rPr lang="tr-TR" altLang="pt-BR" dirty="0"/>
              <a:t>&gt;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pt-BR" dirty="0"/>
              <a:t>	</a:t>
            </a:r>
            <a:r>
              <a:rPr lang="en-US" altLang="pt-BR" dirty="0" err="1"/>
              <a:t>var</a:t>
            </a:r>
            <a:r>
              <a:rPr lang="en-US" altLang="pt-BR" dirty="0"/>
              <a:t> </a:t>
            </a:r>
            <a:r>
              <a:rPr lang="tr-TR" altLang="pt-BR" dirty="0"/>
              <a:t>x=“Hello World!”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pt-BR" dirty="0"/>
              <a:t>	</a:t>
            </a:r>
            <a:r>
              <a:rPr lang="tr-TR" altLang="pt-BR" dirty="0"/>
              <a:t>document.write(</a:t>
            </a:r>
            <a:r>
              <a:rPr lang="en-US" altLang="pt-BR" dirty="0"/>
              <a:t>“</a:t>
            </a:r>
            <a:r>
              <a:rPr lang="en-US" altLang="pt-BR" dirty="0" err="1"/>
              <a:t>Alo</a:t>
            </a:r>
            <a:r>
              <a:rPr lang="en-US" altLang="pt-BR" dirty="0"/>
              <a:t> Mundo = “ + </a:t>
            </a:r>
            <a:r>
              <a:rPr lang="tr-TR" altLang="pt-BR" dirty="0"/>
              <a:t>x)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tr-TR" altLang="pt-BR" dirty="0"/>
              <a:t>&lt;/script&gt;</a:t>
            </a:r>
            <a:endParaRPr lang="en-US" altLang="pt-BR" dirty="0"/>
          </a:p>
          <a:p>
            <a:pPr>
              <a:buFont typeface="Arial" panose="020B0604020202020204" pitchFamily="34" charset="0"/>
              <a:buNone/>
            </a:pPr>
            <a:r>
              <a:rPr lang="tr-TR" altLang="pt-BR" dirty="0"/>
              <a:t>&lt;script</a:t>
            </a:r>
            <a:r>
              <a:rPr lang="tr-TR" altLang="pt-BR" b="1" dirty="0"/>
              <a:t> type="text/javascript" </a:t>
            </a:r>
            <a:r>
              <a:rPr lang="tr-TR" altLang="pt-BR" dirty="0"/>
              <a:t>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	</a:t>
            </a:r>
            <a:r>
              <a:rPr lang="tr-TR" altLang="pt-BR" dirty="0"/>
              <a:t>x=prompt (“</a:t>
            </a:r>
            <a:r>
              <a:rPr lang="en-US" altLang="pt-BR" dirty="0" err="1"/>
              <a:t>Digite</a:t>
            </a:r>
            <a:r>
              <a:rPr lang="en-US" altLang="pt-BR" dirty="0"/>
              <a:t> </a:t>
            </a:r>
            <a:r>
              <a:rPr lang="en-US" altLang="pt-BR" dirty="0" err="1"/>
              <a:t>informacao</a:t>
            </a:r>
            <a:r>
              <a:rPr lang="en-US" altLang="pt-BR" dirty="0"/>
              <a:t>:</a:t>
            </a:r>
            <a:r>
              <a:rPr lang="tr-TR" altLang="pt-BR" dirty="0"/>
              <a:t>”, “ ”)</a:t>
            </a:r>
            <a:r>
              <a:rPr lang="en-US" altLang="pt-BR" dirty="0"/>
              <a:t>;</a:t>
            </a:r>
            <a:endParaRPr lang="tr-TR" altLang="pt-BR" dirty="0"/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	</a:t>
            </a:r>
            <a:r>
              <a:rPr lang="tr-TR" altLang="pt-BR" dirty="0"/>
              <a:t>document.write(“</a:t>
            </a:r>
            <a:r>
              <a:rPr lang="en-US" altLang="pt-BR" dirty="0" err="1"/>
              <a:t>Digitado</a:t>
            </a:r>
            <a:r>
              <a:rPr lang="en-US" altLang="pt-BR" dirty="0"/>
              <a:t>: </a:t>
            </a:r>
            <a:r>
              <a:rPr lang="tr-TR" altLang="pt-BR" dirty="0"/>
              <a:t>&lt;br&gt;”</a:t>
            </a:r>
            <a:r>
              <a:rPr lang="en-US" altLang="pt-BR" dirty="0"/>
              <a:t> </a:t>
            </a:r>
            <a:r>
              <a:rPr lang="tr-TR" altLang="pt-BR" dirty="0"/>
              <a:t>+</a:t>
            </a:r>
            <a:r>
              <a:rPr lang="en-US" altLang="pt-BR" dirty="0"/>
              <a:t> </a:t>
            </a:r>
            <a:r>
              <a:rPr lang="tr-TR" altLang="pt-BR" dirty="0"/>
              <a:t>x)</a:t>
            </a:r>
            <a:r>
              <a:rPr lang="en-US" altLang="pt-BR" dirty="0"/>
              <a:t>;</a:t>
            </a:r>
            <a:endParaRPr lang="tr-TR" altLang="pt-BR" dirty="0"/>
          </a:p>
          <a:p>
            <a:pPr>
              <a:buFont typeface="Arial" panose="020B0604020202020204" pitchFamily="34" charset="0"/>
              <a:buNone/>
            </a:pPr>
            <a:r>
              <a:rPr lang="tr-TR" altLang="pt-BR" dirty="0"/>
              <a:t>&lt;/script&gt;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endParaRPr lang="tr-TR" altLang="pt-B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741481-1BA2-428C-A873-EBF61BCB60AE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6579743" y="1801639"/>
            <a:ext cx="5702792" cy="46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tr-TR" altLang="pt-BR" dirty="0"/>
              <a:t>&lt;script</a:t>
            </a:r>
            <a:r>
              <a:rPr lang="tr-TR" altLang="pt-BR" b="1" dirty="0"/>
              <a:t> type="text/javascript" </a:t>
            </a:r>
            <a:r>
              <a:rPr lang="tr-TR" altLang="pt-BR" dirty="0"/>
              <a:t>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	</a:t>
            </a:r>
            <a:r>
              <a:rPr lang="tr-TR" altLang="pt-BR" dirty="0"/>
              <a:t>x=</a:t>
            </a:r>
            <a:r>
              <a:rPr lang="en-US" altLang="pt-BR" dirty="0"/>
              <a:t>confirm</a:t>
            </a:r>
            <a:r>
              <a:rPr lang="tr-TR" altLang="pt-BR" dirty="0"/>
              <a:t> (“</a:t>
            </a:r>
            <a:r>
              <a:rPr lang="en-US" altLang="pt-BR" dirty="0"/>
              <a:t>Devo </a:t>
            </a:r>
            <a:r>
              <a:rPr lang="en-US" altLang="pt-BR" dirty="0" err="1"/>
              <a:t>prossegir</a:t>
            </a:r>
            <a:r>
              <a:rPr lang="en-US" altLang="pt-BR" dirty="0"/>
              <a:t> ?</a:t>
            </a:r>
            <a:r>
              <a:rPr lang="tr-TR" altLang="pt-BR" dirty="0"/>
              <a:t>”)</a:t>
            </a:r>
            <a:r>
              <a:rPr lang="en-US" altLang="pt-BR" dirty="0"/>
              <a:t>;</a:t>
            </a:r>
            <a:endParaRPr lang="tr-TR" altLang="pt-BR" dirty="0"/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	</a:t>
            </a:r>
            <a:r>
              <a:rPr lang="tr-TR" altLang="pt-BR" dirty="0"/>
              <a:t>document.write(“</a:t>
            </a:r>
            <a:r>
              <a:rPr lang="en-US" altLang="pt-BR" dirty="0" err="1"/>
              <a:t>Resposta</a:t>
            </a:r>
            <a:r>
              <a:rPr lang="en-US" altLang="pt-BR" dirty="0"/>
              <a:t>:” </a:t>
            </a:r>
            <a:r>
              <a:rPr lang="tr-TR" altLang="pt-BR" dirty="0"/>
              <a:t>+</a:t>
            </a:r>
            <a:r>
              <a:rPr lang="en-US" altLang="pt-BR" dirty="0"/>
              <a:t> </a:t>
            </a:r>
            <a:r>
              <a:rPr lang="tr-TR" altLang="pt-BR" dirty="0"/>
              <a:t>x)</a:t>
            </a:r>
            <a:r>
              <a:rPr lang="en-US" altLang="pt-BR" dirty="0"/>
              <a:t>;</a:t>
            </a:r>
            <a:endParaRPr lang="tr-TR" altLang="pt-BR" dirty="0"/>
          </a:p>
          <a:p>
            <a:pPr>
              <a:buFont typeface="Arial" panose="020B0604020202020204" pitchFamily="34" charset="0"/>
              <a:buNone/>
            </a:pPr>
            <a:r>
              <a:rPr lang="tr-TR" altLang="pt-BR" dirty="0"/>
              <a:t>&lt;/script&gt;</a:t>
            </a:r>
          </a:p>
          <a:p>
            <a:pPr>
              <a:buFont typeface="Arial" panose="020B0604020202020204" pitchFamily="34" charset="0"/>
              <a:buNone/>
            </a:pPr>
            <a:endParaRPr lang="en-US" altLang="pt-BR" dirty="0"/>
          </a:p>
          <a:p>
            <a:pPr>
              <a:buFont typeface="Arial" panose="020B0604020202020204" pitchFamily="34" charset="0"/>
              <a:buNone/>
            </a:pPr>
            <a:r>
              <a:rPr lang="tr-TR" altLang="pt-BR" dirty="0"/>
              <a:t>&lt;script</a:t>
            </a:r>
            <a:r>
              <a:rPr lang="tr-TR" altLang="pt-BR" b="1" dirty="0"/>
              <a:t> type="text/javascript" </a:t>
            </a:r>
            <a:r>
              <a:rPr lang="tr-TR" altLang="pt-BR" dirty="0"/>
              <a:t>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	alert</a:t>
            </a:r>
            <a:r>
              <a:rPr lang="tr-TR" altLang="pt-BR" dirty="0"/>
              <a:t>(“</a:t>
            </a:r>
            <a:r>
              <a:rPr lang="en-US" altLang="pt-BR" dirty="0"/>
              <a:t>FUJA!!!!</a:t>
            </a:r>
            <a:r>
              <a:rPr lang="tr-TR" altLang="pt-BR" dirty="0"/>
              <a:t>”)</a:t>
            </a:r>
            <a:r>
              <a:rPr lang="en-US" altLang="pt-BR" dirty="0"/>
              <a:t>;</a:t>
            </a:r>
            <a:endParaRPr lang="tr-TR" altLang="pt-BR" dirty="0"/>
          </a:p>
          <a:p>
            <a:pPr>
              <a:buFont typeface="Arial" panose="020B0604020202020204" pitchFamily="34" charset="0"/>
              <a:buNone/>
            </a:pPr>
            <a:r>
              <a:rPr lang="tr-TR" altLang="pt-BR" dirty="0"/>
              <a:t>&lt;/script&gt;</a:t>
            </a:r>
          </a:p>
          <a:p>
            <a:pPr>
              <a:buFont typeface="Arial" panose="020B0604020202020204" pitchFamily="34" charset="0"/>
              <a:buNone/>
            </a:pPr>
            <a:endParaRPr lang="tr-TR" alt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2FB884-25E5-416B-AEE5-6EBA9742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8C3BD7-0F91-4636-9459-CC6FEF75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57EA55-24E3-475C-9E22-C769CE62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23</a:t>
            </a:fld>
            <a:endParaRPr lang="pt-BR"/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F9C199FC-D795-4949-AF98-CBF420C106EE}"/>
              </a:ext>
            </a:extLst>
          </p:cNvPr>
          <p:cNvSpPr/>
          <p:nvPr/>
        </p:nvSpPr>
        <p:spPr>
          <a:xfrm>
            <a:off x="327991" y="1801639"/>
            <a:ext cx="5768009" cy="1995109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Processo 8">
            <a:extLst>
              <a:ext uri="{FF2B5EF4-FFF2-40B4-BE49-F238E27FC236}">
                <a16:creationId xmlns:a16="http://schemas.microsoft.com/office/drawing/2014/main" id="{892FCD9B-D473-43DB-BFAD-4CA3E865C722}"/>
              </a:ext>
            </a:extLst>
          </p:cNvPr>
          <p:cNvSpPr/>
          <p:nvPr/>
        </p:nvSpPr>
        <p:spPr>
          <a:xfrm>
            <a:off x="6440557" y="1750665"/>
            <a:ext cx="5582516" cy="1995109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Processo 9">
            <a:extLst>
              <a:ext uri="{FF2B5EF4-FFF2-40B4-BE49-F238E27FC236}">
                <a16:creationId xmlns:a16="http://schemas.microsoft.com/office/drawing/2014/main" id="{541C9A84-6D23-46A8-BEFF-551EFAF3AFB2}"/>
              </a:ext>
            </a:extLst>
          </p:cNvPr>
          <p:cNvSpPr/>
          <p:nvPr/>
        </p:nvSpPr>
        <p:spPr>
          <a:xfrm>
            <a:off x="337931" y="3839161"/>
            <a:ext cx="6033052" cy="2114378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Processo 10">
            <a:extLst>
              <a:ext uri="{FF2B5EF4-FFF2-40B4-BE49-F238E27FC236}">
                <a16:creationId xmlns:a16="http://schemas.microsoft.com/office/drawing/2014/main" id="{248C9236-62BB-48E0-BAAA-C368DB640FB7}"/>
              </a:ext>
            </a:extLst>
          </p:cNvPr>
          <p:cNvSpPr/>
          <p:nvPr/>
        </p:nvSpPr>
        <p:spPr>
          <a:xfrm>
            <a:off x="6579742" y="4157868"/>
            <a:ext cx="4929771" cy="1795672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768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BF81C34-EA1A-483D-99DE-37764240736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JavaScript – </a:t>
            </a:r>
            <a:r>
              <a:rPr lang="en-US" dirty="0" err="1"/>
              <a:t>Estruturas</a:t>
            </a:r>
            <a:r>
              <a:rPr lang="en-US" dirty="0"/>
              <a:t> de </a:t>
            </a:r>
            <a:r>
              <a:rPr lang="en-US" dirty="0" err="1"/>
              <a:t>Decisão</a:t>
            </a:r>
            <a:endParaRPr lang="tr-TR" altLang="pt-BR" dirty="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48223D8-7728-4631-971F-1E7D6E00F25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825625" y="1671638"/>
            <a:ext cx="8540750" cy="434975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tr-TR" altLang="pt-BR" sz="3600" dirty="0"/>
              <a:t>&lt;script</a:t>
            </a:r>
            <a:r>
              <a:rPr lang="en-US" altLang="pt-BR" sz="3600" dirty="0"/>
              <a:t> </a:t>
            </a:r>
            <a:r>
              <a:rPr lang="tr-TR" altLang="pt-BR" sz="3600" b="1" dirty="0"/>
              <a:t>type="text/javascript"&gt; </a:t>
            </a:r>
            <a:endParaRPr lang="tr-TR" altLang="pt-BR" sz="3600" dirty="0"/>
          </a:p>
          <a:p>
            <a:pPr lvl="1">
              <a:lnSpc>
                <a:spcPct val="80000"/>
              </a:lnSpc>
              <a:buNone/>
            </a:pPr>
            <a:r>
              <a:rPr lang="tr-TR" altLang="pt-BR" sz="3200" dirty="0"/>
              <a:t>x=3</a:t>
            </a:r>
          </a:p>
          <a:p>
            <a:pPr lvl="1">
              <a:lnSpc>
                <a:spcPct val="80000"/>
              </a:lnSpc>
              <a:buNone/>
            </a:pPr>
            <a:r>
              <a:rPr lang="tr-TR" altLang="pt-BR" sz="3200" dirty="0"/>
              <a:t>if(x&lt;0)</a:t>
            </a:r>
            <a:r>
              <a:rPr lang="en-US" altLang="pt-BR" sz="3200" dirty="0"/>
              <a:t> </a:t>
            </a:r>
            <a:r>
              <a:rPr lang="tr-TR" altLang="pt-BR" sz="3200" dirty="0"/>
              <a:t>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pt-BR" sz="3200" dirty="0"/>
              <a:t>	</a:t>
            </a:r>
            <a:r>
              <a:rPr lang="tr-TR" altLang="pt-BR" sz="3200" dirty="0"/>
              <a:t>alert (“</a:t>
            </a:r>
            <a:r>
              <a:rPr lang="en-US" altLang="pt-BR" sz="3200" dirty="0"/>
              <a:t>X </a:t>
            </a:r>
            <a:r>
              <a:rPr lang="en-US" altLang="pt-BR" sz="3200" dirty="0" err="1"/>
              <a:t>menor</a:t>
            </a:r>
            <a:r>
              <a:rPr lang="en-US" altLang="pt-BR" sz="3200" dirty="0"/>
              <a:t> que zero</a:t>
            </a:r>
            <a:r>
              <a:rPr lang="tr-TR" altLang="pt-BR" sz="3200" dirty="0"/>
              <a:t>”)</a:t>
            </a:r>
          </a:p>
          <a:p>
            <a:pPr lvl="1">
              <a:lnSpc>
                <a:spcPct val="80000"/>
              </a:lnSpc>
              <a:buNone/>
            </a:pPr>
            <a:r>
              <a:rPr lang="tr-TR" altLang="pt-BR" sz="3200" dirty="0"/>
              <a:t>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pt-BR" sz="3200" dirty="0"/>
              <a:t>e</a:t>
            </a:r>
            <a:r>
              <a:rPr lang="tr-TR" altLang="pt-BR" sz="3200" dirty="0"/>
              <a:t>lse</a:t>
            </a:r>
            <a:r>
              <a:rPr lang="en-US" altLang="pt-BR" sz="3200" dirty="0"/>
              <a:t> </a:t>
            </a:r>
            <a:r>
              <a:rPr lang="tr-TR" altLang="pt-BR" sz="3200" dirty="0"/>
              <a:t>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pt-BR" sz="3200" dirty="0"/>
              <a:t>	</a:t>
            </a:r>
            <a:r>
              <a:rPr lang="tr-TR" altLang="pt-BR" sz="3200" dirty="0"/>
              <a:t>alert (“</a:t>
            </a:r>
            <a:r>
              <a:rPr lang="en-US" altLang="pt-BR" sz="3200" dirty="0"/>
              <a:t>X </a:t>
            </a:r>
            <a:r>
              <a:rPr lang="en-US" altLang="pt-BR" sz="3200" dirty="0" err="1"/>
              <a:t>Maior</a:t>
            </a:r>
            <a:r>
              <a:rPr lang="en-US" altLang="pt-BR" sz="3200" dirty="0"/>
              <a:t> ou </a:t>
            </a:r>
            <a:r>
              <a:rPr lang="en-US" altLang="pt-BR" sz="3200" dirty="0" err="1"/>
              <a:t>igual</a:t>
            </a:r>
            <a:r>
              <a:rPr lang="en-US" altLang="pt-BR" sz="3200" dirty="0"/>
              <a:t> que zero</a:t>
            </a:r>
            <a:r>
              <a:rPr lang="tr-TR" altLang="pt-BR" sz="3200" dirty="0"/>
              <a:t>”)</a:t>
            </a:r>
          </a:p>
          <a:p>
            <a:pPr lvl="1">
              <a:lnSpc>
                <a:spcPct val="80000"/>
              </a:lnSpc>
              <a:buNone/>
            </a:pPr>
            <a:r>
              <a:rPr lang="tr-TR" altLang="pt-BR" sz="3200" dirty="0"/>
              <a:t>}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tr-TR" altLang="pt-BR" sz="3600" dirty="0"/>
              <a:t>&lt;/script&gt;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F7F30D-5047-409B-802E-649FAAEF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324445-52B2-4A8E-B4B2-A60CF672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CE83A8-F1FE-4D39-A3BC-094CBABC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268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BF81C34-EA1A-483D-99DE-37764240736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JavaScript – </a:t>
            </a:r>
            <a:r>
              <a:rPr lang="en-US" dirty="0" err="1"/>
              <a:t>Estruturas</a:t>
            </a:r>
            <a:r>
              <a:rPr lang="en-US" dirty="0"/>
              <a:t> de </a:t>
            </a:r>
            <a:r>
              <a:rPr lang="en-US" dirty="0" err="1"/>
              <a:t>Repetição</a:t>
            </a:r>
            <a:r>
              <a:rPr lang="en-US" dirty="0"/>
              <a:t> - </a:t>
            </a:r>
            <a:r>
              <a:rPr lang="en-US" b="1" dirty="0">
                <a:solidFill>
                  <a:srgbClr val="6600FF"/>
                </a:solidFill>
              </a:rPr>
              <a:t>for</a:t>
            </a:r>
            <a:endParaRPr lang="tr-TR" altLang="pt-BR" b="1" dirty="0">
              <a:solidFill>
                <a:srgbClr val="6600FF"/>
              </a:solidFill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48223D8-7728-4631-971F-1E7D6E00F25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005577" y="1691322"/>
            <a:ext cx="10180845" cy="4665028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tr-TR" altLang="pt-BR" sz="3600" dirty="0"/>
              <a:t>&lt;script</a:t>
            </a:r>
            <a:r>
              <a:rPr lang="en-US" altLang="pt-BR" sz="3600" dirty="0"/>
              <a:t> </a:t>
            </a:r>
            <a:r>
              <a:rPr lang="tr-TR" altLang="pt-BR" sz="3600" b="1" dirty="0"/>
              <a:t>type="text/javascript"&gt; </a:t>
            </a:r>
            <a:endParaRPr lang="tr-TR" altLang="pt-BR" sz="3600" dirty="0"/>
          </a:p>
          <a:p>
            <a:pPr marL="0" indent="0">
              <a:buNone/>
            </a:pPr>
            <a:r>
              <a:rPr lang="pt-BR" sz="3600" dirty="0">
                <a:solidFill>
                  <a:srgbClr val="00AEF0"/>
                </a:solidFill>
                <a:latin typeface="UbuntuMono-Regular"/>
              </a:rPr>
              <a:t>	var </a:t>
            </a:r>
            <a:r>
              <a:rPr lang="pt-BR" sz="3600" dirty="0">
                <a:solidFill>
                  <a:srgbClr val="000000"/>
                </a:solidFill>
                <a:latin typeface="UbuntuMono-Regular"/>
              </a:rPr>
              <a:t>contador;</a:t>
            </a:r>
          </a:p>
          <a:p>
            <a:pPr marL="0" indent="0">
              <a:buNone/>
            </a:pPr>
            <a:r>
              <a:rPr lang="pt-BR" sz="3600" dirty="0">
                <a:solidFill>
                  <a:srgbClr val="00AEF0"/>
                </a:solidFill>
                <a:latin typeface="UbuntuMono-Regular"/>
              </a:rPr>
              <a:t>	</a:t>
            </a:r>
            <a:r>
              <a:rPr lang="pt-BR" sz="3600" dirty="0" err="1">
                <a:solidFill>
                  <a:srgbClr val="00AEF0"/>
                </a:solidFill>
                <a:latin typeface="UbuntuMono-Regular"/>
              </a:rPr>
              <a:t>document.write</a:t>
            </a:r>
            <a:r>
              <a:rPr lang="pt-BR" sz="36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pt-BR" sz="3600" dirty="0">
                <a:solidFill>
                  <a:srgbClr val="D6CE27"/>
                </a:solidFill>
                <a:latin typeface="UbuntuMono-Regular"/>
              </a:rPr>
              <a:t>"Iniciando o Loop" </a:t>
            </a:r>
            <a:r>
              <a:rPr lang="pt-BR" sz="3600" dirty="0">
                <a:solidFill>
                  <a:srgbClr val="EE1D24"/>
                </a:solidFill>
                <a:latin typeface="UbuntuMono-Regular"/>
              </a:rPr>
              <a:t>+ </a:t>
            </a:r>
            <a:r>
              <a:rPr lang="pt-BR" sz="3600" dirty="0">
                <a:solidFill>
                  <a:srgbClr val="D6CE27"/>
                </a:solidFill>
                <a:latin typeface="UbuntuMono-Regular"/>
              </a:rPr>
              <a:t>"&lt;</a:t>
            </a:r>
            <a:r>
              <a:rPr lang="pt-BR" sz="3600" dirty="0" err="1">
                <a:solidFill>
                  <a:srgbClr val="D6CE27"/>
                </a:solidFill>
                <a:latin typeface="UbuntuMono-Regular"/>
              </a:rPr>
              <a:t>br</a:t>
            </a:r>
            <a:r>
              <a:rPr lang="pt-BR" sz="3600" dirty="0">
                <a:solidFill>
                  <a:srgbClr val="D6CE27"/>
                </a:solidFill>
                <a:latin typeface="UbuntuMono-Regular"/>
              </a:rPr>
              <a:t> /&gt;"</a:t>
            </a:r>
            <a:r>
              <a:rPr lang="pt-BR" sz="3600" dirty="0">
                <a:solidFill>
                  <a:srgbClr val="000000"/>
                </a:solidFill>
                <a:latin typeface="UbuntuMono-Regular"/>
              </a:rPr>
              <a:t>);</a:t>
            </a:r>
          </a:p>
          <a:p>
            <a:pPr marL="0" indent="0">
              <a:buNone/>
            </a:pPr>
            <a:r>
              <a:rPr lang="pt-BR" sz="3600" dirty="0">
                <a:solidFill>
                  <a:srgbClr val="EE1D24"/>
                </a:solidFill>
                <a:latin typeface="UbuntuMono-Regular"/>
              </a:rPr>
              <a:t>	</a:t>
            </a:r>
            <a:r>
              <a:rPr lang="pt-BR" sz="3600" b="1" dirty="0">
                <a:solidFill>
                  <a:srgbClr val="6600FF"/>
                </a:solidFill>
                <a:latin typeface="UbuntuMono-Regular"/>
              </a:rPr>
              <a:t>for</a:t>
            </a:r>
            <a:r>
              <a:rPr lang="pt-BR" sz="3600" dirty="0">
                <a:solidFill>
                  <a:srgbClr val="000000"/>
                </a:solidFill>
                <a:latin typeface="UbuntuMono-Regular"/>
              </a:rPr>
              <a:t>(contador </a:t>
            </a:r>
            <a:r>
              <a:rPr lang="pt-BR" sz="3600" dirty="0">
                <a:solidFill>
                  <a:srgbClr val="6600FF"/>
                </a:solidFill>
                <a:latin typeface="UbuntuMono-Regular"/>
              </a:rPr>
              <a:t>=</a:t>
            </a:r>
            <a:r>
              <a:rPr lang="pt-BR" sz="3600" dirty="0">
                <a:solidFill>
                  <a:srgbClr val="EE1D24"/>
                </a:solidFill>
                <a:latin typeface="UbuntuMono-Regular"/>
              </a:rPr>
              <a:t> </a:t>
            </a:r>
            <a:r>
              <a:rPr lang="pt-BR" sz="3600" dirty="0">
                <a:solidFill>
                  <a:srgbClr val="8D64AB"/>
                </a:solidFill>
                <a:latin typeface="UbuntuMono-Regular"/>
              </a:rPr>
              <a:t>0</a:t>
            </a:r>
            <a:r>
              <a:rPr lang="pt-BR" sz="3600" dirty="0">
                <a:solidFill>
                  <a:srgbClr val="6600FF"/>
                </a:solidFill>
                <a:latin typeface="UbuntuMono-Regular"/>
              </a:rPr>
              <a:t>;</a:t>
            </a:r>
            <a:r>
              <a:rPr lang="pt-BR" sz="3600" dirty="0">
                <a:solidFill>
                  <a:srgbClr val="000000"/>
                </a:solidFill>
                <a:latin typeface="UbuntuMono-Regular"/>
              </a:rPr>
              <a:t> contador </a:t>
            </a:r>
            <a:r>
              <a:rPr lang="pt-BR" sz="3600" dirty="0">
                <a:solidFill>
                  <a:srgbClr val="EE1D24"/>
                </a:solidFill>
                <a:latin typeface="UbuntuMono-Regular"/>
              </a:rPr>
              <a:t>&lt; </a:t>
            </a:r>
            <a:r>
              <a:rPr lang="pt-BR" sz="3600" dirty="0">
                <a:solidFill>
                  <a:srgbClr val="8D64AB"/>
                </a:solidFill>
                <a:latin typeface="UbuntuMono-Regular"/>
              </a:rPr>
              <a:t>10</a:t>
            </a:r>
            <a:r>
              <a:rPr lang="pt-BR" sz="3600" dirty="0">
                <a:solidFill>
                  <a:srgbClr val="6600FF"/>
                </a:solidFill>
                <a:latin typeface="UbuntuMono-Regular"/>
              </a:rPr>
              <a:t>;</a:t>
            </a:r>
            <a:r>
              <a:rPr lang="pt-BR" sz="3600" dirty="0">
                <a:solidFill>
                  <a:srgbClr val="000000"/>
                </a:solidFill>
                <a:latin typeface="UbuntuMono-Regular"/>
              </a:rPr>
              <a:t> contador</a:t>
            </a:r>
            <a:r>
              <a:rPr lang="pt-BR" sz="3600" dirty="0">
                <a:solidFill>
                  <a:srgbClr val="EE1D24"/>
                </a:solidFill>
                <a:latin typeface="UbuntuMono-Regular"/>
              </a:rPr>
              <a:t>++</a:t>
            </a:r>
            <a:r>
              <a:rPr lang="pt-BR" sz="3600" dirty="0">
                <a:solidFill>
                  <a:srgbClr val="000000"/>
                </a:solidFill>
                <a:latin typeface="UbuntuMono-Regular"/>
              </a:rPr>
              <a:t>)</a:t>
            </a:r>
            <a:r>
              <a:rPr lang="pt-BR" sz="3600" dirty="0">
                <a:solidFill>
                  <a:srgbClr val="6600FF"/>
                </a:solidFill>
                <a:latin typeface="UbuntuMono-Regular"/>
              </a:rPr>
              <a:t>{</a:t>
            </a:r>
          </a:p>
          <a:p>
            <a:pPr marL="0" indent="0">
              <a:buNone/>
            </a:pPr>
            <a:r>
              <a:rPr lang="pt-BR" sz="3600" dirty="0">
                <a:solidFill>
                  <a:srgbClr val="000000"/>
                </a:solidFill>
                <a:latin typeface="UbuntuMono-Regular"/>
              </a:rPr>
              <a:t>		</a:t>
            </a:r>
            <a:r>
              <a:rPr lang="pt-BR" sz="3600" dirty="0" err="1">
                <a:solidFill>
                  <a:srgbClr val="00AEF0"/>
                </a:solidFill>
                <a:latin typeface="UbuntuMono-Regular"/>
              </a:rPr>
              <a:t>document.write</a:t>
            </a:r>
            <a:r>
              <a:rPr lang="pt-BR" sz="36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pt-BR" sz="3600" dirty="0">
                <a:solidFill>
                  <a:srgbClr val="D6CE27"/>
                </a:solidFill>
                <a:latin typeface="UbuntuMono-Regular"/>
              </a:rPr>
              <a:t>"Contador: " </a:t>
            </a:r>
            <a:r>
              <a:rPr lang="pt-BR" sz="3600" dirty="0">
                <a:solidFill>
                  <a:srgbClr val="000000"/>
                </a:solidFill>
                <a:latin typeface="UbuntuMono-Regular"/>
              </a:rPr>
              <a:t>+ contador );</a:t>
            </a:r>
          </a:p>
          <a:p>
            <a:pPr marL="0" indent="0">
              <a:buNone/>
            </a:pPr>
            <a:r>
              <a:rPr lang="pt-BR" sz="3600" dirty="0">
                <a:solidFill>
                  <a:srgbClr val="00AEF0"/>
                </a:solidFill>
                <a:latin typeface="UbuntuMono-Regular"/>
              </a:rPr>
              <a:t>		</a:t>
            </a:r>
            <a:r>
              <a:rPr lang="pt-BR" sz="3600" dirty="0" err="1">
                <a:solidFill>
                  <a:srgbClr val="00AEF0"/>
                </a:solidFill>
                <a:latin typeface="UbuntuMono-Regular"/>
              </a:rPr>
              <a:t>document.write</a:t>
            </a:r>
            <a:r>
              <a:rPr lang="pt-BR" sz="36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pt-BR" sz="3600" dirty="0">
                <a:solidFill>
                  <a:srgbClr val="D6CE27"/>
                </a:solidFill>
                <a:latin typeface="UbuntuMono-Regular"/>
              </a:rPr>
              <a:t>"&lt;</a:t>
            </a:r>
            <a:r>
              <a:rPr lang="pt-BR" sz="3600" dirty="0" err="1">
                <a:solidFill>
                  <a:srgbClr val="D6CE27"/>
                </a:solidFill>
                <a:latin typeface="UbuntuMono-Regular"/>
              </a:rPr>
              <a:t>br</a:t>
            </a:r>
            <a:r>
              <a:rPr lang="pt-BR" sz="3600" dirty="0">
                <a:solidFill>
                  <a:srgbClr val="D6CE27"/>
                </a:solidFill>
                <a:latin typeface="UbuntuMono-Regular"/>
              </a:rPr>
              <a:t> /&gt;"</a:t>
            </a:r>
            <a:r>
              <a:rPr lang="pt-BR" sz="3600" dirty="0">
                <a:solidFill>
                  <a:srgbClr val="000000"/>
                </a:solidFill>
                <a:latin typeface="UbuntuMono-Regular"/>
              </a:rPr>
              <a:t>);</a:t>
            </a:r>
          </a:p>
          <a:p>
            <a:pPr marL="0" indent="0">
              <a:buNone/>
            </a:pPr>
            <a:r>
              <a:rPr lang="pt-BR" sz="3600" dirty="0">
                <a:solidFill>
                  <a:srgbClr val="000000"/>
                </a:solidFill>
                <a:latin typeface="UbuntuMono-Regular"/>
              </a:rPr>
              <a:t>	</a:t>
            </a:r>
            <a:r>
              <a:rPr lang="pt-BR" sz="3600" dirty="0">
                <a:solidFill>
                  <a:srgbClr val="6600FF"/>
                </a:solidFill>
                <a:latin typeface="UbuntuMono-Regular"/>
              </a:rPr>
              <a:t>}</a:t>
            </a:r>
          </a:p>
          <a:p>
            <a:pPr marL="0" indent="0">
              <a:buNone/>
            </a:pPr>
            <a:r>
              <a:rPr lang="pt-BR" sz="3600" dirty="0">
                <a:solidFill>
                  <a:srgbClr val="000000"/>
                </a:solidFill>
                <a:latin typeface="UbuntuMono-Regular"/>
              </a:rPr>
              <a:t>	 </a:t>
            </a:r>
            <a:r>
              <a:rPr lang="pt-BR" sz="3600" dirty="0" err="1">
                <a:solidFill>
                  <a:srgbClr val="00AEF0"/>
                </a:solidFill>
                <a:latin typeface="UbuntuMono-Regular"/>
              </a:rPr>
              <a:t>document.write</a:t>
            </a:r>
            <a:r>
              <a:rPr lang="pt-BR" sz="36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pt-BR" sz="3600" dirty="0">
                <a:solidFill>
                  <a:srgbClr val="D6CE27"/>
                </a:solidFill>
                <a:latin typeface="UbuntuMono-Regular"/>
              </a:rPr>
              <a:t>"Loop finalizado!"</a:t>
            </a:r>
            <a:r>
              <a:rPr lang="pt-BR" sz="3600" dirty="0">
                <a:solidFill>
                  <a:srgbClr val="000000"/>
                </a:solidFill>
                <a:latin typeface="UbuntuMono-Regular"/>
              </a:rPr>
              <a:t>);</a:t>
            </a:r>
            <a:endParaRPr lang="en-US" altLang="pt-BR" sz="3600" dirty="0"/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tr-TR" altLang="pt-BR" sz="3600" dirty="0"/>
              <a:t>&lt;/script&gt;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F7F30D-5047-409B-802E-649FAAEF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324445-52B2-4A8E-B4B2-A60CF672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CE83A8-F1FE-4D39-A3BC-094CBABC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0689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BF81C34-EA1A-483D-99DE-37764240736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JavaScript – </a:t>
            </a:r>
            <a:r>
              <a:rPr lang="en-US" dirty="0" err="1"/>
              <a:t>Estruturas</a:t>
            </a:r>
            <a:r>
              <a:rPr lang="en-US" dirty="0"/>
              <a:t> de </a:t>
            </a:r>
            <a:r>
              <a:rPr lang="en-US" dirty="0" err="1"/>
              <a:t>Repetição</a:t>
            </a:r>
            <a:r>
              <a:rPr lang="en-US" dirty="0"/>
              <a:t> - </a:t>
            </a:r>
            <a:r>
              <a:rPr lang="en-US" b="1" dirty="0">
                <a:solidFill>
                  <a:srgbClr val="6600FF"/>
                </a:solidFill>
              </a:rPr>
              <a:t>while</a:t>
            </a:r>
            <a:endParaRPr lang="tr-TR" altLang="pt-BR" b="1" dirty="0">
              <a:solidFill>
                <a:srgbClr val="6600FF"/>
              </a:solidFill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48223D8-7728-4631-971F-1E7D6E00F25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005577" y="1691322"/>
            <a:ext cx="10180845" cy="4665028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tr-TR" altLang="pt-BR" sz="3600" dirty="0"/>
              <a:t>&lt;script</a:t>
            </a:r>
            <a:r>
              <a:rPr lang="en-US" altLang="pt-BR" sz="3600" dirty="0"/>
              <a:t> </a:t>
            </a:r>
            <a:r>
              <a:rPr lang="tr-TR" altLang="pt-BR" sz="3600" b="1" dirty="0"/>
              <a:t>type="text/javascript"&gt; </a:t>
            </a:r>
            <a:endParaRPr lang="tr-TR" altLang="pt-BR" sz="3600" dirty="0"/>
          </a:p>
          <a:p>
            <a:pPr marL="457200" lvl="1" indent="0">
              <a:buNone/>
            </a:pPr>
            <a:r>
              <a:rPr lang="pt-BR" sz="3200" dirty="0">
                <a:latin typeface="UbuntuMono-Regular"/>
              </a:rPr>
              <a:t>var contador = 0;</a:t>
            </a:r>
          </a:p>
          <a:p>
            <a:pPr marL="457200" lvl="1" indent="0">
              <a:buNone/>
            </a:pPr>
            <a:r>
              <a:rPr lang="en-US" sz="3200" dirty="0">
                <a:latin typeface="UbuntuMono-Regular"/>
              </a:rPr>
              <a:t>v</a:t>
            </a:r>
            <a:r>
              <a:rPr lang="pt-BR" sz="3200" dirty="0">
                <a:latin typeface="UbuntuMono-Regular"/>
              </a:rPr>
              <a:t>ar </a:t>
            </a:r>
            <a:r>
              <a:rPr lang="pt-BR" sz="3200" dirty="0" err="1">
                <a:latin typeface="UbuntuMono-Regular"/>
              </a:rPr>
              <a:t>msg</a:t>
            </a:r>
            <a:r>
              <a:rPr lang="pt-BR" sz="3200" dirty="0">
                <a:latin typeface="UbuntuMono-Regular"/>
              </a:rPr>
              <a:t> = “”;</a:t>
            </a:r>
          </a:p>
          <a:p>
            <a:pPr marL="457200" lvl="1" indent="0">
              <a:buNone/>
            </a:pPr>
            <a:r>
              <a:rPr lang="pt-BR" sz="3200" dirty="0" err="1">
                <a:latin typeface="UbuntuMono-Regular"/>
              </a:rPr>
              <a:t>while</a:t>
            </a:r>
            <a:r>
              <a:rPr lang="pt-BR" sz="3200" dirty="0">
                <a:latin typeface="UbuntuMono-Regular"/>
              </a:rPr>
              <a:t> (i &lt; 10) {</a:t>
            </a:r>
          </a:p>
          <a:p>
            <a:pPr marL="457200" lvl="1" indent="0">
              <a:buNone/>
            </a:pPr>
            <a:r>
              <a:rPr lang="pt-BR" sz="3200" dirty="0">
                <a:latin typeface="UbuntuMono-Regular"/>
              </a:rPr>
              <a:t>	</a:t>
            </a:r>
            <a:r>
              <a:rPr lang="pt-BR" sz="3200" dirty="0" err="1">
                <a:latin typeface="UbuntuMono-Regular"/>
              </a:rPr>
              <a:t>msg</a:t>
            </a:r>
            <a:r>
              <a:rPr lang="pt-BR" sz="3200" dirty="0">
                <a:latin typeface="UbuntuMono-Regular"/>
              </a:rPr>
              <a:t> += "O número é " +  i  + </a:t>
            </a:r>
            <a:r>
              <a:rPr lang="pt-BR" sz="32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pt-BR" sz="3200" dirty="0">
                <a:solidFill>
                  <a:srgbClr val="D6CE27"/>
                </a:solidFill>
                <a:latin typeface="UbuntuMono-Regular"/>
              </a:rPr>
              <a:t>"&lt;</a:t>
            </a:r>
            <a:r>
              <a:rPr lang="pt-BR" sz="3200" dirty="0" err="1">
                <a:solidFill>
                  <a:srgbClr val="D6CE27"/>
                </a:solidFill>
                <a:latin typeface="UbuntuMono-Regular"/>
              </a:rPr>
              <a:t>br</a:t>
            </a:r>
            <a:r>
              <a:rPr lang="pt-BR" sz="3200" dirty="0">
                <a:solidFill>
                  <a:srgbClr val="D6CE27"/>
                </a:solidFill>
                <a:latin typeface="UbuntuMono-Regular"/>
              </a:rPr>
              <a:t> /&gt;"</a:t>
            </a:r>
            <a:r>
              <a:rPr lang="pt-BR" sz="3200" dirty="0">
                <a:solidFill>
                  <a:srgbClr val="000000"/>
                </a:solidFill>
                <a:latin typeface="UbuntuMono-Regular"/>
              </a:rPr>
              <a:t>);</a:t>
            </a:r>
            <a:endParaRPr lang="pt-BR" sz="3200" dirty="0">
              <a:latin typeface="UbuntuMono-Regular"/>
            </a:endParaRPr>
          </a:p>
          <a:p>
            <a:pPr marL="457200" lvl="1" indent="0">
              <a:buNone/>
            </a:pPr>
            <a:r>
              <a:rPr lang="pt-BR" sz="3200" dirty="0">
                <a:latin typeface="UbuntuMono-Regular"/>
              </a:rPr>
              <a:t>	i++;</a:t>
            </a:r>
          </a:p>
          <a:p>
            <a:pPr marL="457200" lvl="1" indent="0">
              <a:buNone/>
            </a:pPr>
            <a:r>
              <a:rPr lang="pt-BR" sz="3200" dirty="0">
                <a:latin typeface="UbuntuMono-Regular"/>
              </a:rPr>
              <a:t>}</a:t>
            </a:r>
          </a:p>
          <a:p>
            <a:pPr marL="457200" lvl="1" indent="0">
              <a:buNone/>
            </a:pPr>
            <a:r>
              <a:rPr lang="pt-BR" sz="3200" dirty="0" err="1">
                <a:solidFill>
                  <a:srgbClr val="00AEF0"/>
                </a:solidFill>
                <a:latin typeface="UbuntuMono-Regular"/>
              </a:rPr>
              <a:t>document.write</a:t>
            </a:r>
            <a:r>
              <a:rPr lang="pt-BR" sz="32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pt-BR" sz="3200" dirty="0">
                <a:solidFill>
                  <a:srgbClr val="D6CE27"/>
                </a:solidFill>
                <a:latin typeface="UbuntuMono-Regular"/>
              </a:rPr>
              <a:t>“Lista: “ + </a:t>
            </a:r>
            <a:r>
              <a:rPr lang="pt-BR" sz="3200" dirty="0" err="1">
                <a:solidFill>
                  <a:srgbClr val="D6CE27"/>
                </a:solidFill>
                <a:latin typeface="UbuntuMono-Regular"/>
              </a:rPr>
              <a:t>msg</a:t>
            </a:r>
            <a:r>
              <a:rPr lang="pt-BR" sz="3200" dirty="0">
                <a:solidFill>
                  <a:srgbClr val="000000"/>
                </a:solidFill>
                <a:latin typeface="UbuntuMono-Regular"/>
              </a:rPr>
              <a:t>);</a:t>
            </a:r>
            <a:endParaRPr lang="en-US" altLang="pt-BR" sz="3200" dirty="0"/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tr-TR" altLang="pt-BR" sz="3600" dirty="0"/>
              <a:t>&lt;/script&gt;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F7F30D-5047-409B-802E-649FAAEF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324445-52B2-4A8E-B4B2-A60CF672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CE83A8-F1FE-4D39-A3BC-094CBABC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3039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JavaScript - </a:t>
            </a:r>
            <a:r>
              <a:rPr lang="en-US" dirty="0" err="1"/>
              <a:t>Funções</a:t>
            </a:r>
            <a:endParaRPr lang="es-ES_tradnl" altLang="pt-BR" dirty="0"/>
          </a:p>
        </p:txBody>
      </p:sp>
      <p:sp>
        <p:nvSpPr>
          <p:cNvPr id="304133" name="Rectangle 5">
            <a:extLst>
              <a:ext uri="{FF2B5EF4-FFF2-40B4-BE49-F238E27FC236}">
                <a16:creationId xmlns:a16="http://schemas.microsoft.com/office/drawing/2014/main" id="{40BDAE24-A60D-4399-8906-964BD0919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983" y="1810693"/>
            <a:ext cx="10281581" cy="412838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s-ES_tradnl" altLang="pt-B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_tradnl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_tradnl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_tradnl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_tradnl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s-ES_tradnl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ES_tradnl" alt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valor_abs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s-ES_tradnl" alt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US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.expr.value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ES_tradnl" alt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&gt;= 0) 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US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.result.value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s-ES_tradnl" alt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en-US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s-ES_tradnl" alt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US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.result.value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s-ES_tradnl" alt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en-GB" alt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5A09FF-1F15-4D53-BF52-01D1C385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B2CDF2-0195-4CE9-949D-756B9598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4ECFA2-E9A2-4F4D-869B-278E6E26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655668"/>
      </p:ext>
    </p:extLst>
  </p:cSld>
  <p:clrMapOvr>
    <a:masterClrMapping/>
  </p:clrMapOvr>
  <p:transition spd="med">
    <p:strips dir="r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/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JavaScript - </a:t>
            </a:r>
            <a:r>
              <a:rPr lang="en-US" dirty="0" err="1"/>
              <a:t>Funções</a:t>
            </a:r>
            <a:endParaRPr lang="es-ES_tradnl" altLang="pt-BR" dirty="0"/>
          </a:p>
        </p:txBody>
      </p:sp>
      <p:sp>
        <p:nvSpPr>
          <p:cNvPr id="304133" name="Rectangle 5">
            <a:extLst>
              <a:ext uri="{FF2B5EF4-FFF2-40B4-BE49-F238E27FC236}">
                <a16:creationId xmlns:a16="http://schemas.microsoft.com/office/drawing/2014/main" id="{40BDAE24-A60D-4399-8906-964BD0919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055" y="1394147"/>
            <a:ext cx="10281581" cy="4962203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s-ES_tradnl" altLang="pt-B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_tradnl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_tradnl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_tradnl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_tradnl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s-ES_tradnl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	  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&lt;Nome da funcao&gt;</a:t>
            </a:r>
            <a:r>
              <a:rPr lang="it-IT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par1, par2...</a:t>
            </a:r>
            <a:r>
              <a:rPr lang="it-IT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... 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 return &lt;qualquer coisa&gt;; 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alt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endParaRPr lang="en-GB" alt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GB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EX: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s-ES_tradnl" altLang="pt-B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_tradnl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_tradnl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_tradnl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_tradnl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s-ES_tradnl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	  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quadrado (numero) { 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it-IT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numero * numero; 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alt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en-GB" alt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060815"/>
      </p:ext>
    </p:extLst>
  </p:cSld>
  <p:clrMapOvr>
    <a:masterClrMapping/>
  </p:clrMapOvr>
  <p:transition spd="med">
    <p:strips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id="{BF9D26B8-65B1-43F4-B749-9D5C177675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JavaScript – </a:t>
            </a:r>
            <a:r>
              <a:rPr lang="en-US" dirty="0" err="1"/>
              <a:t>Funções</a:t>
            </a:r>
            <a:r>
              <a:rPr lang="en-US" dirty="0"/>
              <a:t> e </a:t>
            </a:r>
            <a:r>
              <a:rPr lang="en-US" dirty="0" err="1"/>
              <a:t>Eventos</a:t>
            </a:r>
            <a:endParaRPr lang="es-ES_tradnl" altLang="pt-BR" i="1" dirty="0"/>
          </a:p>
        </p:txBody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D8A042A0-C641-40BE-AC20-188F8CD47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9730" y="1953872"/>
            <a:ext cx="11266394" cy="469874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003366"/>
              </a:buClr>
              <a:buNone/>
            </a:pPr>
            <a:r>
              <a:rPr lang="en-US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s-ES_tradnl" altLang="pt-BR" sz="3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_tradnl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_tradnl" altLang="pt-BR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_tradnl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_tradnl" altLang="pt-BR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s-ES_tradnl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	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003366"/>
              </a:buClr>
              <a:buNone/>
            </a:pPr>
            <a:r>
              <a:rPr lang="it-IT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alt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Inicializar</a:t>
            </a:r>
            <a:r>
              <a:rPr lang="it-IT" alt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{... 	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003366"/>
              </a:buClr>
              <a:buNone/>
            </a:pPr>
            <a:r>
              <a:rPr lang="it-IT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alt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Finalizar</a:t>
            </a:r>
            <a:r>
              <a:rPr lang="it-IT" alt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{... 	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003366"/>
              </a:buClr>
              <a:buNone/>
            </a:pPr>
            <a:r>
              <a:rPr lang="it-IT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alt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processaFormulario</a:t>
            </a:r>
            <a:r>
              <a:rPr lang="it-IT" alt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{... 	}</a:t>
            </a:r>
            <a:endParaRPr lang="en-US" altLang="pt-BR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003366"/>
              </a:buClr>
              <a:buNone/>
            </a:pPr>
            <a:r>
              <a:rPr lang="en-US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altLang="pt-BR" sz="3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pt-BR" sz="3000" dirty="0"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pt-BR" sz="3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pt-BR" sz="30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pt-BR" sz="3000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onLoad</a:t>
            </a:r>
            <a:r>
              <a:rPr lang="en-US" altLang="pt-BR" sz="3000" dirty="0"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s-ES_tradnl" altLang="pt-BR" sz="3000" dirty="0">
                <a:latin typeface="Courier New" panose="02070309020205020404" pitchFamily="49" charset="0"/>
              </a:rPr>
              <a:t>“</a:t>
            </a:r>
            <a:r>
              <a:rPr lang="en-US" altLang="pt-BR" sz="3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Inicializar</a:t>
            </a:r>
            <a:r>
              <a:rPr lang="en-US" altLang="pt-BR" sz="3000" dirty="0"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r>
              <a:rPr lang="es-ES_tradnl" altLang="pt-BR" sz="3000" dirty="0">
                <a:latin typeface="Courier New" panose="02070309020205020404" pitchFamily="49" charset="0"/>
              </a:rPr>
              <a:t>"</a:t>
            </a:r>
            <a:r>
              <a:rPr lang="en-US" altLang="pt-BR" sz="30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pt-BR" sz="3000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onUnload</a:t>
            </a:r>
            <a:r>
              <a:rPr lang="en-US" altLang="pt-BR" sz="3000" dirty="0"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s-ES_tradnl" altLang="pt-BR" sz="3000" dirty="0">
                <a:latin typeface="Courier New" panose="02070309020205020404" pitchFamily="49" charset="0"/>
              </a:rPr>
              <a:t>“</a:t>
            </a:r>
            <a:r>
              <a:rPr lang="en-US" altLang="pt-BR" sz="3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Finalizar</a:t>
            </a:r>
            <a:r>
              <a:rPr lang="en-US" altLang="pt-BR" sz="3000" dirty="0"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r>
              <a:rPr lang="es-ES_tradnl" altLang="pt-BR" sz="3000" dirty="0">
                <a:latin typeface="Courier New" panose="02070309020205020404" pitchFamily="49" charset="0"/>
              </a:rPr>
              <a:t>"</a:t>
            </a:r>
            <a:r>
              <a:rPr lang="en-US" altLang="pt-BR" sz="3000" dirty="0"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GB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pt-BR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>
              <a:lnSpc>
                <a:spcPct val="80000"/>
              </a:lnSpc>
              <a:buNone/>
            </a:pPr>
            <a:r>
              <a:rPr lang="es-ES_tradnl" altLang="pt-BR" sz="2200" dirty="0"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s-ES_tradnl" altLang="pt-BR" sz="22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FORM</a:t>
            </a:r>
            <a:r>
              <a:rPr lang="es-ES_tradnl" altLang="pt-BR" sz="22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s-ES_tradnl" altLang="pt-BR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name</a:t>
            </a:r>
            <a:r>
              <a:rPr lang="es-ES_tradnl" altLang="pt-BR" sz="2200" dirty="0">
                <a:latin typeface="Courier New" panose="02070309020205020404" pitchFamily="49" charset="0"/>
                <a:cs typeface="Times New Roman" panose="02020603050405020304" pitchFamily="18" charset="0"/>
              </a:rPr>
              <a:t>=“Entrada de dados</a:t>
            </a:r>
            <a:r>
              <a:rPr lang="es-ES_tradnl" altLang="pt-BR" sz="2200" dirty="0">
                <a:latin typeface="Courier New" panose="02070309020205020404" pitchFamily="49" charset="0"/>
              </a:rPr>
              <a:t>"</a:t>
            </a:r>
            <a:r>
              <a:rPr lang="es-ES_tradnl" altLang="pt-BR" sz="2200" dirty="0">
                <a:latin typeface="Courier New" panose="02070309020205020404" pitchFamily="49" charset="0"/>
                <a:cs typeface="Times New Roman" panose="02020603050405020304" pitchFamily="18" charset="0"/>
              </a:rPr>
              <a:t> ...   </a:t>
            </a:r>
          </a:p>
          <a:p>
            <a:pPr lvl="1" algn="just">
              <a:lnSpc>
                <a:spcPct val="80000"/>
              </a:lnSpc>
              <a:buNone/>
            </a:pPr>
            <a:r>
              <a:rPr lang="es-ES_tradnl" altLang="pt-BR" sz="22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</a:t>
            </a:r>
            <a:r>
              <a:rPr lang="es-ES_tradnl" altLang="pt-BR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onSubmit</a:t>
            </a:r>
            <a:r>
              <a:rPr lang="es-ES_tradnl" altLang="pt-BR" sz="2200" dirty="0">
                <a:latin typeface="Courier New" panose="02070309020205020404" pitchFamily="49" charset="0"/>
                <a:cs typeface="Times New Roman" panose="02020603050405020304" pitchFamily="18" charset="0"/>
              </a:rPr>
              <a:t>=“</a:t>
            </a:r>
            <a:r>
              <a:rPr lang="es-ES_tradnl" altLang="pt-BR" sz="22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processaFormulario</a:t>
            </a:r>
            <a:r>
              <a:rPr lang="es-ES_tradnl" altLang="pt-BR" sz="2200" dirty="0">
                <a:latin typeface="Courier New" panose="02070309020205020404" pitchFamily="49" charset="0"/>
                <a:cs typeface="Times New Roman" panose="02020603050405020304" pitchFamily="18" charset="0"/>
              </a:rPr>
              <a:t>()"&gt;</a:t>
            </a:r>
          </a:p>
          <a:p>
            <a:pPr lvl="1" algn="ctr">
              <a:lnSpc>
                <a:spcPct val="80000"/>
              </a:lnSpc>
              <a:buNone/>
            </a:pPr>
            <a:endParaRPr lang="en-US" altLang="pt-BR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>
              <a:lnSpc>
                <a:spcPct val="80000"/>
              </a:lnSpc>
              <a:buNone/>
            </a:pPr>
            <a:r>
              <a:rPr lang="en-US" altLang="pt-BR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_tradnl" altLang="pt-BR" sz="2200" dirty="0">
                <a:latin typeface="Courier New" panose="02070309020205020404" pitchFamily="49" charset="0"/>
              </a:rPr>
              <a:t>"</a:t>
            </a:r>
            <a:r>
              <a:rPr lang="en-US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_tradnl" altLang="pt-BR" sz="2200" dirty="0">
                <a:latin typeface="Courier New" panose="02070309020205020404" pitchFamily="49" charset="0"/>
              </a:rPr>
              <a:t>"</a:t>
            </a:r>
            <a:r>
              <a:rPr lang="en-US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_tradnl" altLang="pt-BR" sz="2200" dirty="0">
                <a:latin typeface="Courier New" panose="02070309020205020404" pitchFamily="49" charset="0"/>
              </a:rPr>
              <a:t>"</a:t>
            </a:r>
            <a:r>
              <a:rPr lang="en-US" alt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mycheck</a:t>
            </a:r>
            <a:r>
              <a:rPr lang="es-ES_tradnl" altLang="pt-BR" sz="2200" dirty="0">
                <a:latin typeface="Courier New" panose="02070309020205020404" pitchFamily="49" charset="0"/>
              </a:rPr>
              <a:t>"</a:t>
            </a:r>
            <a:r>
              <a:rPr lang="en-US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_tradnl" altLang="pt-BR" sz="2200" dirty="0">
                <a:latin typeface="Courier New" panose="02070309020205020404" pitchFamily="49" charset="0"/>
              </a:rPr>
              <a:t>“OK"</a:t>
            </a:r>
            <a:r>
              <a:rPr lang="en-US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 algn="just">
              <a:lnSpc>
                <a:spcPct val="80000"/>
              </a:lnSpc>
              <a:buNone/>
            </a:pPr>
            <a:r>
              <a:rPr lang="en-US" altLang="pt-BR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	  </a:t>
            </a:r>
            <a:r>
              <a:rPr lang="es-ES_tradnl" altLang="pt-BR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onClick</a:t>
            </a:r>
            <a:r>
              <a:rPr lang="es-ES_tradnl" altLang="pt-BR" sz="2200" dirty="0"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s-ES_tradnl" altLang="pt-BR" sz="2200" dirty="0">
                <a:latin typeface="Courier New" panose="02070309020205020404" pitchFamily="49" charset="0"/>
              </a:rPr>
              <a:t>"</a:t>
            </a:r>
            <a:r>
              <a:rPr lang="es-ES_tradnl" altLang="pt-BR" sz="22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alert</a:t>
            </a:r>
            <a:r>
              <a:rPr lang="es-ES_tradnl" altLang="pt-BR" sz="2200" dirty="0">
                <a:latin typeface="Courier New" panose="02070309020205020404" pitchFamily="49" charset="0"/>
                <a:cs typeface="Times New Roman" panose="02020603050405020304" pitchFamily="18" charset="0"/>
              </a:rPr>
              <a:t>(‘</a:t>
            </a:r>
            <a:r>
              <a:rPr lang="es-ES_tradnl" altLang="pt-BR" sz="22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Processando</a:t>
            </a:r>
            <a:r>
              <a:rPr lang="es-ES_tradnl" altLang="pt-BR" sz="2200" dirty="0">
                <a:latin typeface="Courier New" panose="02070309020205020404" pitchFamily="49" charset="0"/>
                <a:cs typeface="Times New Roman" panose="02020603050405020304" pitchFamily="18" charset="0"/>
              </a:rPr>
              <a:t> a página’)</a:t>
            </a:r>
            <a:r>
              <a:rPr lang="es-ES_tradnl" altLang="pt-BR" sz="2200" dirty="0">
                <a:latin typeface="Courier New" panose="02070309020205020404" pitchFamily="49" charset="0"/>
              </a:rPr>
              <a:t>"</a:t>
            </a:r>
            <a:r>
              <a:rPr lang="es-ES_tradnl" altLang="pt-BR" sz="2200" dirty="0"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GB" altLang="pt-BR" sz="2200" i="1" dirty="0">
                <a:latin typeface="Courier New" panose="02070309020205020404" pitchFamily="49" charset="0"/>
              </a:rPr>
              <a:t> </a:t>
            </a:r>
          </a:p>
          <a:p>
            <a:pPr lvl="1" algn="just">
              <a:lnSpc>
                <a:spcPct val="80000"/>
              </a:lnSpc>
              <a:buNone/>
            </a:pPr>
            <a:r>
              <a:rPr lang="en-US" altLang="pt-BR" sz="22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&lt;/FORM&gt;</a:t>
            </a:r>
          </a:p>
          <a:p>
            <a:pPr algn="just">
              <a:lnSpc>
                <a:spcPct val="80000"/>
              </a:lnSpc>
              <a:buNone/>
            </a:pPr>
            <a:r>
              <a:rPr lang="en-US" altLang="pt-BR" sz="3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&lt;/BODY&gt;</a:t>
            </a:r>
            <a:endParaRPr lang="en-US" altLang="pt-BR" sz="22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CF1A9D-9EAD-44B2-B0A5-A4725870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F88985-FC9E-488E-A80A-574F6E81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FC63EB-763B-4611-BF2F-526445F4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812"/>
      </p:ext>
    </p:extLst>
  </p:cSld>
  <p:clrMapOvr>
    <a:masterClrMapping/>
  </p:clrMapOvr>
  <p:transition spd="med"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14325"/>
            <a:ext cx="10018713" cy="124923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TECNOLOGIAS PARA INTERNET - II</a:t>
            </a:r>
            <a:br>
              <a:rPr lang="en-US" dirty="0"/>
            </a:br>
            <a:r>
              <a:rPr lang="en-US" b="1" dirty="0"/>
              <a:t>Conteúdo </a:t>
            </a:r>
            <a:r>
              <a:rPr lang="en-US" b="1" dirty="0" err="1"/>
              <a:t>Programático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2926" y="1846196"/>
            <a:ext cx="10960098" cy="4227512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sz="3600" dirty="0"/>
              <a:t>Unidade 1 - Linguagem </a:t>
            </a:r>
            <a:r>
              <a:rPr lang="pt-BR" sz="3600" b="1" dirty="0" err="1"/>
              <a:t>Javascript</a:t>
            </a:r>
            <a:endParaRPr lang="pt-BR" sz="3600" b="1" dirty="0"/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sz="3600" dirty="0"/>
              <a:t>Unidade 2 - Biblioteca </a:t>
            </a:r>
            <a:r>
              <a:rPr lang="pt-BR" sz="3600" b="1" dirty="0" err="1"/>
              <a:t>JQuery</a:t>
            </a:r>
            <a:endParaRPr lang="pt-BR" sz="3600" b="1" dirty="0"/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sz="3600" dirty="0"/>
              <a:t>Unidade 3 - Criação de formulários HTML 5</a:t>
            </a:r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sz="3600" dirty="0"/>
              <a:t>Unidade 4 – PHP - Programação de páginas dinâmicas</a:t>
            </a:r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sz="3600" dirty="0"/>
              <a:t>Unidade 5 – PHP - Programação orientada a objetos</a:t>
            </a:r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sz="3600" dirty="0"/>
              <a:t>Unidade 6 – PHP - Integração com banco de dados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</p:spTree>
    <p:extLst>
      <p:ext uri="{BB962C8B-B14F-4D97-AF65-F5344CB8AC3E}">
        <p14:creationId xmlns:p14="http://schemas.microsoft.com/office/powerpoint/2010/main" val="933994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Modularização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30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6B954F7-9DEE-4825-BFEC-8D8B6C03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90" y="1840505"/>
            <a:ext cx="10788073" cy="4438997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Arquivos</a:t>
            </a:r>
            <a:r>
              <a:rPr lang="en-US" sz="3600" dirty="0"/>
              <a:t> </a:t>
            </a:r>
            <a:r>
              <a:rPr lang="en-US" sz="3600" dirty="0" err="1"/>
              <a:t>separados</a:t>
            </a:r>
            <a:r>
              <a:rPr lang="en-US" sz="3600" dirty="0"/>
              <a:t>:  </a:t>
            </a:r>
          </a:p>
          <a:p>
            <a:pPr lvl="1"/>
            <a:r>
              <a:rPr lang="en-US" sz="3200" dirty="0"/>
              <a:t>&lt;</a:t>
            </a:r>
            <a:r>
              <a:rPr lang="en-US" sz="3200" b="1" dirty="0"/>
              <a:t>script</a:t>
            </a:r>
            <a:r>
              <a:rPr lang="en-US" sz="3200" dirty="0"/>
              <a:t> type="text/</a:t>
            </a:r>
            <a:r>
              <a:rPr lang="en-US" sz="3200" dirty="0" err="1"/>
              <a:t>javascript“src</a:t>
            </a:r>
            <a:r>
              <a:rPr lang="en-US" sz="3200" dirty="0"/>
              <a:t>=“arq1.js"&gt;&lt;/</a:t>
            </a:r>
            <a:r>
              <a:rPr lang="en-US" sz="3200" b="1" dirty="0"/>
              <a:t>script</a:t>
            </a:r>
            <a:r>
              <a:rPr lang="en-US" sz="3200" dirty="0"/>
              <a:t>&gt;</a:t>
            </a:r>
          </a:p>
          <a:p>
            <a:pPr lvl="1"/>
            <a:r>
              <a:rPr lang="en-US" sz="3200" dirty="0"/>
              <a:t>&lt;</a:t>
            </a:r>
            <a:r>
              <a:rPr lang="en-US" sz="3200" b="1" dirty="0"/>
              <a:t>script</a:t>
            </a:r>
            <a:r>
              <a:rPr lang="en-US" sz="3200" dirty="0"/>
              <a:t> type="text/</a:t>
            </a:r>
            <a:r>
              <a:rPr lang="en-US" sz="3200" dirty="0" err="1"/>
              <a:t>javascript“src</a:t>
            </a:r>
            <a:r>
              <a:rPr lang="en-US" sz="3200" dirty="0"/>
              <a:t>=“arq2.js"&gt;&lt;/</a:t>
            </a:r>
            <a:r>
              <a:rPr lang="en-US" sz="3200" b="1" dirty="0"/>
              <a:t>script</a:t>
            </a:r>
            <a:r>
              <a:rPr lang="en-US" sz="3200" dirty="0"/>
              <a:t>&gt;</a:t>
            </a:r>
          </a:p>
          <a:p>
            <a:pPr lvl="1"/>
            <a:r>
              <a:rPr lang="en-US" sz="3200" dirty="0"/>
              <a:t>…</a:t>
            </a:r>
          </a:p>
          <a:p>
            <a:pPr lvl="1"/>
            <a:r>
              <a:rPr lang="en-US" sz="3200" dirty="0"/>
              <a:t>&lt;</a:t>
            </a:r>
            <a:r>
              <a:rPr lang="en-US" sz="3200" b="1" dirty="0"/>
              <a:t>script</a:t>
            </a:r>
            <a:r>
              <a:rPr lang="en-US" sz="3200" dirty="0"/>
              <a:t> type="text/</a:t>
            </a:r>
            <a:r>
              <a:rPr lang="en-US" sz="3200" dirty="0" err="1"/>
              <a:t>javascript“src</a:t>
            </a:r>
            <a:r>
              <a:rPr lang="en-US" sz="3200" dirty="0"/>
              <a:t>=“arqn.js"&gt;&lt;/</a:t>
            </a:r>
            <a:r>
              <a:rPr lang="en-US" sz="3200" b="1" dirty="0"/>
              <a:t>script</a:t>
            </a:r>
            <a:r>
              <a:rPr lang="en-US" sz="3200" dirty="0"/>
              <a:t>&gt;</a:t>
            </a:r>
          </a:p>
          <a:p>
            <a:pPr lvl="1"/>
            <a:r>
              <a:rPr lang="en-US" sz="3200" dirty="0"/>
              <a:t>…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Funções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46240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018713" cy="877754"/>
          </a:xfrm>
        </p:spPr>
        <p:txBody>
          <a:bodyPr/>
          <a:lstStyle/>
          <a:p>
            <a:r>
              <a:rPr lang="en-US" dirty="0" err="1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8978" y="1198430"/>
            <a:ext cx="10814043" cy="504997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TEXTO:  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Santos, F. G. </a:t>
            </a:r>
            <a:r>
              <a:rPr lang="en-US" sz="3400" b="1" dirty="0"/>
              <a:t>- TECNOLOGIAS PARA INTERNET II – </a:t>
            </a:r>
            <a:r>
              <a:rPr lang="en-US" sz="3400" b="1" dirty="0" err="1"/>
              <a:t>Disponível</a:t>
            </a:r>
            <a:r>
              <a:rPr lang="en-US" sz="3400" b="1" dirty="0"/>
              <a:t> no SIA</a:t>
            </a:r>
          </a:p>
          <a:p>
            <a:pPr>
              <a:lnSpc>
                <a:spcPct val="120000"/>
              </a:lnSpc>
            </a:pPr>
            <a:r>
              <a:rPr lang="pt-BR" b="1" dirty="0"/>
              <a:t>Básica: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DALL`OGLIO, Pablo. </a:t>
            </a:r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PHP: Programando com orientação a objetos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2. ed. São Paulo: </a:t>
            </a: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Novatec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2009.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DEITEL, Paul J.; DEITEL, Harvey M. </a:t>
            </a:r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Ajax, </a:t>
            </a:r>
            <a:r>
              <a:rPr lang="pt-BR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Rich</a:t>
            </a:r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Internet </a:t>
            </a:r>
            <a:r>
              <a:rPr lang="pt-BR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Applications</a:t>
            </a:r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 desenvolvimento Web para programadores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São Paulo: Pearson, 2008.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LAWSON, Bruce. </a:t>
            </a:r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Introdução ao HTML 5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Rio de Janeiro: Alta Books, 2011.</a:t>
            </a:r>
          </a:p>
          <a:p>
            <a:pPr>
              <a:lnSpc>
                <a:spcPct val="120000"/>
              </a:lnSpc>
            </a:pPr>
            <a:r>
              <a:rPr lang="pt-BR" b="1" dirty="0"/>
              <a:t>Complementar: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GUEDES, </a:t>
            </a: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Gilleanes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T. A.  </a:t>
            </a:r>
            <a:r>
              <a:rPr lang="pt-BR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UML 2: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Uma Abordagem Prática. 2 ed.   São Paulo: </a:t>
            </a: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Novatec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2011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ALVES, William Pereira . </a:t>
            </a:r>
            <a:r>
              <a:rPr lang="pt-BR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Construindo uma Aplicação Web Completa com PHP e MySQL. 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São Paulo: </a:t>
            </a: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Novatec</a:t>
            </a:r>
            <a:r>
              <a:rPr lang="pt-BR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 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2017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SILVA, Maurício </a:t>
            </a: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Samy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. </a:t>
            </a:r>
            <a:r>
              <a:rPr lang="pt-BR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pt-BR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 Guia do Programador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São Paulo: </a:t>
            </a: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Novatec</a:t>
            </a:r>
            <a:r>
              <a:rPr lang="pt-BR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 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2010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NAVATHE, </a:t>
            </a: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Shamkant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B.; ELMASRI, Ramez . </a:t>
            </a:r>
            <a:r>
              <a:rPr lang="pt-BR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Sistemas de banco de dados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6 ed. São Paulo: Pearson, 2011.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DUCKETT, Jon . </a:t>
            </a:r>
            <a:r>
              <a:rPr lang="pt-BR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JAVASCRIPT e JQUERY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Desenvolvimento de Interfaces Web Interativas. Rio de Janeiro: </a:t>
            </a: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AltaBooks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2015.</a:t>
            </a:r>
            <a:endParaRPr lang="pt-BR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C367B182-CE54-45EF-A197-EB323C28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</p:spTree>
    <p:extLst>
      <p:ext uri="{BB962C8B-B14F-4D97-AF65-F5344CB8AC3E}">
        <p14:creationId xmlns:p14="http://schemas.microsoft.com/office/powerpoint/2010/main" val="118254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Aula 1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6B954F7-9DEE-4825-BFEC-8D8B6C03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645" y="1777506"/>
            <a:ext cx="9613861" cy="4714734"/>
          </a:xfrm>
        </p:spPr>
        <p:txBody>
          <a:bodyPr>
            <a:normAutofit fontScale="70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Modelo</a:t>
            </a:r>
            <a:r>
              <a:rPr lang="en-US" sz="3600" dirty="0"/>
              <a:t> da </a:t>
            </a:r>
            <a:r>
              <a:rPr lang="en-US" sz="3600" dirty="0" err="1"/>
              <a:t>Arquitetura</a:t>
            </a:r>
            <a:r>
              <a:rPr lang="en-US" sz="3600" dirty="0"/>
              <a:t> Web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Modelo</a:t>
            </a:r>
            <a:r>
              <a:rPr lang="en-US" sz="3600" dirty="0"/>
              <a:t> da </a:t>
            </a:r>
            <a:r>
              <a:rPr lang="en-US" sz="3600" dirty="0" err="1"/>
              <a:t>Arquitetura</a:t>
            </a:r>
            <a:r>
              <a:rPr lang="en-US" sz="3600" dirty="0"/>
              <a:t> Web - JAVASCRIPT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Modelos</a:t>
            </a:r>
            <a:r>
              <a:rPr lang="en-US" sz="3600" dirty="0"/>
              <a:t> de </a:t>
            </a:r>
            <a:r>
              <a:rPr lang="en-US" sz="3600" dirty="0" err="1"/>
              <a:t>Execução</a:t>
            </a:r>
            <a:r>
              <a:rPr lang="en-US" sz="3600" dirty="0"/>
              <a:t> de </a:t>
            </a:r>
            <a:r>
              <a:rPr lang="en-US" sz="3600" dirty="0" err="1"/>
              <a:t>código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JavaScript</a:t>
            </a:r>
          </a:p>
          <a:p>
            <a:pPr marL="1200150" lvl="1" indent="-742950">
              <a:buFont typeface="+mj-lt"/>
              <a:buAutoNum type="romanUcPeriod"/>
            </a:pPr>
            <a:r>
              <a:rPr lang="en-US" sz="3200" dirty="0"/>
              <a:t>DOM</a:t>
            </a:r>
          </a:p>
          <a:p>
            <a:pPr marL="1200150" lvl="1" indent="-742950">
              <a:buFont typeface="+mj-lt"/>
              <a:buAutoNum type="romanUcPeriod"/>
            </a:pPr>
            <a:r>
              <a:rPr lang="en-US" sz="3200" dirty="0"/>
              <a:t>Hello World</a:t>
            </a:r>
          </a:p>
          <a:p>
            <a:pPr marL="1200150" lvl="1" indent="-742950">
              <a:buFont typeface="+mj-lt"/>
              <a:buAutoNum type="romanUcPeriod"/>
            </a:pPr>
            <a:r>
              <a:rPr lang="en-US" sz="3200" dirty="0" err="1"/>
              <a:t>Variáveis</a:t>
            </a:r>
            <a:endParaRPr lang="en-US" sz="32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3200" dirty="0" err="1"/>
              <a:t>Operadores</a:t>
            </a:r>
            <a:endParaRPr lang="en-US" sz="32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3200" dirty="0" err="1"/>
              <a:t>Caixas</a:t>
            </a:r>
            <a:r>
              <a:rPr lang="en-US" sz="3200" dirty="0"/>
              <a:t> de </a:t>
            </a:r>
            <a:r>
              <a:rPr lang="en-US" sz="3200" dirty="0" err="1"/>
              <a:t>Diálogo</a:t>
            </a:r>
            <a:endParaRPr lang="en-US" sz="32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3200" dirty="0" err="1"/>
              <a:t>Estruturas</a:t>
            </a:r>
            <a:r>
              <a:rPr lang="en-US" sz="3200" dirty="0"/>
              <a:t> de </a:t>
            </a:r>
            <a:r>
              <a:rPr lang="en-US" sz="3200" dirty="0" err="1"/>
              <a:t>Decisão</a:t>
            </a:r>
            <a:endParaRPr lang="en-US" sz="32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3200" dirty="0" err="1"/>
              <a:t>Estruturas</a:t>
            </a:r>
            <a:r>
              <a:rPr lang="en-US" sz="3200" dirty="0"/>
              <a:t> de </a:t>
            </a:r>
            <a:r>
              <a:rPr lang="en-US" sz="3200" dirty="0" err="1"/>
              <a:t>Repetição</a:t>
            </a:r>
            <a:endParaRPr lang="en-US" sz="32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3200" dirty="0" err="1"/>
              <a:t>Funções</a:t>
            </a:r>
            <a:endParaRPr lang="en-US" sz="32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3200" dirty="0" err="1"/>
              <a:t>Estrutura</a:t>
            </a:r>
            <a:r>
              <a:rPr lang="en-US" sz="3200" dirty="0"/>
              <a:t> Modular</a:t>
            </a:r>
          </a:p>
          <a:p>
            <a:pPr marL="1200150" lvl="1" indent="-742950">
              <a:buFont typeface="+mj-lt"/>
              <a:buAutoNum type="romanUcPeriod"/>
            </a:pPr>
            <a:r>
              <a:rPr lang="en-US" sz="3200" dirty="0" err="1"/>
              <a:t>Objetos</a:t>
            </a:r>
            <a:endParaRPr lang="en-US" sz="3200" dirty="0"/>
          </a:p>
          <a:p>
            <a:pPr marL="1200150" lvl="1" indent="-742950">
              <a:buFont typeface="+mj-lt"/>
              <a:buAutoNum type="romanUcPeriod"/>
            </a:pPr>
            <a:endParaRPr lang="en-US" sz="32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8820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Modelo</a:t>
            </a:r>
            <a:r>
              <a:rPr lang="en-US" dirty="0"/>
              <a:t> da </a:t>
            </a:r>
            <a:r>
              <a:rPr lang="en-US" dirty="0" err="1"/>
              <a:t>Arquitetura</a:t>
            </a:r>
            <a:r>
              <a:rPr lang="en-US" dirty="0"/>
              <a:t> WEB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pic>
        <p:nvPicPr>
          <p:cNvPr id="10" name="Espaço Reservado para Conteúdo 5">
            <a:extLst>
              <a:ext uri="{FF2B5EF4-FFF2-40B4-BE49-F238E27FC236}">
                <a16:creationId xmlns:a16="http://schemas.microsoft.com/office/drawing/2014/main" id="{80655A80-4221-4DD5-8E6E-073431536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1694663"/>
            <a:ext cx="9703475" cy="4634875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CC4C377-B431-4EF6-900C-460B39100D36}"/>
              </a:ext>
            </a:extLst>
          </p:cNvPr>
          <p:cNvSpPr txBox="1"/>
          <p:nvPr/>
        </p:nvSpPr>
        <p:spPr>
          <a:xfrm>
            <a:off x="3581400" y="1673114"/>
            <a:ext cx="2112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00FF"/>
                </a:solidFill>
              </a:rPr>
              <a:t>Só </a:t>
            </a:r>
            <a:r>
              <a:rPr lang="en-US" dirty="0" err="1">
                <a:solidFill>
                  <a:srgbClr val="6600FF"/>
                </a:solidFill>
              </a:rPr>
              <a:t>mostra</a:t>
            </a:r>
            <a:r>
              <a:rPr lang="en-US" dirty="0">
                <a:solidFill>
                  <a:srgbClr val="6600FF"/>
                </a:solidFill>
              </a:rPr>
              <a:t> </a:t>
            </a:r>
            <a:r>
              <a:rPr lang="en-US" dirty="0" err="1">
                <a:solidFill>
                  <a:srgbClr val="6600FF"/>
                </a:solidFill>
              </a:rPr>
              <a:t>páginas</a:t>
            </a:r>
            <a:r>
              <a:rPr lang="en-US" dirty="0">
                <a:solidFill>
                  <a:srgbClr val="6600FF"/>
                </a:solidFill>
              </a:rPr>
              <a:t> e </a:t>
            </a:r>
          </a:p>
          <a:p>
            <a:r>
              <a:rPr lang="en-US" dirty="0">
                <a:solidFill>
                  <a:srgbClr val="6600FF"/>
                </a:solidFill>
              </a:rPr>
              <a:t>conteúdo </a:t>
            </a:r>
            <a:r>
              <a:rPr lang="en-US" dirty="0" err="1">
                <a:solidFill>
                  <a:srgbClr val="6600FF"/>
                </a:solidFill>
              </a:rPr>
              <a:t>estático</a:t>
            </a:r>
            <a:endParaRPr lang="pt-BR" dirty="0">
              <a:solidFill>
                <a:srgbClr val="6600FF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87FDD87-9200-4D2E-BCA9-EC71F9C948B8}"/>
              </a:ext>
            </a:extLst>
          </p:cNvPr>
          <p:cNvSpPr txBox="1"/>
          <p:nvPr/>
        </p:nvSpPr>
        <p:spPr>
          <a:xfrm>
            <a:off x="5998953" y="4269168"/>
            <a:ext cx="17768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00FF"/>
                </a:solidFill>
              </a:rPr>
              <a:t>“</a:t>
            </a:r>
            <a:r>
              <a:rPr lang="en-US" dirty="0" err="1">
                <a:solidFill>
                  <a:srgbClr val="6600FF"/>
                </a:solidFill>
              </a:rPr>
              <a:t>Executa</a:t>
            </a:r>
            <a:r>
              <a:rPr lang="en-US" dirty="0">
                <a:solidFill>
                  <a:srgbClr val="6600FF"/>
                </a:solidFill>
              </a:rPr>
              <a:t>” </a:t>
            </a:r>
            <a:r>
              <a:rPr lang="en-US" dirty="0" err="1">
                <a:solidFill>
                  <a:srgbClr val="6600FF"/>
                </a:solidFill>
              </a:rPr>
              <a:t>código</a:t>
            </a:r>
            <a:endParaRPr lang="en-US" dirty="0">
              <a:solidFill>
                <a:srgbClr val="6600F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PHP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JAVA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.NET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ASP</a:t>
            </a:r>
            <a:endParaRPr lang="pt-BR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37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: Canto Dobrado 21">
            <a:extLst>
              <a:ext uri="{FF2B5EF4-FFF2-40B4-BE49-F238E27FC236}">
                <a16:creationId xmlns:a16="http://schemas.microsoft.com/office/drawing/2014/main" id="{AE30812D-ECE3-487A-B176-E59F605379C7}"/>
              </a:ext>
            </a:extLst>
          </p:cNvPr>
          <p:cNvSpPr/>
          <p:nvPr/>
        </p:nvSpPr>
        <p:spPr>
          <a:xfrm>
            <a:off x="327991" y="1760702"/>
            <a:ext cx="2386483" cy="4398085"/>
          </a:xfrm>
          <a:prstGeom prst="foldedCorne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Página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Modelo</a:t>
            </a:r>
            <a:r>
              <a:rPr lang="en-US" dirty="0"/>
              <a:t> da </a:t>
            </a:r>
            <a:r>
              <a:rPr lang="en-US" dirty="0" err="1"/>
              <a:t>Arquitetura</a:t>
            </a:r>
            <a:r>
              <a:rPr lang="en-US" dirty="0"/>
              <a:t> WEB - JAVASCRIPT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21961" y="6254037"/>
            <a:ext cx="2743200" cy="365125"/>
          </a:xfrm>
        </p:spPr>
        <p:txBody>
          <a:bodyPr/>
          <a:lstStyle/>
          <a:p>
            <a:r>
              <a:rPr lang="pt-BR"/>
              <a:t>30-jul-18</a:t>
            </a:r>
          </a:p>
        </p:txBody>
      </p:sp>
      <p:pic>
        <p:nvPicPr>
          <p:cNvPr id="10" name="Espaço Reservado para Conteúdo 5">
            <a:extLst>
              <a:ext uri="{FF2B5EF4-FFF2-40B4-BE49-F238E27FC236}">
                <a16:creationId xmlns:a16="http://schemas.microsoft.com/office/drawing/2014/main" id="{80655A80-4221-4DD5-8E6E-073431536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9"/>
          <a:stretch/>
        </p:blipFill>
        <p:spPr>
          <a:xfrm>
            <a:off x="6811730" y="1644627"/>
            <a:ext cx="5139574" cy="4634875"/>
          </a:xfrm>
          <a:ln w="28575">
            <a:solidFill>
              <a:schemeClr val="tx1"/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CC4C377-B431-4EF6-900C-460B39100D36}"/>
              </a:ext>
            </a:extLst>
          </p:cNvPr>
          <p:cNvSpPr txBox="1"/>
          <p:nvPr/>
        </p:nvSpPr>
        <p:spPr>
          <a:xfrm>
            <a:off x="9287978" y="1689809"/>
            <a:ext cx="2112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00FF"/>
                </a:solidFill>
              </a:rPr>
              <a:t>Só </a:t>
            </a:r>
            <a:r>
              <a:rPr lang="en-US" dirty="0" err="1">
                <a:solidFill>
                  <a:srgbClr val="6600FF"/>
                </a:solidFill>
              </a:rPr>
              <a:t>mostra</a:t>
            </a:r>
            <a:r>
              <a:rPr lang="en-US" dirty="0">
                <a:solidFill>
                  <a:srgbClr val="6600FF"/>
                </a:solidFill>
              </a:rPr>
              <a:t> </a:t>
            </a:r>
            <a:r>
              <a:rPr lang="en-US" dirty="0" err="1">
                <a:solidFill>
                  <a:srgbClr val="6600FF"/>
                </a:solidFill>
              </a:rPr>
              <a:t>páginas</a:t>
            </a:r>
            <a:r>
              <a:rPr lang="en-US" dirty="0">
                <a:solidFill>
                  <a:srgbClr val="6600FF"/>
                </a:solidFill>
              </a:rPr>
              <a:t> e </a:t>
            </a:r>
          </a:p>
          <a:p>
            <a:r>
              <a:rPr lang="en-US" dirty="0">
                <a:solidFill>
                  <a:srgbClr val="6600FF"/>
                </a:solidFill>
              </a:rPr>
              <a:t>conteúdo </a:t>
            </a:r>
            <a:r>
              <a:rPr lang="en-US" dirty="0" err="1">
                <a:solidFill>
                  <a:srgbClr val="6600FF"/>
                </a:solidFill>
              </a:rPr>
              <a:t>estático</a:t>
            </a:r>
            <a:endParaRPr lang="pt-BR" dirty="0">
              <a:solidFill>
                <a:srgbClr val="6600FF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87FDD87-9200-4D2E-BCA9-EC71F9C948B8}"/>
              </a:ext>
            </a:extLst>
          </p:cNvPr>
          <p:cNvSpPr txBox="1"/>
          <p:nvPr/>
        </p:nvSpPr>
        <p:spPr>
          <a:xfrm>
            <a:off x="10849015" y="4190825"/>
            <a:ext cx="11022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00FF"/>
                </a:solidFill>
              </a:rPr>
              <a:t>“</a:t>
            </a:r>
            <a:r>
              <a:rPr lang="en-US" dirty="0" err="1">
                <a:solidFill>
                  <a:srgbClr val="6600FF"/>
                </a:solidFill>
              </a:rPr>
              <a:t>Executa</a:t>
            </a:r>
            <a:r>
              <a:rPr lang="en-US" dirty="0">
                <a:solidFill>
                  <a:srgbClr val="6600FF"/>
                </a:solidFill>
              </a:rPr>
              <a:t>”</a:t>
            </a:r>
          </a:p>
          <a:p>
            <a:r>
              <a:rPr lang="en-US" dirty="0">
                <a:solidFill>
                  <a:srgbClr val="6600FF"/>
                </a:solidFill>
              </a:rPr>
              <a:t> </a:t>
            </a:r>
            <a:r>
              <a:rPr lang="en-US" dirty="0" err="1">
                <a:solidFill>
                  <a:srgbClr val="6600FF"/>
                </a:solidFill>
              </a:rPr>
              <a:t>código</a:t>
            </a:r>
            <a:endParaRPr lang="en-US" dirty="0">
              <a:solidFill>
                <a:srgbClr val="6600F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PHP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JAVA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.NET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ASP</a:t>
            </a:r>
            <a:endParaRPr lang="pt-BR" dirty="0">
              <a:solidFill>
                <a:srgbClr val="6600FF"/>
              </a:solidFill>
            </a:endParaRPr>
          </a:p>
        </p:txBody>
      </p:sp>
      <p:sp>
        <p:nvSpPr>
          <p:cNvPr id="3" name="Rolagem: Vertical 2">
            <a:extLst>
              <a:ext uri="{FF2B5EF4-FFF2-40B4-BE49-F238E27FC236}">
                <a16:creationId xmlns:a16="http://schemas.microsoft.com/office/drawing/2014/main" id="{ECF81431-396A-4E58-9BA3-66FC59D48E61}"/>
              </a:ext>
            </a:extLst>
          </p:cNvPr>
          <p:cNvSpPr/>
          <p:nvPr/>
        </p:nvSpPr>
        <p:spPr>
          <a:xfrm flipH="1">
            <a:off x="595282" y="3605429"/>
            <a:ext cx="1940229" cy="2017644"/>
          </a:xfrm>
          <a:prstGeom prst="verticalScrol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  <a:p>
            <a:pPr algn="ctr"/>
            <a:r>
              <a:rPr lang="en-US" dirty="0"/>
              <a:t>(Texto/Script)</a:t>
            </a:r>
            <a:endParaRPr lang="pt-BR" dirty="0"/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C1203386-75AB-47DE-8734-DBCD4125926A}"/>
              </a:ext>
            </a:extLst>
          </p:cNvPr>
          <p:cNvSpPr/>
          <p:nvPr/>
        </p:nvSpPr>
        <p:spPr>
          <a:xfrm>
            <a:off x="2807591" y="1711864"/>
            <a:ext cx="3456661" cy="4532562"/>
          </a:xfrm>
          <a:prstGeom prst="cube">
            <a:avLst>
              <a:gd name="adj" fmla="val 4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Fluxograma: Cartão 11">
            <a:extLst>
              <a:ext uri="{FF2B5EF4-FFF2-40B4-BE49-F238E27FC236}">
                <a16:creationId xmlns:a16="http://schemas.microsoft.com/office/drawing/2014/main" id="{A70EED16-06BB-4F55-B294-51E2B329588D}"/>
              </a:ext>
            </a:extLst>
          </p:cNvPr>
          <p:cNvSpPr/>
          <p:nvPr/>
        </p:nvSpPr>
        <p:spPr>
          <a:xfrm>
            <a:off x="3009281" y="4092000"/>
            <a:ext cx="1100505" cy="1304926"/>
          </a:xfrm>
          <a:prstGeom prst="flowChartPunchedCard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Processa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(Texto)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Fluxograma: Processo 12">
            <a:extLst>
              <a:ext uri="{FF2B5EF4-FFF2-40B4-BE49-F238E27FC236}">
                <a16:creationId xmlns:a16="http://schemas.microsoft.com/office/drawing/2014/main" id="{B8C4A7A9-72D0-4DB2-99A6-9CC24D05778F}"/>
              </a:ext>
            </a:extLst>
          </p:cNvPr>
          <p:cNvSpPr/>
          <p:nvPr/>
        </p:nvSpPr>
        <p:spPr>
          <a:xfrm>
            <a:off x="3311578" y="5793662"/>
            <a:ext cx="2362200" cy="365125"/>
          </a:xfrm>
          <a:prstGeom prst="flowChart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“</a:t>
            </a:r>
            <a:r>
              <a:rPr lang="en-US" b="1" dirty="0" err="1"/>
              <a:t>Máquina</a:t>
            </a:r>
            <a:r>
              <a:rPr lang="en-US" b="1" dirty="0"/>
              <a:t> Virtual”</a:t>
            </a:r>
            <a:endParaRPr lang="pt-BR" b="1" dirty="0"/>
          </a:p>
        </p:txBody>
      </p:sp>
      <p:sp>
        <p:nvSpPr>
          <p:cNvPr id="14" name="Quadro 13">
            <a:extLst>
              <a:ext uri="{FF2B5EF4-FFF2-40B4-BE49-F238E27FC236}">
                <a16:creationId xmlns:a16="http://schemas.microsoft.com/office/drawing/2014/main" id="{0A876596-11D9-4A62-A37A-0CDF08BCA516}"/>
              </a:ext>
            </a:extLst>
          </p:cNvPr>
          <p:cNvSpPr/>
          <p:nvPr/>
        </p:nvSpPr>
        <p:spPr>
          <a:xfrm>
            <a:off x="4523918" y="2461881"/>
            <a:ext cx="1411355" cy="3173307"/>
          </a:xfrm>
          <a:prstGeom prst="fram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Objetos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 </a:t>
            </a:r>
            <a:r>
              <a:rPr lang="en-US" dirty="0" err="1">
                <a:solidFill>
                  <a:schemeClr val="tx1"/>
                </a:solidFill>
              </a:rPr>
              <a:t>código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(DOM)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094F3F52-82F9-4E08-8317-0D1AC7D4FFA4}"/>
              </a:ext>
            </a:extLst>
          </p:cNvPr>
          <p:cNvSpPr/>
          <p:nvPr/>
        </p:nvSpPr>
        <p:spPr>
          <a:xfrm>
            <a:off x="4109786" y="4626366"/>
            <a:ext cx="414132" cy="365125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uxograma: Vários Documentos 15">
            <a:extLst>
              <a:ext uri="{FF2B5EF4-FFF2-40B4-BE49-F238E27FC236}">
                <a16:creationId xmlns:a16="http://schemas.microsoft.com/office/drawing/2014/main" id="{36928369-4762-4481-91F8-C68769D34324}"/>
              </a:ext>
            </a:extLst>
          </p:cNvPr>
          <p:cNvSpPr/>
          <p:nvPr/>
        </p:nvSpPr>
        <p:spPr>
          <a:xfrm>
            <a:off x="4865161" y="3764009"/>
            <a:ext cx="652670" cy="327991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luxograma: Processo Alternativo 16">
            <a:extLst>
              <a:ext uri="{FF2B5EF4-FFF2-40B4-BE49-F238E27FC236}">
                <a16:creationId xmlns:a16="http://schemas.microsoft.com/office/drawing/2014/main" id="{91B0FB71-ED77-4323-A095-B173FAF11B5A}"/>
              </a:ext>
            </a:extLst>
          </p:cNvPr>
          <p:cNvSpPr/>
          <p:nvPr/>
        </p:nvSpPr>
        <p:spPr>
          <a:xfrm>
            <a:off x="4951003" y="4282510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luxograma: Processo Alternativo 17">
            <a:extLst>
              <a:ext uri="{FF2B5EF4-FFF2-40B4-BE49-F238E27FC236}">
                <a16:creationId xmlns:a16="http://schemas.microsoft.com/office/drawing/2014/main" id="{346F4AA0-D562-4BAC-BA10-6C22E16215EA}"/>
              </a:ext>
            </a:extLst>
          </p:cNvPr>
          <p:cNvSpPr/>
          <p:nvPr/>
        </p:nvSpPr>
        <p:spPr>
          <a:xfrm>
            <a:off x="4865161" y="4399078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CBCCB43C-DDE3-4FA2-AB6E-E7BFEDAEE0E1}"/>
              </a:ext>
            </a:extLst>
          </p:cNvPr>
          <p:cNvSpPr/>
          <p:nvPr/>
        </p:nvSpPr>
        <p:spPr>
          <a:xfrm>
            <a:off x="4811865" y="4564283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luxograma: Processo Alternativo 19">
            <a:extLst>
              <a:ext uri="{FF2B5EF4-FFF2-40B4-BE49-F238E27FC236}">
                <a16:creationId xmlns:a16="http://schemas.microsoft.com/office/drawing/2014/main" id="{EA5079B7-9876-4577-8E22-E574784AE7F7}"/>
              </a:ext>
            </a:extLst>
          </p:cNvPr>
          <p:cNvSpPr/>
          <p:nvPr/>
        </p:nvSpPr>
        <p:spPr>
          <a:xfrm>
            <a:off x="4756353" y="4718721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Onda 20">
            <a:extLst>
              <a:ext uri="{FF2B5EF4-FFF2-40B4-BE49-F238E27FC236}">
                <a16:creationId xmlns:a16="http://schemas.microsoft.com/office/drawing/2014/main" id="{05E79F9F-7C89-495D-A8E8-62A3B04850BD}"/>
              </a:ext>
            </a:extLst>
          </p:cNvPr>
          <p:cNvSpPr/>
          <p:nvPr/>
        </p:nvSpPr>
        <p:spPr>
          <a:xfrm>
            <a:off x="695010" y="2208008"/>
            <a:ext cx="1462324" cy="1093304"/>
          </a:xfrm>
          <a:prstGeom prst="wav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JavaScript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3" name="Fluxograma: Processo 22">
            <a:extLst>
              <a:ext uri="{FF2B5EF4-FFF2-40B4-BE49-F238E27FC236}">
                <a16:creationId xmlns:a16="http://schemas.microsoft.com/office/drawing/2014/main" id="{66CEEA94-8799-448E-8233-DE4782C1D936}"/>
              </a:ext>
            </a:extLst>
          </p:cNvPr>
          <p:cNvSpPr/>
          <p:nvPr/>
        </p:nvSpPr>
        <p:spPr>
          <a:xfrm>
            <a:off x="2939482" y="2025446"/>
            <a:ext cx="2995791" cy="365125"/>
          </a:xfrm>
          <a:prstGeom prst="flowChart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“Browser” (Navegador)</a:t>
            </a:r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4E4FCAE3-4530-4696-8DEE-C714D868471A}"/>
              </a:ext>
            </a:extLst>
          </p:cNvPr>
          <p:cNvSpPr/>
          <p:nvPr/>
        </p:nvSpPr>
        <p:spPr>
          <a:xfrm>
            <a:off x="2244303" y="4626366"/>
            <a:ext cx="764978" cy="365125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029B2845-99BD-44A7-951D-BCE278B8DED9}"/>
              </a:ext>
            </a:extLst>
          </p:cNvPr>
          <p:cNvSpPr/>
          <p:nvPr/>
        </p:nvSpPr>
        <p:spPr>
          <a:xfrm>
            <a:off x="2158163" y="2593105"/>
            <a:ext cx="2466312" cy="606889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Acesso</a:t>
            </a:r>
            <a:r>
              <a:rPr lang="en-US" dirty="0">
                <a:solidFill>
                  <a:schemeClr val="tx1"/>
                </a:solidFill>
              </a:rPr>
              <a:t> direto </a:t>
            </a:r>
            <a:r>
              <a:rPr lang="en-US" dirty="0" err="1">
                <a:solidFill>
                  <a:schemeClr val="tx1"/>
                </a:solidFill>
              </a:rPr>
              <a:t>ao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DOM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04C4402-B092-4CD7-A3CD-613CF187B552}"/>
              </a:ext>
            </a:extLst>
          </p:cNvPr>
          <p:cNvCxnSpPr>
            <a:cxnSpLocks/>
          </p:cNvCxnSpPr>
          <p:nvPr/>
        </p:nvCxnSpPr>
        <p:spPr>
          <a:xfrm flipV="1">
            <a:off x="6091599" y="1795778"/>
            <a:ext cx="875415" cy="635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9AE12888-20EE-41FB-8C36-053929C48072}"/>
              </a:ext>
            </a:extLst>
          </p:cNvPr>
          <p:cNvCxnSpPr/>
          <p:nvPr/>
        </p:nvCxnSpPr>
        <p:spPr>
          <a:xfrm flipV="1">
            <a:off x="6102927" y="3005948"/>
            <a:ext cx="864087" cy="32480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B0944BEB-C0FF-4C25-B3F5-1FC89E4F0B1A}"/>
              </a:ext>
            </a:extLst>
          </p:cNvPr>
          <p:cNvCxnSpPr>
            <a:cxnSpLocks/>
          </p:cNvCxnSpPr>
          <p:nvPr/>
        </p:nvCxnSpPr>
        <p:spPr>
          <a:xfrm flipV="1">
            <a:off x="6265911" y="3016884"/>
            <a:ext cx="907128" cy="3094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ED97680-E9B6-4EEB-B063-FEFAFF95C54F}"/>
              </a:ext>
            </a:extLst>
          </p:cNvPr>
          <p:cNvCxnSpPr>
            <a:cxnSpLocks/>
          </p:cNvCxnSpPr>
          <p:nvPr/>
        </p:nvCxnSpPr>
        <p:spPr>
          <a:xfrm flipV="1">
            <a:off x="6264252" y="1662832"/>
            <a:ext cx="702762" cy="539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5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Modelos</a:t>
            </a:r>
            <a:r>
              <a:rPr lang="en-US" dirty="0"/>
              <a:t> de </a:t>
            </a:r>
            <a:r>
              <a:rPr lang="en-US" dirty="0" err="1"/>
              <a:t>Execução</a:t>
            </a:r>
            <a:r>
              <a:rPr lang="en-US" dirty="0"/>
              <a:t> de Código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6B954F7-9DEE-4825-BFEC-8D8B6C03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645" y="1777506"/>
            <a:ext cx="9613861" cy="4438997"/>
          </a:xfrm>
        </p:spPr>
        <p:txBody>
          <a:bodyPr>
            <a:normAutofit fontScale="6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Executa</a:t>
            </a:r>
            <a:r>
              <a:rPr lang="en-US" sz="3600" dirty="0"/>
              <a:t> </a:t>
            </a:r>
            <a:r>
              <a:rPr lang="en-US" sz="3600" dirty="0" err="1"/>
              <a:t>localmente</a:t>
            </a:r>
            <a:r>
              <a:rPr lang="en-US" sz="3600" dirty="0"/>
              <a:t> no navegador (Browser)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200" dirty="0"/>
              <a:t>HTML / HTML5 / </a:t>
            </a:r>
            <a:r>
              <a:rPr lang="en-US" sz="3200" dirty="0" err="1"/>
              <a:t>Etc</a:t>
            </a:r>
            <a:endParaRPr lang="en-US" sz="3200" dirty="0"/>
          </a:p>
          <a:p>
            <a:pPr marL="1200150" lvl="1" indent="-742950">
              <a:buFont typeface="+mj-lt"/>
              <a:buAutoNum type="alphaLcParenR"/>
            </a:pPr>
            <a:r>
              <a:rPr lang="en-US" sz="3200" dirty="0"/>
              <a:t>JAVA (ou direto no Desktop)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200" dirty="0"/>
              <a:t>JavaScript – </a:t>
            </a:r>
            <a:r>
              <a:rPr lang="en-US" sz="3200" b="1" dirty="0"/>
              <a:t>ORIENTADA A EVENTOS</a:t>
            </a:r>
          </a:p>
          <a:p>
            <a:pPr marL="1657350" lvl="2" indent="-742950">
              <a:buFont typeface="+mj-lt"/>
              <a:buAutoNum type="romanUcPeriod"/>
            </a:pPr>
            <a:r>
              <a:rPr lang="en-US" sz="2800" b="1" i="1" dirty="0">
                <a:solidFill>
                  <a:srgbClr val="6600FF"/>
                </a:solidFill>
              </a:rPr>
              <a:t>No momento da </a:t>
            </a:r>
            <a:r>
              <a:rPr lang="en-US" sz="2800" b="1" i="1" dirty="0" err="1">
                <a:solidFill>
                  <a:srgbClr val="6600FF"/>
                </a:solidFill>
              </a:rPr>
              <a:t>carga</a:t>
            </a:r>
            <a:r>
              <a:rPr lang="en-US" sz="2800" b="1" i="1" dirty="0">
                <a:solidFill>
                  <a:srgbClr val="6600FF"/>
                </a:solidFill>
              </a:rPr>
              <a:t> da página</a:t>
            </a:r>
          </a:p>
          <a:p>
            <a:pPr marL="1657350" lvl="2" indent="-742950">
              <a:buFont typeface="+mj-lt"/>
              <a:buAutoNum type="romanUcPeriod"/>
            </a:pPr>
            <a:r>
              <a:rPr lang="en-US" sz="2800" b="1" i="1" dirty="0" err="1">
                <a:solidFill>
                  <a:srgbClr val="6600FF"/>
                </a:solidFill>
              </a:rPr>
              <a:t>Em</a:t>
            </a:r>
            <a:r>
              <a:rPr lang="en-US" sz="2800" b="1" i="1" dirty="0">
                <a:solidFill>
                  <a:srgbClr val="6600FF"/>
                </a:solidFill>
              </a:rPr>
              <a:t> resposta a </a:t>
            </a:r>
            <a:r>
              <a:rPr lang="en-US" sz="2800" b="1" i="1" dirty="0" err="1">
                <a:solidFill>
                  <a:srgbClr val="6600FF"/>
                </a:solidFill>
              </a:rPr>
              <a:t>eventos</a:t>
            </a:r>
            <a:endParaRPr lang="en-US" sz="2800" b="1" i="1" dirty="0">
              <a:solidFill>
                <a:srgbClr val="6600FF"/>
              </a:solidFill>
            </a:endParaRPr>
          </a:p>
          <a:p>
            <a:pPr marL="1657350" lvl="2" indent="-742950">
              <a:buFont typeface="+mj-lt"/>
              <a:buAutoNum type="romanUcPeriod"/>
            </a:pPr>
            <a:r>
              <a:rPr lang="en-US" sz="2800" b="1" i="1" dirty="0" err="1">
                <a:solidFill>
                  <a:srgbClr val="6600FF"/>
                </a:solidFill>
              </a:rPr>
              <a:t>Em</a:t>
            </a:r>
            <a:r>
              <a:rPr lang="en-US" sz="2800" b="1" i="1" dirty="0">
                <a:solidFill>
                  <a:srgbClr val="6600FF"/>
                </a:solidFill>
              </a:rPr>
              <a:t> resposta a components (</a:t>
            </a:r>
            <a:r>
              <a:rPr lang="en-US" sz="2800" b="1" i="1" dirty="0" err="1">
                <a:solidFill>
                  <a:srgbClr val="6600FF"/>
                </a:solidFill>
              </a:rPr>
              <a:t>Botões</a:t>
            </a:r>
            <a:r>
              <a:rPr lang="en-US" sz="2800" b="1" i="1" dirty="0">
                <a:solidFill>
                  <a:srgbClr val="6600FF"/>
                </a:solidFill>
              </a:rPr>
              <a:t> e </a:t>
            </a:r>
            <a:r>
              <a:rPr lang="en-US" sz="2800" b="1" i="1" dirty="0" err="1">
                <a:solidFill>
                  <a:srgbClr val="6600FF"/>
                </a:solidFill>
              </a:rPr>
              <a:t>formulários</a:t>
            </a:r>
            <a:r>
              <a:rPr lang="en-US" sz="2800" b="1" i="1" dirty="0">
                <a:solidFill>
                  <a:srgbClr val="6600FF"/>
                </a:solidFill>
              </a:rPr>
              <a:t>)</a:t>
            </a:r>
            <a:endParaRPr lang="en-US" sz="3200" b="1" i="1" dirty="0">
              <a:solidFill>
                <a:srgbClr val="6600FF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Executa</a:t>
            </a:r>
            <a:r>
              <a:rPr lang="en-US" sz="3600" dirty="0"/>
              <a:t> no </a:t>
            </a:r>
            <a:r>
              <a:rPr lang="en-US" sz="3600" dirty="0" err="1"/>
              <a:t>Servidor</a:t>
            </a:r>
            <a:r>
              <a:rPr lang="en-US" sz="3600" dirty="0"/>
              <a:t> 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200" dirty="0"/>
              <a:t>Python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200" dirty="0"/>
              <a:t>JAVA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200" dirty="0"/>
              <a:t>C/C++/C#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“</a:t>
            </a:r>
            <a:r>
              <a:rPr lang="en-US" sz="3600" dirty="0" err="1"/>
              <a:t>Hibridas</a:t>
            </a:r>
            <a:r>
              <a:rPr lang="en-US" sz="3600" dirty="0"/>
              <a:t>” – Parte </a:t>
            </a:r>
            <a:r>
              <a:rPr lang="en-US" sz="3600" dirty="0" err="1"/>
              <a:t>Servidor</a:t>
            </a:r>
            <a:r>
              <a:rPr lang="en-US" sz="3600" dirty="0"/>
              <a:t> / Parte Navegador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200" dirty="0"/>
              <a:t>PHP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200" dirty="0"/>
              <a:t>JSP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200" dirty="0"/>
              <a:t>ASP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54592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DOM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E9CDEE-7548-4A02-8629-D3C1814DC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1" y="1512418"/>
            <a:ext cx="9631475" cy="497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0588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3993</TotalTime>
  <Words>1587</Words>
  <Application>Microsoft Office PowerPoint</Application>
  <PresentationFormat>Widescreen</PresentationFormat>
  <Paragraphs>497</Paragraphs>
  <Slides>30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Times New Roman</vt:lpstr>
      <vt:lpstr>UbuntuMono-Regular</vt:lpstr>
      <vt:lpstr>Verdana</vt:lpstr>
      <vt:lpstr>Wingdings</vt:lpstr>
      <vt:lpstr>Wingdings 2</vt:lpstr>
      <vt:lpstr>HDOfficeLightV0</vt:lpstr>
      <vt:lpstr>TECNOLOGIAS PARA INTERNET -II CCT0423 (Aula 1)</vt:lpstr>
      <vt:lpstr>Avisos</vt:lpstr>
      <vt:lpstr>TECNOLOGIAS PARA INTERNET - II Conteúdo Programático</vt:lpstr>
      <vt:lpstr>Bibliografia</vt:lpstr>
      <vt:lpstr>TECNOLOGIAS PARA INTERNET - II Aula 1</vt:lpstr>
      <vt:lpstr>TECNOLOGIAS PARA INTERNET - II Modelo da Arquitetura WEB</vt:lpstr>
      <vt:lpstr>TECNOLOGIAS PARA INTERNET - II Modelo da Arquitetura WEB - JAVASCRIPT</vt:lpstr>
      <vt:lpstr>TECNOLOGIAS PARA INTERNET - II Modelos de Execução de Código</vt:lpstr>
      <vt:lpstr>TECNOLOGIAS PARA INTERNET - II JavaScript – DOM</vt:lpstr>
      <vt:lpstr>TECNOLOGIAS PARA INTERNET - II JavaScript – Hello World(1)</vt:lpstr>
      <vt:lpstr>TECNOLOGIAS PARA INTERNET - II JavaScript – Hello World(1)</vt:lpstr>
      <vt:lpstr>TECNOLOGIAS PARA INTERNET - II JavaScript – Hello World(2)</vt:lpstr>
      <vt:lpstr>TECNOLOGIAS PARA INTERNET - II JavaScript – Hello World(3)</vt:lpstr>
      <vt:lpstr>TECNOLOGIAS PARA INTERNET - II JavaScript – Hello World(4)</vt:lpstr>
      <vt:lpstr>TECNOLOGIAS PARA INTERNET - II JavaScript – Hello World(5)</vt:lpstr>
      <vt:lpstr>TECNOLOGIAS PARA INTERNET - II JavaScript – Hello World(6)</vt:lpstr>
      <vt:lpstr>TECNOLOGIAS PARA INTERNET - II JavaScript – Variáveis(1)</vt:lpstr>
      <vt:lpstr>TECNOLOGIAS PARA INTERNET - II JavaScript – Variáveis(2)</vt:lpstr>
      <vt:lpstr>TECNOLOGIAS PARA INTERNET - II JavaScript – Variáveis(3) - Arrays</vt:lpstr>
      <vt:lpstr>TECNOLOGIAS PARA INTERNET - II JavaScript – Objetos</vt:lpstr>
      <vt:lpstr>TECNOLOGIAS PARA INTERNET - II JavaScript – Operadores(1)  Padrao JAVA / C++</vt:lpstr>
      <vt:lpstr>TECNOLOGIAS PARA INTERNET - II JavaScript – Operadores(2)  Padrao JAVA / C++</vt:lpstr>
      <vt:lpstr>TECNOLOGIAS PARA INTERNET - II JavaScript – Caixas de diálogo</vt:lpstr>
      <vt:lpstr>TECNOLOGIAS PARA INTERNET - II JavaScript – Estruturas de Decisão</vt:lpstr>
      <vt:lpstr>TECNOLOGIAS PARA INTERNET - II JavaScript – Estruturas de Repetição - for</vt:lpstr>
      <vt:lpstr>TECNOLOGIAS PARA INTERNET - II JavaScript – Estruturas de Repetição - while</vt:lpstr>
      <vt:lpstr>TECNOLOGIAS PARA INTERNET - II JavaScript - Funções</vt:lpstr>
      <vt:lpstr>TECNOLOGIAS PARA INTERNET - II JavaScript - Funções</vt:lpstr>
      <vt:lpstr>TECNOLOGIAS PARA INTERNET - II JavaScript – Funções e Eventos</vt:lpstr>
      <vt:lpstr>TECNOLOGIAS PARA INTERNET - II Modularização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140</cp:revision>
  <cp:lastPrinted>2018-02-21T20:08:26Z</cp:lastPrinted>
  <dcterms:created xsi:type="dcterms:W3CDTF">2016-08-01T02:15:42Z</dcterms:created>
  <dcterms:modified xsi:type="dcterms:W3CDTF">2018-08-07T15:26:30Z</dcterms:modified>
</cp:coreProperties>
</file>