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3"/>
  </p:notesMasterIdLst>
  <p:handoutMasterIdLst>
    <p:handoutMasterId r:id="rId34"/>
  </p:handoutMasterIdLst>
  <p:sldIdLst>
    <p:sldId id="256" r:id="rId2"/>
    <p:sldId id="498" r:id="rId3"/>
    <p:sldId id="492" r:id="rId4"/>
    <p:sldId id="269" r:id="rId5"/>
    <p:sldId id="502" r:id="rId6"/>
    <p:sldId id="506" r:id="rId7"/>
    <p:sldId id="505" r:id="rId8"/>
    <p:sldId id="508" r:id="rId9"/>
    <p:sldId id="511" r:id="rId10"/>
    <p:sldId id="512" r:id="rId11"/>
    <p:sldId id="513" r:id="rId12"/>
    <p:sldId id="510" r:id="rId13"/>
    <p:sldId id="516" r:id="rId14"/>
    <p:sldId id="514" r:id="rId15"/>
    <p:sldId id="515" r:id="rId16"/>
    <p:sldId id="518" r:id="rId17"/>
    <p:sldId id="519" r:id="rId18"/>
    <p:sldId id="507" r:id="rId19"/>
    <p:sldId id="521" r:id="rId20"/>
    <p:sldId id="520" r:id="rId21"/>
    <p:sldId id="494" r:id="rId22"/>
    <p:sldId id="509" r:id="rId23"/>
    <p:sldId id="527" r:id="rId24"/>
    <p:sldId id="522" r:id="rId25"/>
    <p:sldId id="524" r:id="rId26"/>
    <p:sldId id="526" r:id="rId27"/>
    <p:sldId id="528" r:id="rId28"/>
    <p:sldId id="529" r:id="rId29"/>
    <p:sldId id="530" r:id="rId30"/>
    <p:sldId id="531" r:id="rId31"/>
    <p:sldId id="532" r:id="rId3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7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12/08/2018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12/08/2018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3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1893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E163B87-06CE-4C57-BC77-7EFBE3E75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58A60-A261-419F-B7AF-004B87316055}" type="slidenum">
              <a:rPr lang="es-ES_tradnl" altLang="pt-BR"/>
              <a:pPr/>
              <a:t>21</a:t>
            </a:fld>
            <a:endParaRPr lang="es-ES_tradnl" altLang="pt-BR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BEEDAB22-AE98-4E36-9AA5-AE670C901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5020147F-17CB-45A7-A751-6E06ABDF6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10127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30-jul-18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hyperlink" Target="https://www.json.org/json-p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2)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 (1) (JSEx4)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63AB7F-A9C5-4F08-A0FB-878FE7192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0" y="1498539"/>
            <a:ext cx="11762440" cy="2439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75900B-BAF4-4FD7-8508-3AED31EF3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7" r="2657"/>
          <a:stretch/>
        </p:blipFill>
        <p:spPr>
          <a:xfrm>
            <a:off x="102165" y="4318824"/>
            <a:ext cx="12089835" cy="1889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610379D-98BB-423E-8AAB-EC36A8C99B9D}"/>
              </a:ext>
            </a:extLst>
          </p:cNvPr>
          <p:cNvCxnSpPr>
            <a:cxnSpLocks/>
          </p:cNvCxnSpPr>
          <p:nvPr/>
        </p:nvCxnSpPr>
        <p:spPr>
          <a:xfrm flipV="1">
            <a:off x="6492401" y="2982597"/>
            <a:ext cx="1660999" cy="16869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B15C5C56-D131-46E2-A05A-CA45D7516357}"/>
              </a:ext>
            </a:extLst>
          </p:cNvPr>
          <p:cNvSpPr/>
          <p:nvPr/>
        </p:nvSpPr>
        <p:spPr>
          <a:xfrm>
            <a:off x="8276256" y="601534"/>
            <a:ext cx="3206400" cy="1446974"/>
          </a:xfrm>
          <a:prstGeom prst="wedgeRectCallout">
            <a:avLst>
              <a:gd name="adj1" fmla="val -186186"/>
              <a:gd name="adj2" fmla="val 5844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Array para guardar o </a:t>
            </a:r>
            <a:r>
              <a:rPr lang="en-US" sz="3200" b="1" dirty="0" err="1">
                <a:solidFill>
                  <a:schemeClr val="tx1"/>
                </a:solidFill>
              </a:rPr>
              <a:t>nome</a:t>
            </a:r>
            <a:r>
              <a:rPr lang="en-US" sz="3200" b="1" dirty="0">
                <a:solidFill>
                  <a:schemeClr val="tx1"/>
                </a:solidFill>
              </a:rPr>
              <a:t> dos </a:t>
            </a:r>
            <a:r>
              <a:rPr lang="en-US" sz="3200" b="1" dirty="0" err="1">
                <a:solidFill>
                  <a:schemeClr val="tx1"/>
                </a:solidFill>
              </a:rPr>
              <a:t>funcionarios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4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E112918-1E89-437A-BB6A-B25C272A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36" y="1769520"/>
            <a:ext cx="11507528" cy="1932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 (1) (JSEx4)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75900B-BAF4-4FD7-8508-3AED31EF3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7" r="2657"/>
          <a:stretch/>
        </p:blipFill>
        <p:spPr>
          <a:xfrm>
            <a:off x="342236" y="4294440"/>
            <a:ext cx="12089835" cy="1889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610379D-98BB-423E-8AAB-EC36A8C99B9D}"/>
              </a:ext>
            </a:extLst>
          </p:cNvPr>
          <p:cNvCxnSpPr>
            <a:cxnSpLocks/>
          </p:cNvCxnSpPr>
          <p:nvPr/>
        </p:nvCxnSpPr>
        <p:spPr>
          <a:xfrm flipH="1" flipV="1">
            <a:off x="3011424" y="2115279"/>
            <a:ext cx="4602641" cy="343933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8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EB55CE-8E43-429B-BB40-9FB3392B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29"/>
          <a:stretch/>
        </p:blipFill>
        <p:spPr>
          <a:xfrm>
            <a:off x="349622" y="1540394"/>
            <a:ext cx="3589713" cy="2387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E18ED3-BA69-4610-BE06-2D77BBE4D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661" y="188589"/>
            <a:ext cx="4875361" cy="2703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813D47-7F63-430B-A766-132A0FF2A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815" y="3180103"/>
            <a:ext cx="4792618" cy="2997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3DFD911-3F92-4E64-BD45-752F78118D68}"/>
              </a:ext>
            </a:extLst>
          </p:cNvPr>
          <p:cNvCxnSpPr>
            <a:cxnSpLocks/>
          </p:cNvCxnSpPr>
          <p:nvPr/>
        </p:nvCxnSpPr>
        <p:spPr>
          <a:xfrm>
            <a:off x="7595617" y="2548128"/>
            <a:ext cx="1021910" cy="203606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D8D5C87-FCAF-49FB-8529-E9BA0CD9A4B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828288" y="1540394"/>
            <a:ext cx="2829373" cy="136741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D7DD8E-B15F-46B2-B8B0-79724FAD9A08}"/>
              </a:ext>
            </a:extLst>
          </p:cNvPr>
          <p:cNvSpPr/>
          <p:nvPr/>
        </p:nvSpPr>
        <p:spPr>
          <a:xfrm>
            <a:off x="2435400" y="4584192"/>
            <a:ext cx="3206400" cy="1446974"/>
          </a:xfrm>
          <a:prstGeom prst="wedgeRectCallout">
            <a:avLst>
              <a:gd name="adj1" fmla="val 90249"/>
              <a:gd name="adj2" fmla="val -23225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Apertamos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uma</a:t>
            </a:r>
            <a:r>
              <a:rPr lang="en-US" sz="3200" b="1" dirty="0">
                <a:solidFill>
                  <a:schemeClr val="tx1"/>
                </a:solidFill>
              </a:rPr>
              <a:t> vez </a:t>
            </a:r>
            <a:r>
              <a:rPr lang="en-US" sz="3200" b="1" dirty="0" err="1">
                <a:solidFill>
                  <a:schemeClr val="tx1"/>
                </a:solidFill>
              </a:rPr>
              <a:t>pra</a:t>
            </a:r>
            <a:r>
              <a:rPr lang="en-US" sz="3200" b="1" dirty="0">
                <a:solidFill>
                  <a:schemeClr val="tx1"/>
                </a:solidFill>
              </a:rPr>
              <a:t> cada </a:t>
            </a:r>
            <a:r>
              <a:rPr lang="en-US" sz="3200" b="1" dirty="0" err="1">
                <a:solidFill>
                  <a:schemeClr val="tx1"/>
                </a:solidFill>
              </a:rPr>
              <a:t>inserção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6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Exemplo Arrays (2) (JSEx5)</a:t>
            </a:r>
            <a:endParaRPr lang="tr-TR" altLang="pt-BR" sz="40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3DCC66-0D4B-4F6C-9178-AADADAA0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Vamos </a:t>
            </a:r>
            <a:r>
              <a:rPr lang="en-US" sz="4000" dirty="0" err="1"/>
              <a:t>acrescentar</a:t>
            </a:r>
            <a:r>
              <a:rPr lang="en-US" sz="4000" dirty="0"/>
              <a:t> Idade e </a:t>
            </a:r>
            <a:r>
              <a:rPr lang="en-US" sz="4000" dirty="0" err="1"/>
              <a:t>Salário</a:t>
            </a:r>
            <a:r>
              <a:rPr lang="en-US" sz="4000" dirty="0"/>
              <a:t> </a:t>
            </a:r>
            <a:r>
              <a:rPr lang="en-US" sz="4000" dirty="0" err="1"/>
              <a:t>ao</a:t>
            </a:r>
            <a:r>
              <a:rPr lang="en-US" sz="4000" dirty="0"/>
              <a:t> </a:t>
            </a:r>
            <a:r>
              <a:rPr lang="en-US" sz="4000" dirty="0" err="1"/>
              <a:t>funcionário</a:t>
            </a:r>
            <a:r>
              <a:rPr lang="en-US" sz="4000" dirty="0"/>
              <a:t> </a:t>
            </a:r>
            <a:r>
              <a:rPr lang="en-US" sz="4000" dirty="0" err="1"/>
              <a:t>ao</a:t>
            </a:r>
            <a:r>
              <a:rPr lang="en-US" sz="4000" dirty="0"/>
              <a:t> exemplo anterior</a:t>
            </a:r>
          </a:p>
          <a:p>
            <a:r>
              <a:rPr lang="en-US" sz="4000" dirty="0" err="1"/>
              <a:t>Faça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função</a:t>
            </a:r>
            <a:r>
              <a:rPr lang="en-US" sz="4000" dirty="0"/>
              <a:t> para </a:t>
            </a:r>
            <a:r>
              <a:rPr lang="en-US" sz="4000" dirty="0" err="1"/>
              <a:t>calcular</a:t>
            </a:r>
            <a:r>
              <a:rPr lang="en-US" sz="4000" dirty="0"/>
              <a:t> a media dos </a:t>
            </a:r>
            <a:r>
              <a:rPr lang="en-US" sz="4000" dirty="0" err="1"/>
              <a:t>salários</a:t>
            </a:r>
            <a:endParaRPr lang="en-US" sz="4000" dirty="0"/>
          </a:p>
          <a:p>
            <a:r>
              <a:rPr lang="en-US" sz="4000" dirty="0" err="1"/>
              <a:t>Mostre</a:t>
            </a:r>
            <a:r>
              <a:rPr lang="en-US" sz="4000" dirty="0"/>
              <a:t> </a:t>
            </a:r>
            <a:r>
              <a:rPr lang="en-US" sz="4000" dirty="0" err="1"/>
              <a:t>os</a:t>
            </a:r>
            <a:r>
              <a:rPr lang="en-US" sz="4000" dirty="0"/>
              <a:t> nomes e </a:t>
            </a:r>
            <a:r>
              <a:rPr lang="en-US" sz="4000" dirty="0" err="1"/>
              <a:t>salários</a:t>
            </a:r>
            <a:r>
              <a:rPr lang="en-US" sz="4000" dirty="0"/>
              <a:t> numa </a:t>
            </a:r>
            <a:r>
              <a:rPr lang="en-US" sz="4000" dirty="0" err="1"/>
              <a:t>tabela</a:t>
            </a:r>
            <a:r>
              <a:rPr lang="en-US" sz="4000" dirty="0"/>
              <a:t> com a media no final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75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Exemplo Arrays (2) (JSEx5)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0" y="1598030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B3FCAF-AF11-4C8B-BA07-D33C6C3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69" y="2709438"/>
            <a:ext cx="8471621" cy="364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14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39FF909-7D38-498A-BD3F-9F5ECB7C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" y="1475200"/>
            <a:ext cx="11045322" cy="3657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49639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 (2) (JSEx5)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B15C5C56-D131-46E2-A05A-CA45D7516357}"/>
              </a:ext>
            </a:extLst>
          </p:cNvPr>
          <p:cNvSpPr/>
          <p:nvPr/>
        </p:nvSpPr>
        <p:spPr>
          <a:xfrm>
            <a:off x="8763879" y="376875"/>
            <a:ext cx="3206400" cy="1446974"/>
          </a:xfrm>
          <a:prstGeom prst="wedgeRectCallout">
            <a:avLst>
              <a:gd name="adj1" fmla="val -81240"/>
              <a:gd name="adj2" fmla="val 16208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Um Array </a:t>
            </a:r>
            <a:r>
              <a:rPr lang="en-US" sz="3200" b="1" dirty="0" err="1">
                <a:solidFill>
                  <a:schemeClr val="tx1"/>
                </a:solidFill>
              </a:rPr>
              <a:t>pra</a:t>
            </a:r>
            <a:r>
              <a:rPr lang="en-US" sz="3200" b="1" dirty="0">
                <a:solidFill>
                  <a:schemeClr val="tx1"/>
                </a:solidFill>
              </a:rPr>
              <a:t> cada </a:t>
            </a:r>
            <a:r>
              <a:rPr lang="en-US" sz="3200" b="1" dirty="0" err="1">
                <a:solidFill>
                  <a:schemeClr val="tx1"/>
                </a:solidFill>
              </a:rPr>
              <a:t>atributo</a:t>
            </a:r>
            <a:r>
              <a:rPr lang="en-US" sz="3200" b="1" dirty="0">
                <a:solidFill>
                  <a:schemeClr val="tx1"/>
                </a:solidFill>
              </a:rPr>
              <a:t> do </a:t>
            </a:r>
            <a:r>
              <a:rPr lang="en-US" sz="3200" b="1" dirty="0" err="1">
                <a:solidFill>
                  <a:schemeClr val="tx1"/>
                </a:solidFill>
              </a:rPr>
              <a:t>funcionário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8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EB3AF52-656E-4F7A-BC48-0CD5980D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1" y="1823849"/>
            <a:ext cx="11655717" cy="4305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49639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 (2) (JSEx5)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B15C5C56-D131-46E2-A05A-CA45D7516357}"/>
              </a:ext>
            </a:extLst>
          </p:cNvPr>
          <p:cNvSpPr/>
          <p:nvPr/>
        </p:nvSpPr>
        <p:spPr>
          <a:xfrm>
            <a:off x="8763879" y="376875"/>
            <a:ext cx="3206400" cy="1446974"/>
          </a:xfrm>
          <a:prstGeom prst="wedgeRectCallout">
            <a:avLst>
              <a:gd name="adj1" fmla="val -113560"/>
              <a:gd name="adj2" fmla="val 178089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Tem que </a:t>
            </a:r>
            <a:r>
              <a:rPr lang="en-US" sz="3200" b="1" dirty="0" err="1">
                <a:solidFill>
                  <a:schemeClr val="tx1"/>
                </a:solidFill>
              </a:rPr>
              <a:t>fazer</a:t>
            </a:r>
            <a:r>
              <a:rPr lang="en-US" sz="3200" b="1" dirty="0">
                <a:solidFill>
                  <a:schemeClr val="tx1"/>
                </a:solidFill>
              </a:rPr>
              <a:t> o Casting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81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43B57DA-9219-4486-8C72-559CA1B6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3" y="1823849"/>
            <a:ext cx="11686373" cy="3360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49639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 (2) (JSEx5)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B15C5C56-D131-46E2-A05A-CA45D7516357}"/>
              </a:ext>
            </a:extLst>
          </p:cNvPr>
          <p:cNvSpPr/>
          <p:nvPr/>
        </p:nvSpPr>
        <p:spPr>
          <a:xfrm>
            <a:off x="8897991" y="88933"/>
            <a:ext cx="3206400" cy="1446974"/>
          </a:xfrm>
          <a:prstGeom prst="wedgeRectCallout">
            <a:avLst>
              <a:gd name="adj1" fmla="val -53102"/>
              <a:gd name="adj2" fmla="val 23117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Calculando</a:t>
            </a:r>
            <a:r>
              <a:rPr lang="en-US" sz="3200" b="1" dirty="0">
                <a:solidFill>
                  <a:schemeClr val="tx1"/>
                </a:solidFill>
              </a:rPr>
              <a:t> a </a:t>
            </a:r>
            <a:r>
              <a:rPr lang="en-US" sz="3200" b="1" dirty="0" err="1">
                <a:solidFill>
                  <a:schemeClr val="tx1"/>
                </a:solidFill>
              </a:rPr>
              <a:t>média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0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 (2) (JSEx5)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EB55CE-8E43-429B-BB40-9FB3392B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22"/>
          <a:stretch/>
        </p:blipFill>
        <p:spPr>
          <a:xfrm>
            <a:off x="254652" y="1461119"/>
            <a:ext cx="4139635" cy="2579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68F901-AE03-453A-91E3-70859BEC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20"/>
          <a:stretch/>
        </p:blipFill>
        <p:spPr>
          <a:xfrm>
            <a:off x="2585660" y="3209581"/>
            <a:ext cx="4582986" cy="310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8084107-DF31-4A0A-BC19-7FAC542C014B}"/>
              </a:ext>
            </a:extLst>
          </p:cNvPr>
          <p:cNvCxnSpPr>
            <a:cxnSpLocks/>
          </p:cNvCxnSpPr>
          <p:nvPr/>
        </p:nvCxnSpPr>
        <p:spPr>
          <a:xfrm flipV="1">
            <a:off x="4038600" y="3169343"/>
            <a:ext cx="3015343" cy="26604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771C2A92-7B9F-4608-9CDF-8762C2CCF3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37"/>
          <a:stretch/>
        </p:blipFill>
        <p:spPr>
          <a:xfrm>
            <a:off x="6892212" y="1685731"/>
            <a:ext cx="5045136" cy="3211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058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49639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 (2) (JSEx5)</a:t>
            </a:r>
            <a:endParaRPr lang="tr-TR" alt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585791-992E-4842-82FD-A56316D78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" t="423" r="3965" b="7157"/>
          <a:stretch/>
        </p:blipFill>
        <p:spPr>
          <a:xfrm>
            <a:off x="204887" y="926213"/>
            <a:ext cx="11263570" cy="5605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/>
          </a:p>
        </p:txBody>
      </p:sp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B15C5C56-D131-46E2-A05A-CA45D7516357}"/>
              </a:ext>
            </a:extLst>
          </p:cNvPr>
          <p:cNvSpPr/>
          <p:nvPr/>
        </p:nvSpPr>
        <p:spPr>
          <a:xfrm>
            <a:off x="8897991" y="88933"/>
            <a:ext cx="3206400" cy="1446974"/>
          </a:xfrm>
          <a:prstGeom prst="wedgeRectCallout">
            <a:avLst>
              <a:gd name="adj1" fmla="val -77934"/>
              <a:gd name="adj2" fmla="val 4331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Formatando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como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Tabela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5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2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JavaScript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Funções</a:t>
            </a:r>
            <a:r>
              <a:rPr lang="en-US" sz="6600" dirty="0"/>
              <a:t> (</a:t>
            </a:r>
            <a:r>
              <a:rPr lang="en-US" sz="6600" dirty="0" err="1"/>
              <a:t>Revisão</a:t>
            </a:r>
            <a:r>
              <a:rPr lang="en-US" sz="6600" dirty="0"/>
              <a:t>)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Caixas</a:t>
            </a:r>
            <a:r>
              <a:rPr lang="en-US" sz="6600" dirty="0"/>
              <a:t> de </a:t>
            </a:r>
            <a:r>
              <a:rPr lang="en-US" sz="6600" dirty="0" err="1"/>
              <a:t>Diálogo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Arrays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Objetos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JSON</a:t>
            </a:r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 (2) (JSEx5)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EB55CE-8E43-429B-BB40-9FB3392B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22"/>
          <a:stretch/>
        </p:blipFill>
        <p:spPr>
          <a:xfrm>
            <a:off x="254652" y="1461119"/>
            <a:ext cx="4139635" cy="2579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10C595-1174-4121-B636-22F9F42AE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2" b="10417"/>
          <a:stretch/>
        </p:blipFill>
        <p:spPr>
          <a:xfrm>
            <a:off x="2209800" y="3246376"/>
            <a:ext cx="5163087" cy="3301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66B49B0-FBF7-4272-A3E2-8780139EB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3" t="12161"/>
          <a:stretch/>
        </p:blipFill>
        <p:spPr>
          <a:xfrm>
            <a:off x="6577566" y="1014127"/>
            <a:ext cx="5500937" cy="4789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8084107-DF31-4A0A-BC19-7FAC542C014B}"/>
              </a:ext>
            </a:extLst>
          </p:cNvPr>
          <p:cNvCxnSpPr>
            <a:cxnSpLocks/>
          </p:cNvCxnSpPr>
          <p:nvPr/>
        </p:nvCxnSpPr>
        <p:spPr>
          <a:xfrm flipV="1">
            <a:off x="3864190" y="2796970"/>
            <a:ext cx="2760545" cy="349869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3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BF9D26B8-65B1-43F4-B749-9D5C17767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Objetos</a:t>
            </a:r>
            <a:endParaRPr lang="es-ES_tradnl" altLang="pt-BR" i="1" dirty="0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8A042A0-C641-40BE-AC20-188F8CD47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39462" y="1806616"/>
            <a:ext cx="7287119" cy="4435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b="1" dirty="0">
                <a:solidFill>
                  <a:schemeClr val="accent5"/>
                </a:solidFill>
              </a:rPr>
              <a:t>var</a:t>
            </a:r>
            <a:r>
              <a:rPr lang="pt-BR" sz="3600" dirty="0"/>
              <a:t> Pessoa = {</a:t>
            </a:r>
          </a:p>
          <a:p>
            <a:pPr marL="0" indent="0">
              <a:buNone/>
            </a:pPr>
            <a:r>
              <a:rPr lang="pt-BR" sz="3600" dirty="0"/>
              <a:t>	Nome: “Nicholas”,</a:t>
            </a:r>
          </a:p>
          <a:p>
            <a:pPr marL="0" indent="0">
              <a:buNone/>
            </a:pPr>
            <a:r>
              <a:rPr lang="pt-BR" sz="3600" dirty="0"/>
              <a:t>	Idade: 29,</a:t>
            </a:r>
          </a:p>
          <a:p>
            <a:pPr marL="0" indent="0">
              <a:buNone/>
            </a:pPr>
            <a:r>
              <a:rPr lang="pt-BR" sz="3600" dirty="0"/>
              <a:t>	Cargo: “Software </a:t>
            </a:r>
            <a:r>
              <a:rPr lang="pt-BR" sz="3600" dirty="0" err="1"/>
              <a:t>Engineer</a:t>
            </a:r>
            <a:r>
              <a:rPr lang="pt-BR" sz="3600" dirty="0"/>
              <a:t>”,</a:t>
            </a:r>
          </a:p>
          <a:p>
            <a:pPr marL="0" indent="0">
              <a:buNone/>
            </a:pPr>
            <a:r>
              <a:rPr lang="pt-BR" sz="3600" dirty="0"/>
              <a:t>	</a:t>
            </a:r>
            <a:r>
              <a:rPr lang="pt-BR" sz="3600" dirty="0" err="1"/>
              <a:t>mostraNome</a:t>
            </a:r>
            <a:r>
              <a:rPr lang="pt-BR" sz="3600" dirty="0"/>
              <a:t>: </a:t>
            </a:r>
            <a:r>
              <a:rPr lang="pt-BR" sz="3600" b="1" dirty="0" err="1">
                <a:solidFill>
                  <a:schemeClr val="accent5"/>
                </a:solidFill>
              </a:rPr>
              <a:t>function</a:t>
            </a:r>
            <a:r>
              <a:rPr lang="pt-BR" sz="3600" dirty="0"/>
              <a:t>(){ ...</a:t>
            </a:r>
          </a:p>
          <a:p>
            <a:pPr marL="0" indent="0">
              <a:buNone/>
            </a:pPr>
            <a:r>
              <a:rPr lang="pt-BR" sz="3600" dirty="0"/>
              <a:t>};</a:t>
            </a:r>
          </a:p>
          <a:p>
            <a:pPr marL="0" indent="0">
              <a:buNone/>
            </a:pPr>
            <a:r>
              <a:rPr lang="pt-BR" sz="3600" b="1" dirty="0">
                <a:solidFill>
                  <a:schemeClr val="accent5"/>
                </a:solidFill>
              </a:rPr>
              <a:t>var</a:t>
            </a:r>
            <a:r>
              <a:rPr lang="pt-BR" sz="3600" dirty="0"/>
              <a:t> pessoa = </a:t>
            </a:r>
            <a:r>
              <a:rPr lang="pt-BR" sz="3600" dirty="0" err="1"/>
              <a:t>Object.create</a:t>
            </a:r>
            <a:r>
              <a:rPr lang="pt-BR" sz="3600" dirty="0"/>
              <a:t>(Pessoa);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F1A9D-9EAD-44B2-B0A5-A472587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88985-FC9E-488E-A80A-574F6E81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C63EB-763B-4611-BF2F-526445F4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99655"/>
      </p:ext>
    </p:extLst>
  </p:cSld>
  <p:clrMapOvr>
    <a:masterClrMapping/>
  </p:clrMapOvr>
  <p:transition spd="med"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fr-FR" sz="4000" dirty="0"/>
              <a:t>JavaScript – JSON – Java Script Object Notation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007AD7-EA8A-457B-AA9A-77CBB132E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1" t="6959"/>
          <a:stretch/>
        </p:blipFill>
        <p:spPr>
          <a:xfrm>
            <a:off x="255036" y="1396331"/>
            <a:ext cx="11681927" cy="3386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7CA7B1-D534-4D9F-869F-4331B249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66" y="4680483"/>
            <a:ext cx="6768363" cy="973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EBCB42-FEE8-4F4B-9D3D-460EAFD00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48" y="5456530"/>
            <a:ext cx="5926401" cy="89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215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fr-FR" sz="4000" dirty="0"/>
              <a:t>JavaScript – JSON – Java Script Object Notation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E5C812-C1DE-4A94-9D37-9FBEA3E3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5" y="1676282"/>
            <a:ext cx="11926118" cy="1992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0C6A77-5972-4F8F-A117-1CC86C834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0" r="2924"/>
          <a:stretch/>
        </p:blipFill>
        <p:spPr>
          <a:xfrm>
            <a:off x="132941" y="3899971"/>
            <a:ext cx="11926118" cy="2278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445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JSON – Java Script Object Notation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9" name="Picture 2" descr="Resultado de imagem para Web Services ANDROID REST">
            <a:extLst>
              <a:ext uri="{FF2B5EF4-FFF2-40B4-BE49-F238E27FC236}">
                <a16:creationId xmlns:a16="http://schemas.microsoft.com/office/drawing/2014/main" id="{7EDD2468-2B4D-4477-984D-39197B36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3" b="10397"/>
          <a:stretch/>
        </p:blipFill>
        <p:spPr bwMode="auto">
          <a:xfrm>
            <a:off x="831273" y="1479283"/>
            <a:ext cx="10049653" cy="501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8F9F4AC-9632-45C1-ABB7-0F4FA1CFBBC3}"/>
              </a:ext>
            </a:extLst>
          </p:cNvPr>
          <p:cNvCxnSpPr>
            <a:cxnSpLocks/>
          </p:cNvCxnSpPr>
          <p:nvPr/>
        </p:nvCxnSpPr>
        <p:spPr>
          <a:xfrm>
            <a:off x="5778759" y="2830286"/>
            <a:ext cx="702906" cy="105746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13BECAE-1DB7-43EB-B9A1-D28D7D824A35}"/>
              </a:ext>
            </a:extLst>
          </p:cNvPr>
          <p:cNvCxnSpPr>
            <a:cxnSpLocks/>
          </p:cNvCxnSpPr>
          <p:nvPr/>
        </p:nvCxnSpPr>
        <p:spPr>
          <a:xfrm>
            <a:off x="4920344" y="4418084"/>
            <a:ext cx="1486676" cy="10295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99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26940" y="-46830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JSON – Java Script Object Notation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AAC9D36-1259-420E-AC49-1AE80B21076D}"/>
              </a:ext>
            </a:extLst>
          </p:cNvPr>
          <p:cNvSpPr/>
          <p:nvPr/>
        </p:nvSpPr>
        <p:spPr>
          <a:xfrm>
            <a:off x="1331651" y="1158004"/>
            <a:ext cx="844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84AF6F-B454-46D6-8DA7-A96761C75A5D}"/>
              </a:ext>
            </a:extLst>
          </p:cNvPr>
          <p:cNvSpPr/>
          <p:nvPr/>
        </p:nvSpPr>
        <p:spPr>
          <a:xfrm>
            <a:off x="455719" y="1158004"/>
            <a:ext cx="112821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JSON</a:t>
            </a:r>
            <a:r>
              <a:rPr lang="fr-FR" sz="2400" dirty="0"/>
              <a:t> (JavaScript Object Notation - Notação de Objetos JavaScript)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Formato de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Array de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Valores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dirty="0"/>
              <a:t>                                                                                       Ref: </a:t>
            </a:r>
            <a:r>
              <a:rPr lang="fr-FR" sz="2400" dirty="0">
                <a:hlinkClick r:id="rId2"/>
              </a:rPr>
              <a:t>https://www.json.org/json-pt.html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3E08068-9FB4-4F7E-9406-D95656374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42" y="1675754"/>
            <a:ext cx="7434235" cy="14047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00E3FCA-2CA6-4601-90E3-F83EEC54C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514" y="3228969"/>
            <a:ext cx="7434235" cy="140479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74363B6-9EC9-43C3-93C5-47F7975AA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89" y="4349963"/>
            <a:ext cx="4536300" cy="21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8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Exemplo JSON (1) (JSEx6)</a:t>
            </a:r>
            <a:endParaRPr lang="tr-TR" altLang="pt-BR" sz="40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3DCC66-0D4B-4F6C-9178-AADADAA0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/>
              <a:t>Transformar</a:t>
            </a:r>
            <a:r>
              <a:rPr lang="en-US" sz="4000" dirty="0"/>
              <a:t> </a:t>
            </a:r>
            <a:r>
              <a:rPr lang="en-US" sz="4000" dirty="0" err="1"/>
              <a:t>Funcionario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um </a:t>
            </a:r>
            <a:r>
              <a:rPr lang="en-US" sz="4000" dirty="0" err="1"/>
              <a:t>Objeto</a:t>
            </a:r>
            <a:endParaRPr lang="en-US" sz="4000" dirty="0"/>
          </a:p>
          <a:p>
            <a:r>
              <a:rPr lang="en-US" sz="4000" dirty="0" err="1"/>
              <a:t>Transformar</a:t>
            </a:r>
            <a:r>
              <a:rPr lang="en-US" sz="4000" dirty="0"/>
              <a:t> as 3 </a:t>
            </a:r>
            <a:r>
              <a:rPr lang="en-US" sz="4000" dirty="0" err="1"/>
              <a:t>listas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lista de </a:t>
            </a:r>
            <a:r>
              <a:rPr lang="en-US" sz="4000" dirty="0" err="1"/>
              <a:t>objetos</a:t>
            </a:r>
            <a:endParaRPr lang="en-US" sz="4000" dirty="0"/>
          </a:p>
          <a:p>
            <a:r>
              <a:rPr lang="en-US" sz="4000" dirty="0" err="1"/>
              <a:t>Faça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função</a:t>
            </a:r>
            <a:r>
              <a:rPr lang="en-US" sz="4000" dirty="0"/>
              <a:t> para mostrar a Lista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formato</a:t>
            </a:r>
            <a:r>
              <a:rPr lang="en-US" sz="4000" dirty="0"/>
              <a:t> JSON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72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Exemplo JSON (1) (JSEx6)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0" y="1598030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B3FCAF-AF11-4C8B-BA07-D33C6C3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69" y="2709438"/>
            <a:ext cx="8471621" cy="364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58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Exemplo JSON (1) (JSEx6)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864152-06F1-4032-A497-540F9B8C8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1" t="11973" r="4280"/>
          <a:stretch/>
        </p:blipFill>
        <p:spPr>
          <a:xfrm>
            <a:off x="307537" y="1558509"/>
            <a:ext cx="4718501" cy="2034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B62555-D90F-4C3E-A0A8-943B2FFA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30" y="3578904"/>
            <a:ext cx="11796139" cy="2578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A8345918-CBD1-4E9E-AD10-0A890EEE2C08}"/>
              </a:ext>
            </a:extLst>
          </p:cNvPr>
          <p:cNvSpPr/>
          <p:nvPr/>
        </p:nvSpPr>
        <p:spPr>
          <a:xfrm>
            <a:off x="7983592" y="1603035"/>
            <a:ext cx="3206400" cy="1446974"/>
          </a:xfrm>
          <a:prstGeom prst="wedgeRectCallout">
            <a:avLst>
              <a:gd name="adj1" fmla="val -117465"/>
              <a:gd name="adj2" fmla="val 11914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Instanciando</a:t>
            </a:r>
            <a:r>
              <a:rPr lang="en-US" sz="3200" b="1" dirty="0">
                <a:solidFill>
                  <a:schemeClr val="tx1"/>
                </a:solidFill>
              </a:rPr>
              <a:t> um </a:t>
            </a:r>
            <a:r>
              <a:rPr lang="en-US" sz="3200" b="1" dirty="0" err="1">
                <a:solidFill>
                  <a:schemeClr val="tx1"/>
                </a:solidFill>
              </a:rPr>
              <a:t>Objeto</a:t>
            </a:r>
            <a:r>
              <a:rPr lang="en-US" sz="3200" b="1" dirty="0">
                <a:solidFill>
                  <a:schemeClr val="tx1"/>
                </a:solidFill>
              </a:rPr>
              <a:t> com esse </a:t>
            </a:r>
            <a:r>
              <a:rPr lang="en-US" sz="3200" b="1" dirty="0" err="1">
                <a:solidFill>
                  <a:schemeClr val="tx1"/>
                </a:solidFill>
              </a:rPr>
              <a:t>formato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Exemplo JSON (1) (JSEx6)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936404-9745-47BC-826B-22E925CDF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9"/>
          <a:stretch/>
        </p:blipFill>
        <p:spPr>
          <a:xfrm>
            <a:off x="179482" y="1540815"/>
            <a:ext cx="10166020" cy="3266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4A65A04-961C-494A-B205-F62F41894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57"/>
          <a:stretch/>
        </p:blipFill>
        <p:spPr>
          <a:xfrm>
            <a:off x="2107235" y="4431364"/>
            <a:ext cx="9905283" cy="1924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49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- </a:t>
            </a:r>
            <a:r>
              <a:rPr lang="en-US" dirty="0" err="1"/>
              <a:t>Funções</a:t>
            </a:r>
            <a:endParaRPr lang="es-ES_tradnl" altLang="pt-BR" dirty="0"/>
          </a:p>
        </p:txBody>
      </p:sp>
      <p:sp>
        <p:nvSpPr>
          <p:cNvPr id="304133" name="Rectangle 5">
            <a:extLst>
              <a:ext uri="{FF2B5EF4-FFF2-40B4-BE49-F238E27FC236}">
                <a16:creationId xmlns:a16="http://schemas.microsoft.com/office/drawing/2014/main" id="{40BDAE24-A60D-4399-8906-964BD091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55" y="1394147"/>
            <a:ext cx="10281581" cy="4962203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&lt;Nome da funcao&gt;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par1, par2...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&lt;qualquer coisa&gt;;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GB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quadrado (numero) {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numero * numero;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60815"/>
      </p:ext>
    </p:extLst>
  </p:cSld>
  <p:clrMapOvr>
    <a:masterClrMapping/>
  </p:clrMapOvr>
  <p:transition spd="med"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Exemplo JSON (1) (JSEx6)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EB55CE-8E43-429B-BB40-9FB3392BE0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22"/>
          <a:stretch/>
        </p:blipFill>
        <p:spPr>
          <a:xfrm>
            <a:off x="254652" y="1461119"/>
            <a:ext cx="4139635" cy="2579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FB08F8-25C7-4C07-A96F-37D44576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97" y="3686453"/>
            <a:ext cx="2952750" cy="2362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065CAFF-6B75-4625-BF55-C45F73AEC3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06" b="12561"/>
          <a:stretch/>
        </p:blipFill>
        <p:spPr>
          <a:xfrm>
            <a:off x="5708020" y="1329700"/>
            <a:ext cx="5629383" cy="2579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6E083D-B15B-47C2-B37B-58EEBE72D0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850" b="7918"/>
          <a:stretch/>
        </p:blipFill>
        <p:spPr>
          <a:xfrm>
            <a:off x="4618671" y="3927444"/>
            <a:ext cx="6494545" cy="2514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8084107-DF31-4A0A-BC19-7FAC542C014B}"/>
              </a:ext>
            </a:extLst>
          </p:cNvPr>
          <p:cNvCxnSpPr>
            <a:cxnSpLocks/>
          </p:cNvCxnSpPr>
          <p:nvPr/>
        </p:nvCxnSpPr>
        <p:spPr>
          <a:xfrm flipV="1">
            <a:off x="1816188" y="5328297"/>
            <a:ext cx="2919773" cy="38512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1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</a:t>
            </a:r>
            <a:r>
              <a:rPr lang="en-US" sz="4000" dirty="0" err="1"/>
              <a:t>Exercicio</a:t>
            </a:r>
            <a:r>
              <a:rPr lang="en-US" sz="4000" dirty="0"/>
              <a:t> JSON</a:t>
            </a:r>
            <a:endParaRPr lang="tr-TR" altLang="pt-BR" sz="40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3DCC66-0D4B-4F6C-9178-AADADAA0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/>
              <a:t>Crie</a:t>
            </a:r>
            <a:r>
              <a:rPr lang="en-US" sz="4000" dirty="0"/>
              <a:t> um programa </a:t>
            </a:r>
            <a:r>
              <a:rPr lang="en-US" sz="4000" dirty="0" err="1"/>
              <a:t>em</a:t>
            </a:r>
            <a:r>
              <a:rPr lang="en-US" sz="4000" dirty="0"/>
              <a:t> JavaScript para: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err="1"/>
              <a:t>Inserir</a:t>
            </a:r>
            <a:r>
              <a:rPr lang="en-US" sz="3600" dirty="0"/>
              <a:t> todas as </a:t>
            </a:r>
            <a:r>
              <a:rPr lang="en-US" sz="3600" dirty="0" err="1"/>
              <a:t>notas</a:t>
            </a:r>
            <a:r>
              <a:rPr lang="en-US" sz="3600" dirty="0"/>
              <a:t> Av1, Av2, AV3 de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turma</a:t>
            </a:r>
            <a:r>
              <a:rPr lang="en-US" sz="3600" dirty="0"/>
              <a:t> 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Entrar com o valor da media </a:t>
            </a:r>
            <a:r>
              <a:rPr lang="en-US" sz="3600" dirty="0" err="1"/>
              <a:t>pra</a:t>
            </a:r>
            <a:r>
              <a:rPr lang="en-US" sz="3600" dirty="0"/>
              <a:t> passar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err="1"/>
              <a:t>Listar</a:t>
            </a:r>
            <a:r>
              <a:rPr lang="en-US" sz="3600" dirty="0"/>
              <a:t> </a:t>
            </a:r>
            <a:r>
              <a:rPr lang="en-US" sz="3600" dirty="0" err="1"/>
              <a:t>em</a:t>
            </a:r>
            <a:r>
              <a:rPr lang="en-US" sz="3600" dirty="0"/>
              <a:t> forma de </a:t>
            </a:r>
            <a:r>
              <a:rPr lang="en-US" sz="3600" dirty="0" err="1"/>
              <a:t>tabela</a:t>
            </a:r>
            <a:r>
              <a:rPr lang="en-US" sz="3600" dirty="0"/>
              <a:t>:</a:t>
            </a:r>
          </a:p>
          <a:p>
            <a:pPr lvl="2"/>
            <a:r>
              <a:rPr lang="en-US" sz="3200" dirty="0"/>
              <a:t>Cada </a:t>
            </a:r>
            <a:r>
              <a:rPr lang="en-US" sz="3200" dirty="0" err="1"/>
              <a:t>Aluno</a:t>
            </a:r>
            <a:r>
              <a:rPr lang="en-US" sz="3200" dirty="0"/>
              <a:t> e sua media – </a:t>
            </a:r>
            <a:r>
              <a:rPr lang="en-US" sz="3200" dirty="0" err="1"/>
              <a:t>Indicando</a:t>
            </a:r>
            <a:r>
              <a:rPr lang="en-US" sz="3200" dirty="0"/>
              <a:t> se </a:t>
            </a:r>
            <a:r>
              <a:rPr lang="en-US" sz="3200" dirty="0" err="1"/>
              <a:t>passou</a:t>
            </a:r>
            <a:endParaRPr lang="en-US" sz="3200" dirty="0"/>
          </a:p>
          <a:p>
            <a:pPr lvl="2"/>
            <a:r>
              <a:rPr lang="en-US" sz="3200" dirty="0"/>
              <a:t>A media da </a:t>
            </a:r>
            <a:r>
              <a:rPr lang="en-US" sz="3200" dirty="0" err="1"/>
              <a:t>turma</a:t>
            </a:r>
            <a:endParaRPr lang="en-US" sz="3200" dirty="0"/>
          </a:p>
          <a:p>
            <a:pPr lvl="2"/>
            <a:r>
              <a:rPr lang="en-US" sz="3200" dirty="0"/>
              <a:t>A </a:t>
            </a:r>
            <a:r>
              <a:rPr lang="en-US" sz="3200" dirty="0" err="1"/>
              <a:t>porcentagem</a:t>
            </a:r>
            <a:r>
              <a:rPr lang="en-US" sz="3200" dirty="0"/>
              <a:t> de alunos que </a:t>
            </a:r>
            <a:r>
              <a:rPr lang="en-US" sz="3200" dirty="0" err="1"/>
              <a:t>passou</a:t>
            </a:r>
            <a:br>
              <a:rPr lang="en-US" sz="3600" dirty="0"/>
            </a:br>
            <a:r>
              <a:rPr lang="en-US" sz="3600" dirty="0"/>
              <a:t>	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1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892FCD9B-D473-43DB-BFAD-4CA3E865C722}"/>
              </a:ext>
            </a:extLst>
          </p:cNvPr>
          <p:cNvSpPr/>
          <p:nvPr/>
        </p:nvSpPr>
        <p:spPr>
          <a:xfrm>
            <a:off x="134905" y="1691322"/>
            <a:ext cx="7302215" cy="2905062"/>
          </a:xfrm>
          <a:prstGeom prst="flowChart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8A90F93-E36C-4D30-86AA-FCAF945092E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Caixas</a:t>
            </a:r>
            <a:r>
              <a:rPr lang="en-US" dirty="0"/>
              <a:t> de </a:t>
            </a:r>
            <a:r>
              <a:rPr lang="en-US" dirty="0" err="1"/>
              <a:t>diálogo</a:t>
            </a:r>
            <a:endParaRPr lang="tr-TR" alt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41481-1BA2-428C-A873-EBF61BCB60A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63515" y="1748132"/>
            <a:ext cx="7541829" cy="2604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tr-TR" altLang="pt-BR" sz="4700" dirty="0"/>
              <a:t>&lt;script</a:t>
            </a:r>
            <a:r>
              <a:rPr lang="tr-TR" altLang="pt-BR" sz="4700" b="1" dirty="0"/>
              <a:t> type="text/javascript" </a:t>
            </a:r>
            <a:r>
              <a:rPr lang="tr-TR" altLang="pt-BR" sz="4700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4700" dirty="0"/>
              <a:t>	</a:t>
            </a:r>
            <a:r>
              <a:rPr lang="tr-TR" altLang="pt-BR" sz="4700" dirty="0"/>
              <a:t>x=</a:t>
            </a:r>
            <a:r>
              <a:rPr lang="en-US" altLang="pt-BR" sz="4700" dirty="0"/>
              <a:t>confirm</a:t>
            </a:r>
            <a:r>
              <a:rPr lang="tr-TR" altLang="pt-BR" sz="4700" dirty="0"/>
              <a:t> (“</a:t>
            </a:r>
            <a:r>
              <a:rPr lang="en-US" altLang="pt-BR" sz="4700" dirty="0"/>
              <a:t>Devo </a:t>
            </a:r>
            <a:r>
              <a:rPr lang="en-US" altLang="pt-BR" sz="4700" dirty="0" err="1"/>
              <a:t>prossegir</a:t>
            </a:r>
            <a:r>
              <a:rPr lang="en-US" altLang="pt-BR" sz="4700" dirty="0"/>
              <a:t> ?</a:t>
            </a:r>
            <a:r>
              <a:rPr lang="tr-TR" altLang="pt-BR" sz="4700" dirty="0"/>
              <a:t>”)</a:t>
            </a:r>
            <a:r>
              <a:rPr lang="en-US" altLang="pt-BR" sz="4700" dirty="0"/>
              <a:t>;</a:t>
            </a:r>
            <a:endParaRPr lang="tr-TR" altLang="pt-BR" sz="4700" dirty="0"/>
          </a:p>
          <a:p>
            <a:pPr>
              <a:buFont typeface="Arial" panose="020B0604020202020204" pitchFamily="34" charset="0"/>
              <a:buNone/>
            </a:pPr>
            <a:r>
              <a:rPr lang="en-US" altLang="pt-BR" sz="4700" dirty="0"/>
              <a:t>	</a:t>
            </a:r>
            <a:r>
              <a:rPr lang="tr-TR" altLang="pt-BR" sz="4700" dirty="0"/>
              <a:t>document.write(“</a:t>
            </a:r>
            <a:r>
              <a:rPr lang="en-US" altLang="pt-BR" sz="4700" dirty="0" err="1"/>
              <a:t>Resposta</a:t>
            </a:r>
            <a:r>
              <a:rPr lang="en-US" altLang="pt-BR" sz="4700" dirty="0"/>
              <a:t>:” </a:t>
            </a:r>
            <a:r>
              <a:rPr lang="tr-TR" altLang="pt-BR" sz="4700" dirty="0"/>
              <a:t>+</a:t>
            </a:r>
            <a:r>
              <a:rPr lang="en-US" altLang="pt-BR" sz="4700" dirty="0"/>
              <a:t> </a:t>
            </a:r>
            <a:r>
              <a:rPr lang="tr-TR" altLang="pt-BR" sz="4700" dirty="0"/>
              <a:t>x)</a:t>
            </a:r>
            <a:r>
              <a:rPr lang="en-US" altLang="pt-BR" sz="4700" dirty="0"/>
              <a:t>;</a:t>
            </a:r>
            <a:endParaRPr lang="tr-TR" altLang="pt-BR" sz="4700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sz="4700" dirty="0"/>
              <a:t>&lt;/script</a:t>
            </a:r>
            <a:r>
              <a:rPr lang="tr-TR" altLang="pt-BR" sz="3800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pt-BR" dirty="0"/>
          </a:p>
          <a:p>
            <a:pPr>
              <a:buFont typeface="Arial" panose="020B0604020202020204" pitchFamily="34" charset="0"/>
              <a:buNone/>
            </a:pPr>
            <a:endParaRPr lang="tr-TR" alt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2FB884-25E5-416B-AEE5-6EBA9742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8C3BD7-0F91-4636-9459-CC6FEF75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57EA55-24E3-475C-9E22-C769CE62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248C9236-62BB-48E0-BAAA-C368DB640FB7}"/>
              </a:ext>
            </a:extLst>
          </p:cNvPr>
          <p:cNvSpPr/>
          <p:nvPr/>
        </p:nvSpPr>
        <p:spPr>
          <a:xfrm>
            <a:off x="3934429" y="3718743"/>
            <a:ext cx="8044961" cy="2676036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578D7A-DE8B-4701-86D3-EC7330B88353}"/>
              </a:ext>
            </a:extLst>
          </p:cNvPr>
          <p:cNvSpPr/>
          <p:nvPr/>
        </p:nvSpPr>
        <p:spPr>
          <a:xfrm>
            <a:off x="4284248" y="3905996"/>
            <a:ext cx="785882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altLang="pt-BR" sz="4400" dirty="0"/>
              <a:t>&lt;script</a:t>
            </a:r>
            <a:r>
              <a:rPr lang="tr-TR" altLang="pt-BR" sz="4400" b="1" dirty="0"/>
              <a:t> type="text/javascript" </a:t>
            </a:r>
            <a:r>
              <a:rPr lang="tr-TR" altLang="pt-BR" sz="4400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sz="4400" dirty="0"/>
              <a:t>	alert</a:t>
            </a:r>
            <a:r>
              <a:rPr lang="tr-TR" altLang="pt-BR" sz="4400" dirty="0"/>
              <a:t>(“</a:t>
            </a:r>
            <a:r>
              <a:rPr lang="en-US" altLang="pt-BR" sz="4400" dirty="0"/>
              <a:t>FUJA!!!!</a:t>
            </a:r>
            <a:r>
              <a:rPr lang="tr-TR" altLang="pt-BR" sz="4400" dirty="0"/>
              <a:t>”)</a:t>
            </a:r>
            <a:r>
              <a:rPr lang="en-US" altLang="pt-BR" sz="4400" dirty="0"/>
              <a:t>;</a:t>
            </a:r>
            <a:endParaRPr lang="tr-TR" altLang="pt-BR" sz="4400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sz="44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6817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</a:t>
            </a:r>
            <a:r>
              <a:rPr lang="en-US" sz="4000" dirty="0" err="1"/>
              <a:t>Variáveis</a:t>
            </a:r>
            <a:r>
              <a:rPr lang="en-US" sz="4000" dirty="0"/>
              <a:t>(3) - Arrays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000126" y="1691322"/>
            <a:ext cx="9758362" cy="4351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pt-BR" sz="3600" dirty="0"/>
              <a:t>	</a:t>
            </a:r>
            <a:r>
              <a:rPr lang="tr-TR" altLang="pt-BR" sz="3600" b="1" dirty="0"/>
              <a:t>&lt;script type="text/javascript"&gt;</a:t>
            </a:r>
          </a:p>
          <a:p>
            <a:pPr marL="457200" lvl="1" indent="0">
              <a:buNone/>
            </a:pPr>
            <a:endParaRPr lang="pt-BR" sz="3200" dirty="0">
              <a:latin typeface="UbuntuMono-Regular"/>
            </a:endParaRPr>
          </a:p>
          <a:p>
            <a:pPr marL="457200" lvl="1" indent="0">
              <a:buNone/>
            </a:pP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pt-BR" sz="3200" dirty="0">
                <a:latin typeface="UbuntuMono-Regular"/>
              </a:rPr>
              <a:t> vet1 = new </a:t>
            </a:r>
            <a:r>
              <a:rPr lang="pt-BR" sz="3200" dirty="0" err="1">
                <a:latin typeface="UbuntuMono-Regular"/>
              </a:rPr>
              <a:t>Array</a:t>
            </a:r>
            <a:r>
              <a:rPr lang="pt-BR" sz="3200" dirty="0">
                <a:latin typeface="UbuntuMono-Regular"/>
              </a:rPr>
              <a:t>();  ..  ou    </a:t>
            </a: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pt-BR" sz="3200" dirty="0">
                <a:latin typeface="UbuntuMono-Regular"/>
              </a:rPr>
              <a:t> vet1 = [];</a:t>
            </a:r>
          </a:p>
          <a:p>
            <a:pPr marL="457200" lvl="1" indent="0">
              <a:buNone/>
            </a:pP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</a:t>
            </a:r>
            <a:r>
              <a:rPr lang="pt-BR" sz="3200" dirty="0">
                <a:latin typeface="UbuntuMono-Regular"/>
              </a:rPr>
              <a:t> vet2 = new </a:t>
            </a:r>
            <a:r>
              <a:rPr lang="pt-BR" sz="3200" dirty="0" err="1">
                <a:latin typeface="UbuntuMono-Regular"/>
              </a:rPr>
              <a:t>Array</a:t>
            </a:r>
            <a:r>
              <a:rPr lang="pt-BR" sz="3200" dirty="0">
                <a:latin typeface="UbuntuMono-Regular"/>
              </a:rPr>
              <a:t>(5);</a:t>
            </a:r>
          </a:p>
          <a:p>
            <a:pPr marL="457200" lvl="1" indent="0">
              <a:buNone/>
            </a:pPr>
            <a:r>
              <a:rPr lang="pt-BR" sz="3200" dirty="0">
                <a:solidFill>
                  <a:srgbClr val="00AEF0"/>
                </a:solidFill>
                <a:latin typeface="UbuntuMono-Regular"/>
              </a:rPr>
              <a:t>var 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cores </a:t>
            </a:r>
            <a:r>
              <a:rPr lang="pt-BR" sz="3200" dirty="0">
                <a:solidFill>
                  <a:srgbClr val="EE1D24"/>
                </a:solidFill>
                <a:latin typeface="UbuntuMono-Regular"/>
              </a:rPr>
              <a:t>= 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"Verde"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"Amarelo"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"Azul"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pt-BR" sz="3200" dirty="0">
                <a:solidFill>
                  <a:srgbClr val="D6CE27"/>
                </a:solidFill>
                <a:latin typeface="UbuntuMono-Regular"/>
              </a:rPr>
              <a:t>"Branco"</a:t>
            </a:r>
            <a:r>
              <a:rPr lang="pt-BR" sz="3200" dirty="0">
                <a:solidFill>
                  <a:srgbClr val="000000"/>
                </a:solidFill>
                <a:latin typeface="UbuntuMono-Regular"/>
              </a:rPr>
              <a:t>];</a:t>
            </a:r>
          </a:p>
          <a:p>
            <a:pPr marL="457200" lvl="1" indent="0">
              <a:buNone/>
            </a:pPr>
            <a:r>
              <a:rPr lang="pt-BR" sz="3200" dirty="0">
                <a:latin typeface="UbuntuMono-Regular"/>
              </a:rPr>
              <a:t>vet1[0] = 1,   vet1[1] = 3,   etc.....</a:t>
            </a:r>
            <a:endParaRPr lang="en-US" altLang="pt-BR" sz="3200" b="1" dirty="0"/>
          </a:p>
          <a:p>
            <a:pPr marL="457200" lvl="1" indent="0">
              <a:buNone/>
            </a:pPr>
            <a:r>
              <a:rPr lang="en-US" altLang="pt-BR" sz="3200" b="1" dirty="0"/>
              <a:t>	</a:t>
            </a:r>
          </a:p>
          <a:p>
            <a:pPr marL="0" indent="0">
              <a:buNone/>
            </a:pPr>
            <a:r>
              <a:rPr lang="tr-TR" altLang="pt-BR" sz="3600" b="1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9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Exemplo Arrays (1) (JSEx4)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0" y="1598030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B3FCAF-AF11-4C8B-BA07-D33C6C35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969" y="2709438"/>
            <a:ext cx="8471621" cy="3646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Exemplo Arrays (1) (JSEx4)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941AEF-E1E8-4BAA-ABAC-37B37075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6" y="1660044"/>
            <a:ext cx="7373132" cy="36945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F10EA8-B2D2-4384-ACFA-12E474E4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213" y="3261809"/>
            <a:ext cx="6220985" cy="3094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00FC3C-2189-4FDB-A844-0199226FD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07" y="1660044"/>
            <a:ext cx="4978159" cy="2900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23ED577-52EC-4230-8511-403F71EA1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4" t="34324" r="6513"/>
          <a:stretch/>
        </p:blipFill>
        <p:spPr>
          <a:xfrm>
            <a:off x="5742201" y="1338785"/>
            <a:ext cx="6199436" cy="1546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 (1) (JSEx4)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3AD198-69BA-4127-BC55-23D9E6D5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63" y="1441345"/>
            <a:ext cx="5060471" cy="1703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7F859D-AD5E-4589-8EF4-7C5BCA724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749" y="1976183"/>
            <a:ext cx="3239794" cy="2226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54FBAF1-AFCE-4C29-929E-FF454B6A5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94" b="27387"/>
          <a:stretch/>
        </p:blipFill>
        <p:spPr>
          <a:xfrm>
            <a:off x="5860440" y="4102273"/>
            <a:ext cx="6127911" cy="1679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77DC8D0F-510C-4542-A185-FD3F34C0F64C}"/>
              </a:ext>
            </a:extLst>
          </p:cNvPr>
          <p:cNvSpPr/>
          <p:nvPr/>
        </p:nvSpPr>
        <p:spPr>
          <a:xfrm>
            <a:off x="411146" y="4462272"/>
            <a:ext cx="5256970" cy="1791430"/>
          </a:xfrm>
          <a:prstGeom prst="wedgeRectCallout">
            <a:avLst>
              <a:gd name="adj1" fmla="val 77553"/>
              <a:gd name="adj2" fmla="val -4292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Lembrando: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Ctrl - &lt;</a:t>
            </a:r>
            <a:r>
              <a:rPr lang="en-US" sz="4000" b="1" dirty="0" err="1">
                <a:solidFill>
                  <a:schemeClr val="tx1"/>
                </a:solidFill>
              </a:rPr>
              <a:t>Espaço</a:t>
            </a:r>
            <a:r>
              <a:rPr lang="en-US" sz="4000" b="1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(Evita </a:t>
            </a:r>
            <a:r>
              <a:rPr lang="en-US" sz="3200" dirty="0" err="1">
                <a:solidFill>
                  <a:schemeClr val="tx1"/>
                </a:solidFill>
              </a:rPr>
              <a:t>erros</a:t>
            </a:r>
            <a:r>
              <a:rPr lang="en-US" sz="3200" dirty="0">
                <a:solidFill>
                  <a:schemeClr val="tx1"/>
                </a:solidFill>
              </a:rPr>
              <a:t> de </a:t>
            </a:r>
            <a:r>
              <a:rPr lang="en-US" sz="3200" dirty="0" err="1">
                <a:solidFill>
                  <a:schemeClr val="tx1"/>
                </a:solidFill>
              </a:rPr>
              <a:t>digitação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7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58978" y="172977"/>
            <a:ext cx="10515600" cy="1325562"/>
          </a:xfrm>
        </p:spPr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JavaScript –  Exemplo Arrays (1) (JSEx4)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30-jul-18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610379D-98BB-423E-8AAB-EC36A8C99B9D}"/>
              </a:ext>
            </a:extLst>
          </p:cNvPr>
          <p:cNvCxnSpPr>
            <a:cxnSpLocks/>
          </p:cNvCxnSpPr>
          <p:nvPr/>
        </p:nvCxnSpPr>
        <p:spPr>
          <a:xfrm flipV="1">
            <a:off x="6202841" y="2824101"/>
            <a:ext cx="1660999" cy="16869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4CB63B8-90E9-459B-AAB0-495FCD96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8" y="1473331"/>
            <a:ext cx="10478454" cy="4883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Balão de Fala: Retângulo 12">
            <a:extLst>
              <a:ext uri="{FF2B5EF4-FFF2-40B4-BE49-F238E27FC236}">
                <a16:creationId xmlns:a16="http://schemas.microsoft.com/office/drawing/2014/main" id="{B15C5C56-D131-46E2-A05A-CA45D7516357}"/>
              </a:ext>
            </a:extLst>
          </p:cNvPr>
          <p:cNvSpPr/>
          <p:nvPr/>
        </p:nvSpPr>
        <p:spPr>
          <a:xfrm>
            <a:off x="8276256" y="601534"/>
            <a:ext cx="3206400" cy="1446974"/>
          </a:xfrm>
          <a:prstGeom prst="wedgeRectCallout">
            <a:avLst>
              <a:gd name="adj1" fmla="val -204057"/>
              <a:gd name="adj2" fmla="val 50016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Array para guardar o </a:t>
            </a:r>
            <a:r>
              <a:rPr lang="en-US" sz="3200" b="1" dirty="0" err="1">
                <a:solidFill>
                  <a:schemeClr val="tx1"/>
                </a:solidFill>
              </a:rPr>
              <a:t>nome</a:t>
            </a:r>
            <a:r>
              <a:rPr lang="en-US" sz="3200" b="1" dirty="0">
                <a:solidFill>
                  <a:schemeClr val="tx1"/>
                </a:solidFill>
              </a:rPr>
              <a:t> dos </a:t>
            </a:r>
            <a:r>
              <a:rPr lang="en-US" sz="3200" b="1" dirty="0" err="1">
                <a:solidFill>
                  <a:schemeClr val="tx1"/>
                </a:solidFill>
              </a:rPr>
              <a:t>funcionarios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632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4241</TotalTime>
  <Words>896</Words>
  <Application>Microsoft Office PowerPoint</Application>
  <PresentationFormat>Widescreen</PresentationFormat>
  <Paragraphs>215</Paragraphs>
  <Slides>31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UbuntuMono-Regular</vt:lpstr>
      <vt:lpstr>Wingdings</vt:lpstr>
      <vt:lpstr>Wingdings 2</vt:lpstr>
      <vt:lpstr>HDOfficeLightV0</vt:lpstr>
      <vt:lpstr>TECNOLOGIAS PARA INTERNET -II CCT0423 (Aula 2)</vt:lpstr>
      <vt:lpstr>TECNOLOGIAS PARA INTERNET - II Aula 2</vt:lpstr>
      <vt:lpstr>TECNOLOGIAS PARA INTERNET - II JavaScript - Funções</vt:lpstr>
      <vt:lpstr>TECNOLOGIAS PARA INTERNET - II JavaScript – Caixas de diálogo</vt:lpstr>
      <vt:lpstr>TECNOLOGIAS PARA INTERNET - II JavaScript – Variáveis(3) - Arrays</vt:lpstr>
      <vt:lpstr>TECNOLOGIAS PARA INTERNET - II JavaScript – Exemplo Arrays (1) (JSEx4)</vt:lpstr>
      <vt:lpstr>TECNOLOGIAS PARA INTERNET - II JavaScript – Exemplo Arrays (1) (JSEx4)</vt:lpstr>
      <vt:lpstr>TECNOLOGIAS PARA INTERNET - II JavaScript –  Exemplo Arrays (1) (JSEx4)</vt:lpstr>
      <vt:lpstr>TECNOLOGIAS PARA INTERNET - II JavaScript –  Exemplo Arrays (1) (JSEx4)</vt:lpstr>
      <vt:lpstr>TECNOLOGIAS PARA INTERNET - II JavaScript –  Exemplo Arrays (1) (JSEx4)</vt:lpstr>
      <vt:lpstr>TECNOLOGIAS PARA INTERNET - II JavaScript –  Exemplo Arrays (1) (JSEx4)</vt:lpstr>
      <vt:lpstr>TECNOLOGIAS PARA INTERNET - II JavaScript –  Exemplo Arrays</vt:lpstr>
      <vt:lpstr>TECNOLOGIAS PARA INTERNET - II JavaScript – Exemplo Arrays (2) (JSEx5)</vt:lpstr>
      <vt:lpstr>TECNOLOGIAS PARA INTERNET - II JavaScript – Exemplo Arrays (2) (JSEx5)</vt:lpstr>
      <vt:lpstr>TECNOLOGIAS PARA INTERNET - II JavaScript –  Exemplo Arrays (2) (JSEx5)</vt:lpstr>
      <vt:lpstr>TECNOLOGIAS PARA INTERNET - II JavaScript –  Exemplo Arrays (2) (JSEx5)</vt:lpstr>
      <vt:lpstr>TECNOLOGIAS PARA INTERNET - II JavaScript –  Exemplo Arrays (2) (JSEx5)</vt:lpstr>
      <vt:lpstr>TECNOLOGIAS PARA INTERNET - II JavaScript –  Exemplo Arrays (2) (JSEx5)</vt:lpstr>
      <vt:lpstr>TECNOLOGIAS PARA INTERNET - II JavaScript –  Exemplo Arrays (2) (JSEx5)</vt:lpstr>
      <vt:lpstr>TECNOLOGIAS PARA INTERNET - II JavaScript –  Exemplo Arrays (2) (JSEx5)</vt:lpstr>
      <vt:lpstr>TECNOLOGIAS PARA INTERNET - II JavaScript – Objetos</vt:lpstr>
      <vt:lpstr>TECNOLOGIAS PARA INTERNET - II JavaScript – JSON – Java Script Object Notation</vt:lpstr>
      <vt:lpstr>TECNOLOGIAS PARA INTERNET - II JavaScript – JSON – Java Script Object Notation</vt:lpstr>
      <vt:lpstr>TECNOLOGIAS PARA INTERNET - II JavaScript – JSON – Java Script Object Notation</vt:lpstr>
      <vt:lpstr>TECNOLOGIAS PARA INTERNET - II JavaScript – JSON – Java Script Object Notation</vt:lpstr>
      <vt:lpstr>TECNOLOGIAS PARA INTERNET - II JavaScript – Exemplo JSON (1) (JSEx6)</vt:lpstr>
      <vt:lpstr>TECNOLOGIAS PARA INTERNET - II JavaScript – Exemplo JSON (1) (JSEx6)</vt:lpstr>
      <vt:lpstr>TECNOLOGIAS PARA INTERNET - II JavaScript – Exemplo JSON (1) (JSEx6)</vt:lpstr>
      <vt:lpstr>TECNOLOGIAS PARA INTERNET - II JavaScript – Exemplo JSON (1) (JSEx6)</vt:lpstr>
      <vt:lpstr>TECNOLOGIAS PARA INTERNET - II JavaScript – Exemplo JSON (1) (JSEx6)</vt:lpstr>
      <vt:lpstr>TECNOLOGIAS PARA INTERNET - II JavaScript – Exercicio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159</cp:revision>
  <cp:lastPrinted>2018-02-21T20:08:26Z</cp:lastPrinted>
  <dcterms:created xsi:type="dcterms:W3CDTF">2016-08-01T02:15:42Z</dcterms:created>
  <dcterms:modified xsi:type="dcterms:W3CDTF">2018-08-12T18:42:12Z</dcterms:modified>
</cp:coreProperties>
</file>