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1"/>
  </p:sldMasterIdLst>
  <p:notesMasterIdLst>
    <p:notesMasterId r:id="rId21"/>
  </p:notesMasterIdLst>
  <p:sldIdLst>
    <p:sldId id="314" r:id="rId2"/>
    <p:sldId id="261" r:id="rId3"/>
    <p:sldId id="310" r:id="rId4"/>
    <p:sldId id="315" r:id="rId5"/>
    <p:sldId id="316" r:id="rId6"/>
    <p:sldId id="317" r:id="rId7"/>
    <p:sldId id="326" r:id="rId8"/>
    <p:sldId id="318" r:id="rId9"/>
    <p:sldId id="327" r:id="rId10"/>
    <p:sldId id="319" r:id="rId11"/>
    <p:sldId id="320" r:id="rId12"/>
    <p:sldId id="321" r:id="rId13"/>
    <p:sldId id="322" r:id="rId14"/>
    <p:sldId id="323" r:id="rId15"/>
    <p:sldId id="324" r:id="rId16"/>
    <p:sldId id="328" r:id="rId17"/>
    <p:sldId id="329" r:id="rId18"/>
    <p:sldId id="330" r:id="rId19"/>
    <p:sldId id="33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492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912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921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479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11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637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696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425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9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965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603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208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208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195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608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538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835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64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10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36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6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70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7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83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5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9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45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36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6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48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dre.luiz.braga2000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9100" y="528182"/>
            <a:ext cx="11150599" cy="165304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Dispositivos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i="1" dirty="0"/>
              <a:t>CCT0080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9100" y="2438400"/>
            <a:ext cx="11315700" cy="405185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“CCT0080-&lt;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 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Inclua</a:t>
            </a:r>
            <a:r>
              <a:rPr lang="en-US" sz="2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seu </a:t>
            </a:r>
            <a:r>
              <a:rPr lang="en-US" sz="2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2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e Matricula no corpo do email por favor)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sz="2800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45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0E2F02-B81F-4135-8A9F-82ED8A8CF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648" y="1432878"/>
            <a:ext cx="6184114" cy="45661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7238" y="136525"/>
            <a:ext cx="7030905" cy="199612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Dispositivos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i="1" dirty="0" err="1">
                <a:solidFill>
                  <a:srgbClr val="3366FF"/>
                </a:solidFill>
              </a:rPr>
              <a:t>Criação</a:t>
            </a:r>
            <a:r>
              <a:rPr lang="en-US" i="1" dirty="0">
                <a:solidFill>
                  <a:srgbClr val="3366FF"/>
                </a:solidFill>
              </a:rPr>
              <a:t> de aplicativos com</a:t>
            </a:r>
            <a:br>
              <a:rPr lang="en-US" i="1" dirty="0">
                <a:solidFill>
                  <a:srgbClr val="3366FF"/>
                </a:solidFill>
              </a:rPr>
            </a:br>
            <a:r>
              <a:rPr lang="en-US" i="1" dirty="0">
                <a:solidFill>
                  <a:srgbClr val="3366FF"/>
                </a:solidFill>
              </a:rPr>
              <a:t>Android </a:t>
            </a:r>
            <a:r>
              <a:rPr lang="en-US" i="1" dirty="0" err="1">
                <a:solidFill>
                  <a:srgbClr val="3366FF"/>
                </a:solidFill>
              </a:rPr>
              <a:t>Estudio</a:t>
            </a:r>
            <a:r>
              <a:rPr lang="en-US" i="1" dirty="0">
                <a:solidFill>
                  <a:srgbClr val="3366FF"/>
                </a:solidFill>
              </a:rPr>
              <a:t> - 7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545FE86-B619-450D-9093-BEC823B303FF}"/>
              </a:ext>
            </a:extLst>
          </p:cNvPr>
          <p:cNvCxnSpPr>
            <a:cxnSpLocks/>
          </p:cNvCxnSpPr>
          <p:nvPr/>
        </p:nvCxnSpPr>
        <p:spPr>
          <a:xfrm flipV="1">
            <a:off x="4864610" y="1632482"/>
            <a:ext cx="1047404" cy="1741344"/>
          </a:xfrm>
          <a:prstGeom prst="straightConnector1">
            <a:avLst/>
          </a:prstGeom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516C882-172E-4CE7-99D7-540A3DC00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10" y="2455894"/>
            <a:ext cx="5452042" cy="299192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Seguir os passos para o “</a:t>
            </a:r>
            <a:r>
              <a:rPr lang="pt-BR" dirty="0" err="1"/>
              <a:t>Hello</a:t>
            </a:r>
            <a:r>
              <a:rPr lang="pt-BR" dirty="0"/>
              <a:t> World” </a:t>
            </a:r>
            <a:r>
              <a:rPr lang="pt-BR" dirty="0" err="1"/>
              <a:t>incial</a:t>
            </a:r>
            <a:r>
              <a:rPr lang="pt-BR" dirty="0"/>
              <a:t> acima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Clicar no arquivo xxx.xml que vai estar na pasta “Layout” do projeto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Arraste os devidos componentes para montar o layout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933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6487" y="136525"/>
            <a:ext cx="11444409" cy="1325562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Dispositivos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i="1" dirty="0" err="1">
                <a:solidFill>
                  <a:srgbClr val="3366FF"/>
                </a:solidFill>
              </a:rPr>
              <a:t>Criação</a:t>
            </a:r>
            <a:r>
              <a:rPr lang="en-US" i="1" dirty="0">
                <a:solidFill>
                  <a:srgbClr val="3366FF"/>
                </a:solidFill>
              </a:rPr>
              <a:t> de aplicativos com Android </a:t>
            </a:r>
            <a:r>
              <a:rPr lang="en-US" i="1" dirty="0" err="1">
                <a:solidFill>
                  <a:srgbClr val="3366FF"/>
                </a:solidFill>
              </a:rPr>
              <a:t>Estudio</a:t>
            </a:r>
            <a:r>
              <a:rPr lang="en-US" i="1" dirty="0">
                <a:solidFill>
                  <a:srgbClr val="3366FF"/>
                </a:solidFill>
              </a:rPr>
              <a:t> - 8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545FE86-B619-450D-9093-BEC823B303FF}"/>
              </a:ext>
            </a:extLst>
          </p:cNvPr>
          <p:cNvCxnSpPr/>
          <p:nvPr/>
        </p:nvCxnSpPr>
        <p:spPr>
          <a:xfrm flipV="1">
            <a:off x="7142295" y="-621902"/>
            <a:ext cx="3669792" cy="2250280"/>
          </a:xfrm>
          <a:prstGeom prst="straightConnector1">
            <a:avLst/>
          </a:prstGeom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516C882-172E-4CE7-99D7-540A3DC00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59" y="1462087"/>
            <a:ext cx="11715681" cy="209308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Crie um ID para cada componente que você vai precisar manipular no código Java (Abaixo), seguindo, de preferencia as seguintes convenções:</a:t>
            </a:r>
          </a:p>
          <a:p>
            <a:pPr marL="971550" lvl="1" indent="-514350">
              <a:buFont typeface="+mj-lt"/>
              <a:buAutoNum type="romanUcPeriod"/>
            </a:pPr>
            <a:r>
              <a:rPr lang="pt-BR" dirty="0">
                <a:solidFill>
                  <a:srgbClr val="3366FF"/>
                </a:solidFill>
              </a:rPr>
              <a:t>ID</a:t>
            </a:r>
            <a:r>
              <a:rPr lang="pt-BR" dirty="0"/>
              <a:t>(1,2,3)</a:t>
            </a:r>
            <a:r>
              <a:rPr lang="pt-BR" dirty="0">
                <a:solidFill>
                  <a:srgbClr val="3366FF"/>
                </a:solidFill>
              </a:rPr>
              <a:t>_</a:t>
            </a:r>
            <a:r>
              <a:rPr lang="pt-BR" dirty="0"/>
              <a:t>(</a:t>
            </a:r>
            <a:r>
              <a:rPr lang="pt-BR" b="1" dirty="0"/>
              <a:t>IDENTIFICADOR DO COMPONENTE</a:t>
            </a:r>
            <a:r>
              <a:rPr lang="pt-BR" dirty="0"/>
              <a:t>)&lt;deixar o tipo que o </a:t>
            </a:r>
            <a:r>
              <a:rPr lang="pt-BR" dirty="0" err="1"/>
              <a:t>android</a:t>
            </a:r>
            <a:r>
              <a:rPr lang="pt-BR" dirty="0"/>
              <a:t> já </a:t>
            </a:r>
            <a:r>
              <a:rPr lang="pt-BR" dirty="0" err="1"/>
              <a:t>pos</a:t>
            </a:r>
            <a:r>
              <a:rPr lang="pt-BR" dirty="0"/>
              <a:t> lá&gt;</a:t>
            </a:r>
          </a:p>
          <a:p>
            <a:pPr marL="971550" lvl="1" indent="-514350">
              <a:buFont typeface="+mj-lt"/>
              <a:buAutoNum type="romanUcPeriod"/>
            </a:pPr>
            <a:r>
              <a:rPr lang="pt-BR" dirty="0" err="1"/>
              <a:t>Ex</a:t>
            </a:r>
            <a:r>
              <a:rPr lang="pt-BR" dirty="0"/>
              <a:t>:</a:t>
            </a:r>
            <a:r>
              <a:rPr lang="pt-BR" b="1" dirty="0">
                <a:solidFill>
                  <a:srgbClr val="3366FF"/>
                </a:solidFill>
              </a:rPr>
              <a:t> ID1_NOMEeditText</a:t>
            </a:r>
          </a:p>
          <a:p>
            <a:pPr marL="971550" lvl="1" indent="-514350">
              <a:buFont typeface="+mj-lt"/>
              <a:buAutoNum type="romanUcPeriod"/>
            </a:pPr>
            <a:r>
              <a:rPr lang="pt-BR" b="1" i="1" dirty="0"/>
              <a:t>ID(1,2,3) é para as várias janelas (</a:t>
            </a:r>
            <a:r>
              <a:rPr lang="pt-BR" b="1" i="1" dirty="0" err="1"/>
              <a:t>activities</a:t>
            </a:r>
            <a:r>
              <a:rPr lang="pt-BR" b="1" i="1" dirty="0"/>
              <a:t>) da sua aplicação se tiver mais de uma</a:t>
            </a:r>
          </a:p>
          <a:p>
            <a:endParaRPr lang="pt-BR" dirty="0"/>
          </a:p>
        </p:txBody>
      </p:sp>
      <p:pic>
        <p:nvPicPr>
          <p:cNvPr id="1026" name="Imagem 1">
            <a:extLst>
              <a:ext uri="{FF2B5EF4-FFF2-40B4-BE49-F238E27FC236}">
                <a16:creationId xmlns:a16="http://schemas.microsoft.com/office/drawing/2014/main" id="{C4473D4C-D6CF-48F2-B951-D245096ED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53"/>
          <a:stretch/>
        </p:blipFill>
        <p:spPr bwMode="auto">
          <a:xfrm>
            <a:off x="786643" y="3737736"/>
            <a:ext cx="10954253" cy="28011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993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871" y="252413"/>
            <a:ext cx="8103801" cy="13255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Dispositivos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i="1" dirty="0" err="1">
                <a:solidFill>
                  <a:srgbClr val="3366FF"/>
                </a:solidFill>
              </a:rPr>
              <a:t>Criação</a:t>
            </a:r>
            <a:r>
              <a:rPr lang="en-US" i="1" dirty="0">
                <a:solidFill>
                  <a:srgbClr val="3366FF"/>
                </a:solidFill>
              </a:rPr>
              <a:t> de aplicativos com </a:t>
            </a:r>
            <a:br>
              <a:rPr lang="en-US" i="1" dirty="0">
                <a:solidFill>
                  <a:srgbClr val="3366FF"/>
                </a:solidFill>
              </a:rPr>
            </a:br>
            <a:r>
              <a:rPr lang="en-US" i="1" dirty="0">
                <a:solidFill>
                  <a:srgbClr val="3366FF"/>
                </a:solidFill>
              </a:rPr>
              <a:t>Android </a:t>
            </a:r>
            <a:r>
              <a:rPr lang="en-US" i="1" dirty="0" err="1">
                <a:solidFill>
                  <a:srgbClr val="3366FF"/>
                </a:solidFill>
              </a:rPr>
              <a:t>Estudio</a:t>
            </a:r>
            <a:r>
              <a:rPr lang="en-US" i="1" dirty="0">
                <a:solidFill>
                  <a:srgbClr val="3366FF"/>
                </a:solidFill>
              </a:rPr>
              <a:t> - 9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00882"/>
            <a:ext cx="41148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516C882-172E-4CE7-99D7-540A3DC00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09" y="2061997"/>
            <a:ext cx="5653209" cy="2921190"/>
          </a:xfrm>
        </p:spPr>
        <p:txBody>
          <a:bodyPr/>
          <a:lstStyle/>
          <a:p>
            <a:pPr marL="457200" lvl="1" indent="0">
              <a:buNone/>
            </a:pPr>
            <a:r>
              <a:rPr lang="pt-BR" sz="4000" b="1" dirty="0"/>
              <a:t>Fazer as conexões entre os componentes (sei que é um saco mas com a prática fica fácil)</a:t>
            </a:r>
            <a:endParaRPr lang="pt-BR" sz="4000" dirty="0"/>
          </a:p>
          <a:p>
            <a:endParaRPr lang="pt-BR" dirty="0"/>
          </a:p>
        </p:txBody>
      </p:sp>
      <p:pic>
        <p:nvPicPr>
          <p:cNvPr id="2051" name="Imagem 1">
            <a:extLst>
              <a:ext uri="{FF2B5EF4-FFF2-40B4-BE49-F238E27FC236}">
                <a16:creationId xmlns:a16="http://schemas.microsoft.com/office/drawing/2014/main" id="{BC828C7F-2F8A-46D4-B7E6-544ABDF0F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44303"/>
            <a:ext cx="5862791" cy="55565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545FE86-B619-450D-9093-BEC823B303FF}"/>
              </a:ext>
            </a:extLst>
          </p:cNvPr>
          <p:cNvCxnSpPr>
            <a:cxnSpLocks/>
          </p:cNvCxnSpPr>
          <p:nvPr/>
        </p:nvCxnSpPr>
        <p:spPr>
          <a:xfrm>
            <a:off x="5547360" y="2718816"/>
            <a:ext cx="2048256" cy="499142"/>
          </a:xfrm>
          <a:prstGeom prst="straightConnector1">
            <a:avLst/>
          </a:prstGeom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349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6487" y="503238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Dispositivos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i="1" dirty="0" err="1">
                <a:solidFill>
                  <a:srgbClr val="3366FF"/>
                </a:solidFill>
              </a:rPr>
              <a:t>Revisão</a:t>
            </a:r>
            <a:r>
              <a:rPr lang="en-US" i="1" dirty="0">
                <a:solidFill>
                  <a:srgbClr val="3366FF"/>
                </a:solidFill>
              </a:rPr>
              <a:t> e </a:t>
            </a:r>
            <a:r>
              <a:rPr lang="en-US" i="1" dirty="0" err="1">
                <a:solidFill>
                  <a:srgbClr val="3366FF"/>
                </a:solidFill>
              </a:rPr>
              <a:t>dicas</a:t>
            </a:r>
            <a:r>
              <a:rPr lang="en-US" i="1" dirty="0">
                <a:solidFill>
                  <a:srgbClr val="3366FF"/>
                </a:solidFill>
              </a:rPr>
              <a:t> de </a:t>
            </a:r>
            <a:r>
              <a:rPr lang="en-US" i="1" dirty="0" err="1">
                <a:solidFill>
                  <a:srgbClr val="3366FF"/>
                </a:solidFill>
              </a:rPr>
              <a:t>criação</a:t>
            </a:r>
            <a:r>
              <a:rPr lang="en-US" i="1" dirty="0">
                <a:solidFill>
                  <a:srgbClr val="3366FF"/>
                </a:solidFill>
              </a:rPr>
              <a:t> de aplicativos com</a:t>
            </a:r>
            <a:br>
              <a:rPr lang="en-US" i="1" dirty="0">
                <a:solidFill>
                  <a:srgbClr val="3366FF"/>
                </a:solidFill>
              </a:rPr>
            </a:br>
            <a:r>
              <a:rPr lang="en-US" i="1" dirty="0">
                <a:solidFill>
                  <a:srgbClr val="3366FF"/>
                </a:solidFill>
              </a:rPr>
              <a:t>Android </a:t>
            </a:r>
            <a:r>
              <a:rPr lang="en-US" i="1" dirty="0" err="1">
                <a:solidFill>
                  <a:srgbClr val="3366FF"/>
                </a:solidFill>
              </a:rPr>
              <a:t>Estudio</a:t>
            </a:r>
            <a:r>
              <a:rPr lang="en-US" i="1" dirty="0">
                <a:solidFill>
                  <a:srgbClr val="3366FF"/>
                </a:solidFill>
              </a:rPr>
              <a:t> – 10-1</a:t>
            </a:r>
            <a:br>
              <a:rPr lang="en-US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 dirty="0"/>
          </a:p>
        </p:txBody>
      </p:sp>
      <p:pic>
        <p:nvPicPr>
          <p:cNvPr id="3074" name="Imagem 1">
            <a:extLst>
              <a:ext uri="{FF2B5EF4-FFF2-40B4-BE49-F238E27FC236}">
                <a16:creationId xmlns:a16="http://schemas.microsoft.com/office/drawing/2014/main" id="{4C2219F3-23DD-4C68-99C0-1E566699C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855" y="1166019"/>
            <a:ext cx="5534915" cy="3015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Imagem 1">
            <a:extLst>
              <a:ext uri="{FF2B5EF4-FFF2-40B4-BE49-F238E27FC236}">
                <a16:creationId xmlns:a16="http://schemas.microsoft.com/office/drawing/2014/main" id="{74E95035-438C-40F2-88B3-0532F5BE15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" r="9706" b="62896"/>
          <a:stretch/>
        </p:blipFill>
        <p:spPr bwMode="auto">
          <a:xfrm>
            <a:off x="2898934" y="4932477"/>
            <a:ext cx="8851659" cy="1488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516C882-172E-4CE7-99D7-540A3DC00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487" y="1916906"/>
            <a:ext cx="6352032" cy="435133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b="1" dirty="0">
                <a:solidFill>
                  <a:srgbClr val="3366FF"/>
                </a:solidFill>
              </a:rPr>
              <a:t>DECLARAR</a:t>
            </a:r>
            <a:r>
              <a:rPr lang="pt-BR" dirty="0"/>
              <a:t> os atributos na Classe </a:t>
            </a:r>
            <a:r>
              <a:rPr lang="pt-BR" dirty="0" err="1"/>
              <a:t>Activity</a:t>
            </a:r>
            <a:r>
              <a:rPr lang="pt-BR" dirty="0"/>
              <a:t> para cada um dos componentes que vai querer trabalhar(aqueles que </a:t>
            </a:r>
            <a:r>
              <a:rPr lang="pt-BR" dirty="0" err="1"/>
              <a:t>vc</a:t>
            </a:r>
            <a:r>
              <a:rPr lang="pt-BR" dirty="0"/>
              <a:t> criou os Ids)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Se tiver dúvidas no “Tipo” de dado “</a:t>
            </a:r>
            <a:r>
              <a:rPr lang="pt-BR" dirty="0" err="1"/>
              <a:t>EditText</a:t>
            </a:r>
            <a:r>
              <a:rPr lang="pt-BR" dirty="0"/>
              <a:t>”, “</a:t>
            </a:r>
            <a:r>
              <a:rPr lang="pt-BR" dirty="0" err="1"/>
              <a:t>TextView</a:t>
            </a:r>
            <a:r>
              <a:rPr lang="pt-BR" dirty="0"/>
              <a:t>”, </a:t>
            </a:r>
            <a:r>
              <a:rPr lang="pt-BR" dirty="0" err="1"/>
              <a:t>etc</a:t>
            </a:r>
            <a:r>
              <a:rPr lang="pt-BR" dirty="0"/>
              <a:t>, olhe na janela de atributos (onde você definiu os </a:t>
            </a:r>
            <a:r>
              <a:rPr lang="pt-BR" dirty="0" err="1"/>
              <a:t>IDs</a:t>
            </a:r>
            <a:r>
              <a:rPr lang="pt-BR" dirty="0"/>
              <a:t> )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545FE86-B619-450D-9093-BEC823B303FF}"/>
              </a:ext>
            </a:extLst>
          </p:cNvPr>
          <p:cNvCxnSpPr>
            <a:cxnSpLocks/>
          </p:cNvCxnSpPr>
          <p:nvPr/>
        </p:nvCxnSpPr>
        <p:spPr>
          <a:xfrm flipV="1">
            <a:off x="5925312" y="3429000"/>
            <a:ext cx="1853184" cy="448056"/>
          </a:xfrm>
          <a:prstGeom prst="straightConnector1">
            <a:avLst/>
          </a:prstGeom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4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243" y="31515"/>
            <a:ext cx="11895513" cy="13255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Dispositivos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sz="3600" i="1" dirty="0" err="1">
                <a:solidFill>
                  <a:srgbClr val="3366FF"/>
                </a:solidFill>
              </a:rPr>
              <a:t>Revisão</a:t>
            </a:r>
            <a:r>
              <a:rPr lang="en-US" sz="3600" i="1" dirty="0">
                <a:solidFill>
                  <a:srgbClr val="3366FF"/>
                </a:solidFill>
              </a:rPr>
              <a:t> e </a:t>
            </a:r>
            <a:r>
              <a:rPr lang="en-US" sz="3600" i="1" dirty="0" err="1">
                <a:solidFill>
                  <a:srgbClr val="3366FF"/>
                </a:solidFill>
              </a:rPr>
              <a:t>dicas</a:t>
            </a:r>
            <a:r>
              <a:rPr lang="en-US" sz="3600" i="1" dirty="0">
                <a:solidFill>
                  <a:srgbClr val="3366FF"/>
                </a:solidFill>
              </a:rPr>
              <a:t> de </a:t>
            </a:r>
            <a:r>
              <a:rPr lang="en-US" sz="3600" i="1" dirty="0" err="1">
                <a:solidFill>
                  <a:srgbClr val="3366FF"/>
                </a:solidFill>
              </a:rPr>
              <a:t>criação</a:t>
            </a:r>
            <a:r>
              <a:rPr lang="en-US" sz="3600" i="1" dirty="0">
                <a:solidFill>
                  <a:srgbClr val="3366FF"/>
                </a:solidFill>
              </a:rPr>
              <a:t> de aplicativos com Android </a:t>
            </a:r>
            <a:r>
              <a:rPr lang="en-US" sz="3600" i="1" dirty="0" err="1">
                <a:solidFill>
                  <a:srgbClr val="3366FF"/>
                </a:solidFill>
              </a:rPr>
              <a:t>Estudio</a:t>
            </a:r>
            <a:r>
              <a:rPr lang="en-US" sz="3600" i="1" dirty="0">
                <a:solidFill>
                  <a:srgbClr val="3366FF"/>
                </a:solidFill>
              </a:rPr>
              <a:t> – 10-2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516C882-172E-4CE7-99D7-540A3DC00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586" y="1253331"/>
            <a:ext cx="11724825" cy="4351337"/>
          </a:xfrm>
        </p:spPr>
        <p:txBody>
          <a:bodyPr/>
          <a:lstStyle/>
          <a:p>
            <a:r>
              <a:rPr lang="pt-BR" b="1" dirty="0"/>
              <a:t>Nomes de Atributos/métodos de classe </a:t>
            </a:r>
            <a:r>
              <a:rPr lang="pt-BR" b="1" dirty="0">
                <a:solidFill>
                  <a:srgbClr val="3366FF"/>
                </a:solidFill>
              </a:rPr>
              <a:t>COMEÇAM COM LETRA MINÚSCULA </a:t>
            </a:r>
            <a:r>
              <a:rPr lang="pt-BR" b="1" dirty="0"/>
              <a:t>e de preferencia um nome composto, como “</a:t>
            </a:r>
            <a:r>
              <a:rPr lang="pt-BR" b="1" dirty="0" err="1"/>
              <a:t>nomeTarefa</a:t>
            </a:r>
            <a:r>
              <a:rPr lang="pt-BR" b="1" dirty="0"/>
              <a:t>” e no final, acrescente o próprio tipo da variável como no exemplo abaixo:</a:t>
            </a:r>
            <a:endParaRPr lang="pt-BR" dirty="0"/>
          </a:p>
          <a:p>
            <a:endParaRPr lang="pt-BR" dirty="0"/>
          </a:p>
        </p:txBody>
      </p:sp>
      <p:pic>
        <p:nvPicPr>
          <p:cNvPr id="4098" name="Imagem 1">
            <a:extLst>
              <a:ext uri="{FF2B5EF4-FFF2-40B4-BE49-F238E27FC236}">
                <a16:creationId xmlns:a16="http://schemas.microsoft.com/office/drawing/2014/main" id="{49541399-9EF5-4BB6-A449-47FEA6B92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15" y="2700083"/>
            <a:ext cx="9247196" cy="36562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252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6487" y="503238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Dispositivos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i="1" dirty="0" err="1">
                <a:solidFill>
                  <a:srgbClr val="3366FF"/>
                </a:solidFill>
              </a:rPr>
              <a:t>Revisão</a:t>
            </a:r>
            <a:r>
              <a:rPr lang="en-US" i="1" dirty="0">
                <a:solidFill>
                  <a:srgbClr val="3366FF"/>
                </a:solidFill>
              </a:rPr>
              <a:t> e </a:t>
            </a:r>
            <a:r>
              <a:rPr lang="en-US" i="1" dirty="0" err="1">
                <a:solidFill>
                  <a:srgbClr val="3366FF"/>
                </a:solidFill>
              </a:rPr>
              <a:t>dicas</a:t>
            </a:r>
            <a:r>
              <a:rPr lang="en-US" i="1" dirty="0">
                <a:solidFill>
                  <a:srgbClr val="3366FF"/>
                </a:solidFill>
              </a:rPr>
              <a:t> de </a:t>
            </a:r>
            <a:r>
              <a:rPr lang="en-US" i="1" dirty="0" err="1">
                <a:solidFill>
                  <a:srgbClr val="3366FF"/>
                </a:solidFill>
              </a:rPr>
              <a:t>criação</a:t>
            </a:r>
            <a:r>
              <a:rPr lang="en-US" i="1" dirty="0">
                <a:solidFill>
                  <a:srgbClr val="3366FF"/>
                </a:solidFill>
              </a:rPr>
              <a:t> de aplicativos com</a:t>
            </a:r>
            <a:br>
              <a:rPr lang="en-US" i="1" dirty="0">
                <a:solidFill>
                  <a:srgbClr val="3366FF"/>
                </a:solidFill>
              </a:rPr>
            </a:br>
            <a:r>
              <a:rPr lang="en-US" i="1" dirty="0">
                <a:solidFill>
                  <a:srgbClr val="3366FF"/>
                </a:solidFill>
              </a:rPr>
              <a:t>Android </a:t>
            </a:r>
            <a:r>
              <a:rPr lang="en-US" i="1" dirty="0" err="1">
                <a:solidFill>
                  <a:srgbClr val="3366FF"/>
                </a:solidFill>
              </a:rPr>
              <a:t>Estudio</a:t>
            </a:r>
            <a:r>
              <a:rPr lang="en-US" i="1" dirty="0">
                <a:solidFill>
                  <a:srgbClr val="3366FF"/>
                </a:solidFill>
              </a:rPr>
              <a:t> - 11</a:t>
            </a:r>
            <a:br>
              <a:rPr lang="en-US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1273" y="6173787"/>
            <a:ext cx="2743200" cy="365125"/>
          </a:xfrm>
        </p:spPr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562663" y="6201854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516C882-172E-4CE7-99D7-540A3DC00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487" y="1810225"/>
            <a:ext cx="11858937" cy="1325561"/>
          </a:xfrm>
        </p:spPr>
        <p:txBody>
          <a:bodyPr>
            <a:normAutofit/>
          </a:bodyPr>
          <a:lstStyle/>
          <a:p>
            <a:pPr lvl="1"/>
            <a:r>
              <a:rPr lang="pt-BR" b="1" dirty="0">
                <a:solidFill>
                  <a:srgbClr val="3366FF"/>
                </a:solidFill>
              </a:rPr>
              <a:t>CRIAR OS OBJETOS </a:t>
            </a:r>
            <a:r>
              <a:rPr lang="pt-BR" b="1" dirty="0"/>
              <a:t>dentro do “</a:t>
            </a:r>
            <a:r>
              <a:rPr lang="pt-BR" b="1" dirty="0" err="1"/>
              <a:t>OnCreate</a:t>
            </a:r>
            <a:r>
              <a:rPr lang="pt-BR" b="1" dirty="0"/>
              <a:t>” da </a:t>
            </a:r>
            <a:r>
              <a:rPr lang="pt-BR" b="1" dirty="0" err="1"/>
              <a:t>Activity</a:t>
            </a:r>
            <a:r>
              <a:rPr lang="pt-BR" b="1" dirty="0"/>
              <a:t> usando o “</a:t>
            </a:r>
            <a:r>
              <a:rPr lang="pt-BR" b="1" dirty="0" err="1">
                <a:solidFill>
                  <a:srgbClr val="3366FF"/>
                </a:solidFill>
              </a:rPr>
              <a:t>findViewByID</a:t>
            </a:r>
            <a:r>
              <a:rPr lang="pt-BR" b="1" dirty="0"/>
              <a:t>” para cada componente acima (</a:t>
            </a:r>
            <a:r>
              <a:rPr lang="pt-BR" b="1" i="1" dirty="0">
                <a:solidFill>
                  <a:schemeClr val="accent6">
                    <a:lumMod val="75000"/>
                  </a:schemeClr>
                </a:solidFill>
              </a:rPr>
              <a:t>O ideal é fazer um método “Inicializar” e chamar dentro do “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OnCreate</a:t>
            </a:r>
            <a:r>
              <a:rPr lang="pt-BR" b="1" i="1" dirty="0">
                <a:solidFill>
                  <a:schemeClr val="accent6">
                    <a:lumMod val="75000"/>
                  </a:schemeClr>
                </a:solidFill>
              </a:rPr>
              <a:t>”:</a:t>
            </a:r>
            <a:endParaRPr lang="pt-BR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pt-BR" dirty="0"/>
          </a:p>
        </p:txBody>
      </p:sp>
      <p:pic>
        <p:nvPicPr>
          <p:cNvPr id="5122" name="Imagem 1">
            <a:extLst>
              <a:ext uri="{FF2B5EF4-FFF2-40B4-BE49-F238E27FC236}">
                <a16:creationId xmlns:a16="http://schemas.microsoft.com/office/drawing/2014/main" id="{BF155A5C-C1BC-4702-9677-2F6DF8322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"/>
          <a:stretch/>
        </p:blipFill>
        <p:spPr bwMode="auto">
          <a:xfrm>
            <a:off x="233587" y="3343480"/>
            <a:ext cx="11724825" cy="24400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152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672" y="33959"/>
            <a:ext cx="11537447" cy="13255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Dispositivos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i="1" dirty="0" err="1">
                <a:solidFill>
                  <a:srgbClr val="3366FF"/>
                </a:solidFill>
              </a:rPr>
              <a:t>Criação</a:t>
            </a:r>
            <a:r>
              <a:rPr lang="en-US" i="1" dirty="0">
                <a:solidFill>
                  <a:srgbClr val="3366FF"/>
                </a:solidFill>
              </a:rPr>
              <a:t> de aplicativos com Android </a:t>
            </a:r>
            <a:r>
              <a:rPr lang="en-US" i="1" dirty="0" err="1">
                <a:solidFill>
                  <a:srgbClr val="3366FF"/>
                </a:solidFill>
              </a:rPr>
              <a:t>Estudio</a:t>
            </a:r>
            <a:r>
              <a:rPr lang="en-US" i="1" dirty="0">
                <a:solidFill>
                  <a:srgbClr val="3366FF"/>
                </a:solidFill>
              </a:rPr>
              <a:t> – 12 - 1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1273" y="6173787"/>
            <a:ext cx="2743200" cy="365125"/>
          </a:xfrm>
        </p:spPr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562663" y="6201854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516C882-172E-4CE7-99D7-540A3DC00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08958" y="1483283"/>
            <a:ext cx="12347077" cy="4373054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pt-BR" sz="2800" b="1" dirty="0"/>
              <a:t>Adicionar os “</a:t>
            </a:r>
            <a:r>
              <a:rPr lang="pt-BR" sz="2800" b="1" dirty="0">
                <a:solidFill>
                  <a:srgbClr val="3366FF"/>
                </a:solidFill>
              </a:rPr>
              <a:t>MANIPULADORES DE EVENTO</a:t>
            </a:r>
            <a:r>
              <a:rPr lang="pt-BR" sz="2800" b="1" dirty="0"/>
              <a:t>” nos botões (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O ideal também é fazer um método “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InicializarListeners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” e chamar dentro do “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OnCreate</a:t>
            </a:r>
            <a:r>
              <a:rPr lang="pt-BR" sz="2800" b="1" dirty="0"/>
              <a:t>”) </a:t>
            </a:r>
          </a:p>
          <a:p>
            <a:pPr marL="1428750" lvl="2" indent="-514350">
              <a:buFont typeface="+mj-lt"/>
              <a:buAutoNum type="romanUcPeriod"/>
            </a:pPr>
            <a:r>
              <a:rPr lang="pt-BR" sz="2400" b="1" dirty="0"/>
              <a:t>Atente para a sequência abaixo e SEMPRE USE o auto complete “</a:t>
            </a:r>
            <a:r>
              <a:rPr lang="pt-BR" sz="2400" b="1" dirty="0" err="1"/>
              <a:t>Ctrl</a:t>
            </a:r>
            <a:r>
              <a:rPr lang="pt-BR" sz="2400" b="1" dirty="0"/>
              <a:t>-Espaço”</a:t>
            </a:r>
          </a:p>
          <a:p>
            <a:pPr marL="1428750" lvl="2" indent="-514350">
              <a:buFont typeface="+mj-lt"/>
              <a:buAutoNum type="romanUcPeriod"/>
            </a:pPr>
            <a:r>
              <a:rPr lang="pt-BR" sz="2400" dirty="0"/>
              <a:t>Coloque o nome da variável do botão depois </a:t>
            </a:r>
            <a:r>
              <a:rPr lang="pt-BR" sz="2400" b="1" dirty="0">
                <a:solidFill>
                  <a:srgbClr val="3366FF"/>
                </a:solidFill>
              </a:rPr>
              <a:t>“.s”</a:t>
            </a:r>
            <a:r>
              <a:rPr lang="pt-BR" sz="2400" dirty="0"/>
              <a:t> (Veja a figura) e dê “</a:t>
            </a:r>
            <a:r>
              <a:rPr lang="pt-BR" sz="2400" b="1" dirty="0" err="1">
                <a:solidFill>
                  <a:srgbClr val="3366FF"/>
                </a:solidFill>
              </a:rPr>
              <a:t>enter</a:t>
            </a:r>
            <a:r>
              <a:rPr lang="pt-BR" sz="2400" dirty="0"/>
              <a:t>” para o “</a:t>
            </a:r>
            <a:r>
              <a:rPr lang="pt-BR" sz="2400" b="1" i="1" dirty="0" err="1">
                <a:solidFill>
                  <a:srgbClr val="3366FF"/>
                </a:solidFill>
              </a:rPr>
              <a:t>SetOnClickListener</a:t>
            </a:r>
            <a:r>
              <a:rPr lang="pt-BR" sz="2400" dirty="0"/>
              <a:t>”:</a:t>
            </a:r>
          </a:p>
          <a:p>
            <a:pPr marL="1428750" lvl="2" indent="-514350">
              <a:buFont typeface="+mj-lt"/>
              <a:buAutoNum type="romanUcPeriod"/>
            </a:pPr>
            <a:endParaRPr lang="pt-BR" sz="2400" dirty="0"/>
          </a:p>
          <a:p>
            <a:pPr marL="1428750" lvl="2" indent="-514350">
              <a:buFont typeface="+mj-lt"/>
              <a:buAutoNum type="romanUcPeriod"/>
            </a:pPr>
            <a:endParaRPr lang="pt-BR" sz="2400" dirty="0"/>
          </a:p>
          <a:p>
            <a:pPr marL="1428750" lvl="2" indent="-514350">
              <a:buFont typeface="+mj-lt"/>
              <a:buAutoNum type="romanUcPeriod"/>
            </a:pPr>
            <a:endParaRPr lang="pt-BR" sz="2400" dirty="0"/>
          </a:p>
          <a:p>
            <a:pPr marL="1428750" lvl="2" indent="-514350">
              <a:buFont typeface="+mj-lt"/>
              <a:buAutoNum type="romanUcPeriod"/>
            </a:pPr>
            <a:endParaRPr lang="pt-BR" sz="2400" dirty="0"/>
          </a:p>
          <a:p>
            <a:pPr marL="1428750" lvl="2" indent="-514350">
              <a:buFont typeface="+mj-lt"/>
              <a:buAutoNum type="romanUcPeriod"/>
            </a:pPr>
            <a:r>
              <a:rPr lang="pt-BR" sz="2400" b="1" dirty="0"/>
              <a:t>Você vai ver isso:</a:t>
            </a:r>
          </a:p>
          <a:p>
            <a:pPr lvl="2"/>
            <a:endParaRPr lang="pt-BR" sz="2400" dirty="0"/>
          </a:p>
          <a:p>
            <a:endParaRPr lang="pt-BR" dirty="0"/>
          </a:p>
        </p:txBody>
      </p:sp>
      <p:pic>
        <p:nvPicPr>
          <p:cNvPr id="6146" name="Imagem 1">
            <a:extLst>
              <a:ext uri="{FF2B5EF4-FFF2-40B4-BE49-F238E27FC236}">
                <a16:creationId xmlns:a16="http://schemas.microsoft.com/office/drawing/2014/main" id="{3C37B0E5-744D-40EA-AA9D-D0D607692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95099"/>
            <a:ext cx="7863157" cy="18484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Imagem 1">
            <a:extLst>
              <a:ext uri="{FF2B5EF4-FFF2-40B4-BE49-F238E27FC236}">
                <a16:creationId xmlns:a16="http://schemas.microsoft.com/office/drawing/2014/main" id="{00E81319-FB7A-4FBB-B309-D2CC6F88D4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44"/>
          <a:stretch/>
        </p:blipFill>
        <p:spPr bwMode="auto">
          <a:xfrm>
            <a:off x="3388041" y="5394194"/>
            <a:ext cx="7701170" cy="8734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636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095" y="160783"/>
            <a:ext cx="11333261" cy="1325562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Dispositivos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sz="3600" i="1" dirty="0" err="1">
                <a:solidFill>
                  <a:srgbClr val="3366FF"/>
                </a:solidFill>
              </a:rPr>
              <a:t>Criação</a:t>
            </a:r>
            <a:r>
              <a:rPr lang="en-US" sz="3600" i="1" dirty="0">
                <a:solidFill>
                  <a:srgbClr val="3366FF"/>
                </a:solidFill>
              </a:rPr>
              <a:t> de aplicativos com Android </a:t>
            </a:r>
            <a:r>
              <a:rPr lang="en-US" sz="3600" i="1" dirty="0" err="1">
                <a:solidFill>
                  <a:srgbClr val="3366FF"/>
                </a:solidFill>
              </a:rPr>
              <a:t>Estudio</a:t>
            </a:r>
            <a:r>
              <a:rPr lang="en-US" sz="3600" i="1" dirty="0">
                <a:solidFill>
                  <a:srgbClr val="3366FF"/>
                </a:solidFill>
              </a:rPr>
              <a:t> – 12 - 2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1273" y="6173787"/>
            <a:ext cx="2743200" cy="365125"/>
          </a:xfrm>
        </p:spPr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562663" y="6201854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516C882-172E-4CE7-99D7-540A3DC00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54814" y="1427975"/>
            <a:ext cx="12347077" cy="4373054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pt-BR" sz="2800" b="1" dirty="0"/>
              <a:t>Agora vamos “criar” o objeto “</a:t>
            </a:r>
            <a:r>
              <a:rPr lang="pt-BR" sz="2800" b="1" dirty="0" err="1"/>
              <a:t>Listener</a:t>
            </a:r>
            <a:r>
              <a:rPr lang="pt-BR" sz="2800" b="1" dirty="0"/>
              <a:t>” passando para o método acima, digite “</a:t>
            </a:r>
            <a:r>
              <a:rPr lang="pt-BR" sz="2800" b="1" dirty="0">
                <a:solidFill>
                  <a:srgbClr val="3366FF"/>
                </a:solidFill>
              </a:rPr>
              <a:t>new </a:t>
            </a:r>
            <a:r>
              <a:rPr lang="pt-BR" sz="2800" b="1" dirty="0" err="1">
                <a:solidFill>
                  <a:srgbClr val="3366FF"/>
                </a:solidFill>
              </a:rPr>
              <a:t>On</a:t>
            </a:r>
            <a:r>
              <a:rPr lang="pt-BR" sz="2800" b="1" dirty="0"/>
              <a:t>” e veja o </a:t>
            </a:r>
            <a:r>
              <a:rPr lang="pt-BR" sz="2800" b="1" i="1" dirty="0" err="1"/>
              <a:t>autocomplete</a:t>
            </a:r>
            <a:r>
              <a:rPr lang="pt-BR" sz="2800" b="1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endParaRPr lang="pt-BR" sz="2800" b="1" dirty="0"/>
          </a:p>
          <a:p>
            <a:pPr marL="971550" lvl="1" indent="-514350">
              <a:buFont typeface="+mj-lt"/>
              <a:buAutoNum type="arabicPeriod"/>
            </a:pPr>
            <a:endParaRPr lang="pt-BR" sz="2800" b="1" dirty="0"/>
          </a:p>
          <a:p>
            <a:pPr marL="971550" lvl="1" indent="-514350">
              <a:buFont typeface="+mj-lt"/>
              <a:buAutoNum type="arabicPeriod"/>
            </a:pPr>
            <a:endParaRPr lang="pt-BR" sz="2800" b="1" dirty="0"/>
          </a:p>
          <a:p>
            <a:pPr marL="971550" lvl="1" indent="-514350">
              <a:buFont typeface="+mj-lt"/>
              <a:buAutoNum type="arabicPeriod"/>
            </a:pPr>
            <a:endParaRPr lang="pt-BR" sz="2800" b="1" dirty="0"/>
          </a:p>
          <a:p>
            <a:pPr marL="971550" lvl="1" indent="-514350">
              <a:buFont typeface="+mj-lt"/>
              <a:buAutoNum type="arabicPeriod"/>
            </a:pPr>
            <a:endParaRPr lang="pt-BR" sz="2800" b="1" dirty="0"/>
          </a:p>
          <a:p>
            <a:pPr marL="971550" lvl="1" indent="-514350">
              <a:buFont typeface="+mj-lt"/>
              <a:buAutoNum type="arabicPeriod"/>
            </a:pPr>
            <a:r>
              <a:rPr lang="pt-BR" b="1" dirty="0"/>
              <a:t>De “</a:t>
            </a:r>
            <a:r>
              <a:rPr lang="pt-BR" b="1" dirty="0" err="1">
                <a:solidFill>
                  <a:srgbClr val="3366FF"/>
                </a:solidFill>
              </a:rPr>
              <a:t>Enter</a:t>
            </a:r>
            <a:r>
              <a:rPr lang="pt-BR" b="1" dirty="0"/>
              <a:t>” e veja o que a</a:t>
            </a:r>
          </a:p>
          <a:p>
            <a:pPr marL="457200" lvl="1" indent="0">
              <a:buNone/>
            </a:pPr>
            <a:r>
              <a:rPr lang="pt-BR" b="1" dirty="0"/>
              <a:t> ferramenta já vai preencher</a:t>
            </a:r>
          </a:p>
          <a:p>
            <a:pPr marL="457200" lvl="1" indent="0">
              <a:buNone/>
            </a:pPr>
            <a:r>
              <a:rPr lang="pt-BR" b="1" dirty="0"/>
              <a:t> pra você:</a:t>
            </a:r>
            <a:endParaRPr lang="pt-BR" sz="2400" b="1" dirty="0"/>
          </a:p>
          <a:p>
            <a:pPr marL="1428750" lvl="2" indent="-514350">
              <a:buFont typeface="+mj-lt"/>
              <a:buAutoNum type="romanUcPeriod"/>
            </a:pPr>
            <a:endParaRPr lang="pt-BR" sz="2400" dirty="0"/>
          </a:p>
          <a:p>
            <a:pPr lvl="2"/>
            <a:endParaRPr lang="pt-BR" sz="2400" dirty="0"/>
          </a:p>
          <a:p>
            <a:endParaRPr lang="pt-BR" dirty="0"/>
          </a:p>
        </p:txBody>
      </p:sp>
      <p:pic>
        <p:nvPicPr>
          <p:cNvPr id="7170" name="Imagem 1">
            <a:extLst>
              <a:ext uri="{FF2B5EF4-FFF2-40B4-BE49-F238E27FC236}">
                <a16:creationId xmlns:a16="http://schemas.microsoft.com/office/drawing/2014/main" id="{A4F25992-DDA7-479B-BDF3-4AB4266A7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83" y="2254382"/>
            <a:ext cx="11481033" cy="19469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Imagem 1">
            <a:extLst>
              <a:ext uri="{FF2B5EF4-FFF2-40B4-BE49-F238E27FC236}">
                <a16:creationId xmlns:a16="http://schemas.microsoft.com/office/drawing/2014/main" id="{16828A8F-DD47-4913-B58F-982399C56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963" y="4538904"/>
            <a:ext cx="7927317" cy="18174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458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095" y="160783"/>
            <a:ext cx="11333261" cy="1325562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Dispositivos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sz="3600" i="1" dirty="0" err="1">
                <a:solidFill>
                  <a:srgbClr val="3366FF"/>
                </a:solidFill>
              </a:rPr>
              <a:t>Criação</a:t>
            </a:r>
            <a:r>
              <a:rPr lang="en-US" sz="3600" i="1" dirty="0">
                <a:solidFill>
                  <a:srgbClr val="3366FF"/>
                </a:solidFill>
              </a:rPr>
              <a:t> de aplicativos com Android </a:t>
            </a:r>
            <a:r>
              <a:rPr lang="en-US" sz="3600" i="1" dirty="0" err="1">
                <a:solidFill>
                  <a:srgbClr val="3366FF"/>
                </a:solidFill>
              </a:rPr>
              <a:t>Estudio</a:t>
            </a:r>
            <a:r>
              <a:rPr lang="en-US" sz="3600" i="1" dirty="0">
                <a:solidFill>
                  <a:srgbClr val="3366FF"/>
                </a:solidFill>
              </a:rPr>
              <a:t> – 12 - 3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1273" y="6173787"/>
            <a:ext cx="2743200" cy="365125"/>
          </a:xfrm>
        </p:spPr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562663" y="6201854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516C882-172E-4CE7-99D7-540A3DC00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54814" y="1427975"/>
            <a:ext cx="12347077" cy="4373054"/>
          </a:xfrm>
        </p:spPr>
        <p:txBody>
          <a:bodyPr>
            <a:normAutofit/>
          </a:bodyPr>
          <a:lstStyle/>
          <a:p>
            <a:pPr marL="1428750" lvl="2" indent="-514350">
              <a:buFont typeface="+mj-lt"/>
              <a:buAutoNum type="romanUcPeriod"/>
            </a:pPr>
            <a:endParaRPr lang="pt-BR" sz="2400" dirty="0"/>
          </a:p>
          <a:p>
            <a:pPr lvl="2"/>
            <a:endParaRPr lang="pt-BR" sz="2400" dirty="0"/>
          </a:p>
          <a:p>
            <a:endParaRPr lang="pt-BR" dirty="0"/>
          </a:p>
        </p:txBody>
      </p:sp>
      <p:pic>
        <p:nvPicPr>
          <p:cNvPr id="7171" name="Imagem 1">
            <a:extLst>
              <a:ext uri="{FF2B5EF4-FFF2-40B4-BE49-F238E27FC236}">
                <a16:creationId xmlns:a16="http://schemas.microsoft.com/office/drawing/2014/main" id="{16828A8F-DD47-4913-B58F-982399C56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37" y="3834542"/>
            <a:ext cx="10848810" cy="24872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DA881D7-F283-4D38-AA57-0354AA8FF4ED}"/>
              </a:ext>
            </a:extLst>
          </p:cNvPr>
          <p:cNvSpPr/>
          <p:nvPr/>
        </p:nvSpPr>
        <p:spPr>
          <a:xfrm>
            <a:off x="411332" y="1507874"/>
            <a:ext cx="1168093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3366FF"/>
                </a:solidFill>
              </a:rPr>
              <a:t>PELO FANTASMA DE CESAR E TUDO QUE FOR MAIS SAGRADO! !!!!</a:t>
            </a:r>
          </a:p>
          <a:p>
            <a:r>
              <a:rPr lang="pt-BR" sz="2800" b="1" dirty="0"/>
              <a:t>NÃO TENTE “Digitar” tudo que está abaixo, o sistema faz várias coisas por baixo dos panos que não é apenas colocar esse código, ENTAO, quando </a:t>
            </a:r>
            <a:r>
              <a:rPr lang="pt-BR" sz="2800" b="1" dirty="0" err="1"/>
              <a:t>vc</a:t>
            </a:r>
            <a:r>
              <a:rPr lang="pt-BR" sz="2800" b="1" dirty="0"/>
              <a:t> dá “</a:t>
            </a:r>
            <a:r>
              <a:rPr lang="pt-BR" sz="2800" b="1" dirty="0" err="1">
                <a:solidFill>
                  <a:srgbClr val="3366FF"/>
                </a:solidFill>
              </a:rPr>
              <a:t>Enter</a:t>
            </a:r>
            <a:r>
              <a:rPr lang="pt-BR" sz="2800" b="1" dirty="0"/>
              <a:t>” e deixa ele fazer pra você pode te economizar MUITO trabalho e tempo ok ???</a:t>
            </a:r>
          </a:p>
        </p:txBody>
      </p:sp>
    </p:spTree>
    <p:extLst>
      <p:ext uri="{BB962C8B-B14F-4D97-AF65-F5344CB8AC3E}">
        <p14:creationId xmlns:p14="http://schemas.microsoft.com/office/powerpoint/2010/main" val="361772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095" y="62327"/>
            <a:ext cx="11333261" cy="1261763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Dispositivos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sz="3600" i="1" dirty="0" err="1">
                <a:solidFill>
                  <a:srgbClr val="3366FF"/>
                </a:solidFill>
              </a:rPr>
              <a:t>Criação</a:t>
            </a:r>
            <a:r>
              <a:rPr lang="en-US" sz="3600" i="1" dirty="0">
                <a:solidFill>
                  <a:srgbClr val="3366FF"/>
                </a:solidFill>
              </a:rPr>
              <a:t> de aplicativos com Android </a:t>
            </a:r>
            <a:r>
              <a:rPr lang="en-US" sz="3600" i="1" dirty="0" err="1">
                <a:solidFill>
                  <a:srgbClr val="3366FF"/>
                </a:solidFill>
              </a:rPr>
              <a:t>Estudio</a:t>
            </a:r>
            <a:r>
              <a:rPr lang="en-US" sz="3600" i="1" dirty="0">
                <a:solidFill>
                  <a:srgbClr val="3366FF"/>
                </a:solidFill>
              </a:rPr>
              <a:t> – 13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1273" y="6173787"/>
            <a:ext cx="2743200" cy="365125"/>
          </a:xfrm>
        </p:spPr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562663" y="6201854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516C882-172E-4CE7-99D7-540A3DC00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54814" y="1427975"/>
            <a:ext cx="12347077" cy="2691264"/>
          </a:xfrm>
        </p:spPr>
        <p:txBody>
          <a:bodyPr>
            <a:normAutofit/>
          </a:bodyPr>
          <a:lstStyle/>
          <a:p>
            <a:pPr marL="1428750" lvl="2" indent="-514350">
              <a:buFont typeface="+mj-lt"/>
              <a:buAutoNum type="romanUcPeriod"/>
            </a:pPr>
            <a:endParaRPr lang="pt-BR" sz="2400" dirty="0"/>
          </a:p>
          <a:p>
            <a:pPr lvl="2"/>
            <a:endParaRPr lang="pt-BR" sz="2400" dirty="0"/>
          </a:p>
          <a:p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DA881D7-F283-4D38-AA57-0354AA8FF4ED}"/>
              </a:ext>
            </a:extLst>
          </p:cNvPr>
          <p:cNvSpPr/>
          <p:nvPr/>
        </p:nvSpPr>
        <p:spPr>
          <a:xfrm>
            <a:off x="233600" y="1324090"/>
            <a:ext cx="1201579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400" b="1" dirty="0"/>
              <a:t>Os próximos passos vão depender do que se </a:t>
            </a:r>
          </a:p>
          <a:p>
            <a:r>
              <a:rPr lang="pt-BR" sz="2400" b="1" dirty="0"/>
              <a:t>quer executar quando o botão for pressionado, </a:t>
            </a:r>
          </a:p>
          <a:p>
            <a:pPr>
              <a:spcAft>
                <a:spcPts val="600"/>
              </a:spcAft>
            </a:pPr>
            <a:r>
              <a:rPr lang="pt-BR" sz="2400" b="1" dirty="0"/>
              <a:t>mas o código estará aqui dentro:</a:t>
            </a:r>
          </a:p>
          <a:p>
            <a:pPr>
              <a:spcAft>
                <a:spcPts val="600"/>
              </a:spcAft>
            </a:pPr>
            <a:endParaRPr lang="pt-BR" sz="2400" b="1" dirty="0"/>
          </a:p>
          <a:p>
            <a:pPr marL="514350" indent="-514350">
              <a:buFont typeface="+mj-lt"/>
              <a:buAutoNum type="arabicPeriod" startAt="2"/>
            </a:pPr>
            <a:r>
              <a:rPr lang="pt-BR" sz="2400" b="1" dirty="0"/>
              <a:t>Alguns passos comuns que costumam sempre ser feitos:</a:t>
            </a:r>
          </a:p>
          <a:p>
            <a:pPr marL="971550" lvl="1" indent="-514350">
              <a:buFont typeface="+mj-lt"/>
              <a:buAutoNum type="romanUcPeriod"/>
            </a:pPr>
            <a:r>
              <a:rPr lang="pt-BR" sz="2000" b="1" dirty="0">
                <a:solidFill>
                  <a:srgbClr val="3366FF"/>
                </a:solidFill>
              </a:rPr>
              <a:t>Obter o valor digitado </a:t>
            </a:r>
            <a:r>
              <a:rPr lang="pt-BR" sz="2000" b="1" dirty="0"/>
              <a:t>em um dos componentes visuais (e converter se necessário):   “</a:t>
            </a:r>
            <a:r>
              <a:rPr lang="pt-BR" sz="2000" b="1" dirty="0" err="1"/>
              <a:t>getText</a:t>
            </a:r>
            <a:r>
              <a:rPr lang="pt-BR" sz="2000" b="1" dirty="0"/>
              <a:t>()”</a:t>
            </a:r>
          </a:p>
          <a:p>
            <a:pPr marL="971550" lvl="1" indent="-514350">
              <a:buFont typeface="+mj-lt"/>
              <a:buAutoNum type="romanUcPeriod"/>
            </a:pPr>
            <a:endParaRPr lang="pt-BR" sz="2000" b="1" dirty="0"/>
          </a:p>
          <a:p>
            <a:pPr marL="971550" lvl="1" indent="-514350">
              <a:buFont typeface="+mj-lt"/>
              <a:buAutoNum type="romanUcPeriod"/>
            </a:pPr>
            <a:endParaRPr lang="pt-BR" sz="2000" b="1" dirty="0"/>
          </a:p>
          <a:p>
            <a:pPr marL="971550" lvl="1" indent="-514350">
              <a:buFont typeface="+mj-lt"/>
              <a:buAutoNum type="romanUcPeriod"/>
            </a:pPr>
            <a:endParaRPr lang="pt-BR" sz="2000" b="1" dirty="0"/>
          </a:p>
          <a:p>
            <a:pPr marL="971550" lvl="1" indent="-514350">
              <a:buFont typeface="+mj-lt"/>
              <a:buAutoNum type="romanUcPeriod"/>
            </a:pPr>
            <a:endParaRPr lang="pt-BR" sz="2000" b="1" dirty="0"/>
          </a:p>
          <a:p>
            <a:pPr marL="971550" lvl="1" indent="-514350">
              <a:buFont typeface="+mj-lt"/>
              <a:buAutoNum type="romanUcPeriod"/>
            </a:pPr>
            <a:r>
              <a:rPr lang="pt-BR" sz="2400" b="1" dirty="0">
                <a:solidFill>
                  <a:srgbClr val="3366FF"/>
                </a:solidFill>
              </a:rPr>
              <a:t>Colocar </a:t>
            </a:r>
            <a:r>
              <a:rPr lang="pt-BR" sz="2400" b="1" dirty="0"/>
              <a:t>um valor para aparecer em um dos componentes visuais: “</a:t>
            </a:r>
            <a:r>
              <a:rPr lang="pt-BR" sz="2400" b="1" dirty="0" err="1"/>
              <a:t>setText</a:t>
            </a:r>
            <a:r>
              <a:rPr lang="pt-BR" sz="2400" b="1" dirty="0"/>
              <a:t>(....)”</a:t>
            </a:r>
            <a:endParaRPr lang="pt-BR" sz="2400" dirty="0"/>
          </a:p>
          <a:p>
            <a:pPr marL="514350" indent="-514350">
              <a:buFont typeface="+mj-lt"/>
              <a:buAutoNum type="arabicPeriod" startAt="2"/>
            </a:pPr>
            <a:endParaRPr lang="pt-BR" sz="2800" b="1" dirty="0"/>
          </a:p>
        </p:txBody>
      </p:sp>
      <p:pic>
        <p:nvPicPr>
          <p:cNvPr id="8194" name="Imagem 1">
            <a:extLst>
              <a:ext uri="{FF2B5EF4-FFF2-40B4-BE49-F238E27FC236}">
                <a16:creationId xmlns:a16="http://schemas.microsoft.com/office/drawing/2014/main" id="{B403190C-A8C7-4BFD-B95C-CC9598AE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250" y="1405077"/>
            <a:ext cx="5235150" cy="1331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Imagem 1">
            <a:extLst>
              <a:ext uri="{FF2B5EF4-FFF2-40B4-BE49-F238E27FC236}">
                <a16:creationId xmlns:a16="http://schemas.microsoft.com/office/drawing/2014/main" id="{6B61EB03-3A67-48D7-BC5D-1E3DE2E6F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96" y="3782641"/>
            <a:ext cx="11751397" cy="7797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Imagem 1">
            <a:extLst>
              <a:ext uri="{FF2B5EF4-FFF2-40B4-BE49-F238E27FC236}">
                <a16:creationId xmlns:a16="http://schemas.microsoft.com/office/drawing/2014/main" id="{AEDBCB93-D9D7-41F1-A3DA-1B9ED23D7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3" y="5309196"/>
            <a:ext cx="10764516" cy="9744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69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9922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Estrutura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dirty="0" err="1">
                <a:solidFill>
                  <a:schemeClr val="tx1"/>
                </a:solidFill>
              </a:rPr>
              <a:t>Curso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 err="1">
                <a:solidFill>
                  <a:schemeClr val="tx1"/>
                </a:solidFill>
              </a:rPr>
              <a:t>Avisos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iniciais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352550"/>
            <a:ext cx="10820400" cy="5156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Aula: </a:t>
            </a:r>
            <a:r>
              <a:rPr lang="en-US" sz="1600" dirty="0" err="1"/>
              <a:t>Foco</a:t>
            </a:r>
            <a:r>
              <a:rPr lang="en-US" sz="1600" dirty="0"/>
              <a:t> </a:t>
            </a:r>
            <a:r>
              <a:rPr lang="en-US" sz="1600" dirty="0" err="1"/>
              <a:t>Prático</a:t>
            </a: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/>
              <a:t>Plataforma</a:t>
            </a:r>
            <a:r>
              <a:rPr lang="en-US" sz="1600" dirty="0"/>
              <a:t> Android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/>
              <a:t>Pré</a:t>
            </a:r>
            <a:r>
              <a:rPr lang="en-US" sz="1600" dirty="0"/>
              <a:t> </a:t>
            </a:r>
            <a:r>
              <a:rPr lang="en-US" sz="1600" dirty="0" err="1"/>
              <a:t>requisitos</a:t>
            </a:r>
            <a:r>
              <a:rPr lang="en-US" sz="1600" dirty="0"/>
              <a:t> </a:t>
            </a:r>
            <a:r>
              <a:rPr lang="en-US" sz="1600" dirty="0" err="1"/>
              <a:t>importantes</a:t>
            </a:r>
            <a:r>
              <a:rPr lang="en-US" sz="1600" dirty="0"/>
              <a:t>: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 </a:t>
            </a:r>
            <a:r>
              <a:rPr lang="en-US" sz="1600" dirty="0" err="1"/>
              <a:t>Programação</a:t>
            </a:r>
            <a:r>
              <a:rPr lang="en-US" sz="1600" dirty="0"/>
              <a:t> JAVA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/>
              <a:t>Básico</a:t>
            </a:r>
            <a:r>
              <a:rPr lang="en-US" sz="1600" dirty="0"/>
              <a:t> de Banco de Dados</a:t>
            </a:r>
            <a:endParaRPr lang="pt-BR" sz="16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pt-BR" sz="16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600" dirty="0"/>
              <a:t>AV1 </a:t>
            </a:r>
            <a:r>
              <a:rPr lang="pt-BR" sz="1600" dirty="0">
                <a:sym typeface="Wingdings" panose="05000000000000000000" pitchFamily="2" charset="2"/>
              </a:rPr>
              <a:t> 50% trabalho 50% Prova.  AV2  A decidir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As provas (AV1, AV2 e AV3 </a:t>
            </a:r>
            <a:r>
              <a:rPr lang="en-US" sz="1600" dirty="0" err="1">
                <a:sym typeface="Wingdings" panose="05000000000000000000" pitchFamily="2" charset="2"/>
              </a:rPr>
              <a:t>terão</a:t>
            </a:r>
            <a:r>
              <a:rPr lang="en-US" sz="1600" dirty="0">
                <a:sym typeface="Wingdings" panose="05000000000000000000" pitchFamily="2" charset="2"/>
              </a:rPr>
              <a:t> parte </a:t>
            </a:r>
            <a:r>
              <a:rPr lang="en-US" sz="1600" dirty="0" err="1">
                <a:sym typeface="Wingdings" panose="05000000000000000000" pitchFamily="2" charset="2"/>
              </a:rPr>
              <a:t>Objetiva</a:t>
            </a:r>
            <a:r>
              <a:rPr lang="en-US" sz="1600" dirty="0">
                <a:sym typeface="Wingdings" panose="05000000000000000000" pitchFamily="2" charset="2"/>
              </a:rPr>
              <a:t> e parte </a:t>
            </a:r>
            <a:r>
              <a:rPr lang="en-US" sz="1600" dirty="0" err="1">
                <a:sym typeface="Wingdings" panose="05000000000000000000" pitchFamily="2" charset="2"/>
              </a:rPr>
              <a:t>Discursiva</a:t>
            </a:r>
            <a:r>
              <a:rPr lang="en-US" sz="1600" dirty="0">
                <a:sym typeface="Wingdings" panose="05000000000000000000" pitchFamily="2" charset="2"/>
              </a:rPr>
              <a:t> (</a:t>
            </a:r>
            <a:r>
              <a:rPr lang="en-US" sz="1600" dirty="0" err="1">
                <a:sym typeface="Wingdings" panose="05000000000000000000" pitchFamily="2" charset="2"/>
              </a:rPr>
              <a:t>Escritas</a:t>
            </a:r>
            <a:r>
              <a:rPr lang="en-US" sz="1600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Trabalhos </a:t>
            </a:r>
            <a:r>
              <a:rPr lang="en-US" sz="1600" dirty="0" err="1">
                <a:sym typeface="Wingdings" panose="05000000000000000000" pitchFamily="2" charset="2"/>
              </a:rPr>
              <a:t>em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grupo</a:t>
            </a:r>
            <a:r>
              <a:rPr lang="en-US" sz="1600" dirty="0">
                <a:sym typeface="Wingdings" panose="05000000000000000000" pitchFamily="2" charset="2"/>
              </a:rPr>
              <a:t>  Grupos de 2-3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sz="16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>
                <a:sym typeface="Wingdings" panose="05000000000000000000" pitchFamily="2" charset="2"/>
              </a:rPr>
              <a:t>Todo</a:t>
            </a:r>
            <a:r>
              <a:rPr lang="en-US" sz="1600" dirty="0">
                <a:sym typeface="Wingdings" panose="05000000000000000000" pitchFamily="2" charset="2"/>
              </a:rPr>
              <a:t> material do </a:t>
            </a:r>
            <a:r>
              <a:rPr lang="en-US" sz="1600" dirty="0" err="1">
                <a:sym typeface="Wingdings" panose="05000000000000000000" pitchFamily="2" charset="2"/>
              </a:rPr>
              <a:t>curso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estará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disponível</a:t>
            </a:r>
            <a:r>
              <a:rPr lang="en-US" sz="1600" dirty="0">
                <a:sym typeface="Wingdings" panose="05000000000000000000" pitchFamily="2" charset="2"/>
              </a:rPr>
              <a:t> no site </a:t>
            </a:r>
            <a:r>
              <a:rPr lang="en-US" sz="1600" dirty="0" err="1">
                <a:sym typeface="Wingdings" panose="05000000000000000000" pitchFamily="2" charset="2"/>
              </a:rPr>
              <a:t>abaixo</a:t>
            </a:r>
            <a:r>
              <a:rPr lang="en-US" sz="1600" dirty="0"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sz="1600" dirty="0">
              <a:sym typeface="Wingdings" panose="05000000000000000000" pitchFamily="2" charset="2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Favor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SEU NOME para: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andre.luiz.braga2000@gmail.com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ASSUNTO: Assunto “CCT0080-&lt;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ser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Pode já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nomes dos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elementos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grupo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assim que tiver.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 err="1">
                <a:sym typeface="Wingdings" panose="05000000000000000000" pitchFamily="2" charset="2"/>
              </a:rPr>
              <a:t>Ao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assinar</a:t>
            </a:r>
            <a:r>
              <a:rPr lang="en-US" sz="1600" dirty="0">
                <a:sym typeface="Wingdings" panose="05000000000000000000" pitchFamily="2" charset="2"/>
              </a:rPr>
              <a:t> a lista de </a:t>
            </a:r>
            <a:r>
              <a:rPr lang="en-US" sz="1600" dirty="0" err="1">
                <a:sym typeface="Wingdings" panose="05000000000000000000" pitchFamily="2" charset="2"/>
              </a:rPr>
              <a:t>chamada</a:t>
            </a:r>
            <a:r>
              <a:rPr lang="en-US" sz="1600" dirty="0">
                <a:sym typeface="Wingdings" panose="05000000000000000000" pitchFamily="2" charset="2"/>
              </a:rPr>
              <a:t>, favor </a:t>
            </a:r>
            <a:r>
              <a:rPr lang="en-US" sz="1600" dirty="0" err="1">
                <a:sym typeface="Wingdings" panose="05000000000000000000" pitchFamily="2" charset="2"/>
              </a:rPr>
              <a:t>prencher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folha</a:t>
            </a:r>
            <a:r>
              <a:rPr lang="en-US" sz="1600" dirty="0">
                <a:sym typeface="Wingdings" panose="05000000000000000000" pitchFamily="2" charset="2"/>
              </a:rPr>
              <a:t> de pesquisa </a:t>
            </a:r>
            <a:r>
              <a:rPr lang="en-US" sz="1600" dirty="0" err="1">
                <a:sym typeface="Wingdings" panose="05000000000000000000" pitchFamily="2" charset="2"/>
              </a:rPr>
              <a:t>anexa</a:t>
            </a:r>
            <a:endParaRPr lang="en-US" sz="16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 err="1"/>
              <a:t>Celulares</a:t>
            </a:r>
            <a:r>
              <a:rPr lang="en-US" sz="1600" dirty="0"/>
              <a:t> / WhatsApp / Conversas </a:t>
            </a:r>
            <a:r>
              <a:rPr lang="en-US" sz="1600" dirty="0" err="1"/>
              <a:t>paralelas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 Lá fora</a:t>
            </a:r>
            <a:endParaRPr lang="en-US" sz="1200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3C457F3-582E-486D-A332-40028D9F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268008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320" y="163068"/>
            <a:ext cx="11752760" cy="187756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Dispositivos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i="1" dirty="0" err="1">
                <a:solidFill>
                  <a:srgbClr val="3366FF"/>
                </a:solidFill>
              </a:rPr>
              <a:t>Revisão</a:t>
            </a:r>
            <a:r>
              <a:rPr lang="en-US" i="1" dirty="0">
                <a:solidFill>
                  <a:srgbClr val="3366FF"/>
                </a:solidFill>
              </a:rPr>
              <a:t> e </a:t>
            </a:r>
            <a:r>
              <a:rPr lang="en-US" i="1" dirty="0" err="1">
                <a:solidFill>
                  <a:srgbClr val="3366FF"/>
                </a:solidFill>
              </a:rPr>
              <a:t>dicas</a:t>
            </a:r>
            <a:r>
              <a:rPr lang="en-US" i="1" dirty="0">
                <a:solidFill>
                  <a:srgbClr val="3366FF"/>
                </a:solidFill>
              </a:rPr>
              <a:t> de </a:t>
            </a:r>
            <a:r>
              <a:rPr lang="en-US" i="1" dirty="0" err="1">
                <a:solidFill>
                  <a:srgbClr val="3366FF"/>
                </a:solidFill>
              </a:rPr>
              <a:t>criação</a:t>
            </a:r>
            <a:r>
              <a:rPr lang="en-US" i="1" dirty="0">
                <a:solidFill>
                  <a:srgbClr val="3366FF"/>
                </a:solidFill>
              </a:rPr>
              <a:t> de aplicativos com </a:t>
            </a:r>
            <a:r>
              <a:rPr lang="en-US" b="1" dirty="0">
                <a:solidFill>
                  <a:srgbClr val="3366FF"/>
                </a:solidFill>
              </a:rPr>
              <a:t>Android </a:t>
            </a:r>
            <a:r>
              <a:rPr lang="en-US" b="1" dirty="0" err="1">
                <a:solidFill>
                  <a:srgbClr val="3366FF"/>
                </a:solidFill>
              </a:rPr>
              <a:t>Estudio</a:t>
            </a:r>
            <a:r>
              <a:rPr lang="en-US" b="1" dirty="0">
                <a:solidFill>
                  <a:srgbClr val="3366FF"/>
                </a:solidFill>
              </a:rPr>
              <a:t> - 1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E63FB1D-8B30-4B18-BCA6-0F52D3242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20" y="2272760"/>
            <a:ext cx="5592251" cy="38514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Abrir o ANDROID ESTUDIO!</a:t>
            </a:r>
          </a:p>
          <a:p>
            <a:r>
              <a:rPr lang="en-US" dirty="0"/>
              <a:t>EVITAR USAR QUALQUER OUTRO SOFTWARE (</a:t>
            </a:r>
            <a:r>
              <a:rPr lang="en-US" dirty="0" err="1"/>
              <a:t>incluindo</a:t>
            </a:r>
            <a:r>
              <a:rPr lang="en-US" dirty="0"/>
              <a:t> </a:t>
            </a:r>
            <a:r>
              <a:rPr lang="en-US" dirty="0" err="1"/>
              <a:t>navegadores</a:t>
            </a:r>
            <a:r>
              <a:rPr lang="en-US" dirty="0"/>
              <a:t>) pois o Android </a:t>
            </a:r>
            <a:r>
              <a:rPr lang="en-US" dirty="0" err="1"/>
              <a:t>Estudio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muita </a:t>
            </a:r>
            <a:r>
              <a:rPr lang="en-US" dirty="0" err="1"/>
              <a:t>memória</a:t>
            </a:r>
            <a:endParaRPr lang="en-US" dirty="0"/>
          </a:p>
          <a:p>
            <a:r>
              <a:rPr lang="en-US" dirty="0"/>
              <a:t>PACIENCIA, ele é lento mesmo!</a:t>
            </a:r>
          </a:p>
          <a:p>
            <a:r>
              <a:rPr lang="en-US" b="1" dirty="0">
                <a:solidFill>
                  <a:srgbClr val="3366FF"/>
                </a:solidFill>
              </a:rPr>
              <a:t>NUNCA ABRA DOIS ANDROID Studios </a:t>
            </a:r>
            <a:r>
              <a:rPr lang="en-US" b="1" dirty="0" err="1">
                <a:solidFill>
                  <a:srgbClr val="3366FF"/>
                </a:solidFill>
              </a:rPr>
              <a:t>ao</a:t>
            </a:r>
            <a:r>
              <a:rPr lang="en-US" b="1" dirty="0">
                <a:solidFill>
                  <a:srgbClr val="3366FF"/>
                </a:solidFill>
              </a:rPr>
              <a:t> MESMO TEMPO </a:t>
            </a:r>
            <a:r>
              <a:rPr lang="en-US" i="1" dirty="0">
                <a:solidFill>
                  <a:srgbClr val="3366FF"/>
                </a:solidFill>
              </a:rPr>
              <a:t>(</a:t>
            </a:r>
            <a:r>
              <a:rPr lang="en-US" i="1" dirty="0" err="1">
                <a:solidFill>
                  <a:srgbClr val="3366FF"/>
                </a:solidFill>
              </a:rPr>
              <a:t>Juro</a:t>
            </a:r>
            <a:r>
              <a:rPr lang="en-US" i="1" dirty="0">
                <a:solidFill>
                  <a:srgbClr val="3366FF"/>
                </a:solidFill>
              </a:rPr>
              <a:t> que </a:t>
            </a:r>
            <a:r>
              <a:rPr lang="en-US" i="1" dirty="0" err="1">
                <a:solidFill>
                  <a:srgbClr val="3366FF"/>
                </a:solidFill>
              </a:rPr>
              <a:t>vou</a:t>
            </a:r>
            <a:r>
              <a:rPr lang="en-US" i="1" dirty="0">
                <a:solidFill>
                  <a:srgbClr val="3366FF"/>
                </a:solidFill>
              </a:rPr>
              <a:t> pedir isso </a:t>
            </a:r>
            <a:r>
              <a:rPr lang="en-US" i="1" dirty="0" err="1">
                <a:solidFill>
                  <a:srgbClr val="3366FF"/>
                </a:solidFill>
              </a:rPr>
              <a:t>na</a:t>
            </a:r>
            <a:r>
              <a:rPr lang="en-US" i="1" dirty="0">
                <a:solidFill>
                  <a:srgbClr val="3366FF"/>
                </a:solidFill>
              </a:rPr>
              <a:t> prova rsrsr)</a:t>
            </a:r>
            <a:endParaRPr lang="pt-BR" i="1" dirty="0">
              <a:solidFill>
                <a:srgbClr val="3366FF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3593A4C-3088-4BBF-9A4F-0B7D06F1D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453" y="1582626"/>
            <a:ext cx="5899281" cy="126844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F0D179B-4CA5-4B33-8FD6-6DE3A4640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511" y="2701920"/>
            <a:ext cx="4729163" cy="3538367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34C1889-B532-4080-8CC6-B8F5540F37D2}"/>
              </a:ext>
            </a:extLst>
          </p:cNvPr>
          <p:cNvCxnSpPr>
            <a:cxnSpLocks/>
          </p:cNvCxnSpPr>
          <p:nvPr/>
        </p:nvCxnSpPr>
        <p:spPr>
          <a:xfrm>
            <a:off x="4632960" y="2384894"/>
            <a:ext cx="1804418" cy="90082"/>
          </a:xfrm>
          <a:prstGeom prst="straightConnector1">
            <a:avLst/>
          </a:prstGeom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34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6696" y="0"/>
            <a:ext cx="10515600" cy="182543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Dispositivos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i="1" dirty="0" err="1">
                <a:solidFill>
                  <a:srgbClr val="3366FF"/>
                </a:solidFill>
              </a:rPr>
              <a:t>Revisão</a:t>
            </a:r>
            <a:r>
              <a:rPr lang="en-US" i="1" dirty="0">
                <a:solidFill>
                  <a:srgbClr val="3366FF"/>
                </a:solidFill>
              </a:rPr>
              <a:t> e </a:t>
            </a:r>
            <a:r>
              <a:rPr lang="en-US" i="1" dirty="0" err="1">
                <a:solidFill>
                  <a:srgbClr val="3366FF"/>
                </a:solidFill>
              </a:rPr>
              <a:t>dicas</a:t>
            </a:r>
            <a:r>
              <a:rPr lang="en-US" i="1" dirty="0">
                <a:solidFill>
                  <a:srgbClr val="3366FF"/>
                </a:solidFill>
              </a:rPr>
              <a:t> de </a:t>
            </a:r>
            <a:r>
              <a:rPr lang="en-US" i="1" dirty="0" err="1">
                <a:solidFill>
                  <a:srgbClr val="3366FF"/>
                </a:solidFill>
              </a:rPr>
              <a:t>criação</a:t>
            </a:r>
            <a:r>
              <a:rPr lang="en-US" i="1" dirty="0">
                <a:solidFill>
                  <a:srgbClr val="3366FF"/>
                </a:solidFill>
              </a:rPr>
              <a:t> de aplicativos com</a:t>
            </a:r>
            <a:br>
              <a:rPr lang="en-US" i="1" dirty="0">
                <a:solidFill>
                  <a:srgbClr val="3366FF"/>
                </a:solidFill>
              </a:rPr>
            </a:br>
            <a:r>
              <a:rPr lang="en-US" i="1" dirty="0">
                <a:solidFill>
                  <a:srgbClr val="3366FF"/>
                </a:solidFill>
              </a:rPr>
              <a:t>Android </a:t>
            </a:r>
            <a:r>
              <a:rPr lang="en-US" i="1" dirty="0" err="1">
                <a:solidFill>
                  <a:srgbClr val="3366FF"/>
                </a:solidFill>
              </a:rPr>
              <a:t>Estudio</a:t>
            </a:r>
            <a:r>
              <a:rPr lang="en-US" i="1" dirty="0">
                <a:solidFill>
                  <a:srgbClr val="3366FF"/>
                </a:solidFill>
              </a:rPr>
              <a:t> - 2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E63FB1D-8B30-4B18-BCA6-0F52D3242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03" y="2187575"/>
            <a:ext cx="5372793" cy="3713353"/>
          </a:xfrm>
        </p:spPr>
        <p:txBody>
          <a:bodyPr>
            <a:normAutofit/>
          </a:bodyPr>
          <a:lstStyle/>
          <a:p>
            <a:r>
              <a:rPr lang="en-US" sz="4000" b="1" dirty="0"/>
              <a:t>Fechar o </a:t>
            </a:r>
            <a:r>
              <a:rPr lang="en-US" sz="4000" b="1" dirty="0" err="1"/>
              <a:t>projeto</a:t>
            </a:r>
            <a:r>
              <a:rPr lang="en-US" sz="4000" b="1" dirty="0"/>
              <a:t> atual caso ele </a:t>
            </a:r>
            <a:r>
              <a:rPr lang="en-US" sz="4000" b="1" dirty="0" err="1"/>
              <a:t>abra</a:t>
            </a:r>
            <a:r>
              <a:rPr lang="en-US" sz="4000" b="1" dirty="0"/>
              <a:t> algum </a:t>
            </a:r>
            <a:r>
              <a:rPr lang="en-US" sz="4000" b="1" dirty="0" err="1"/>
              <a:t>projeto</a:t>
            </a:r>
            <a:r>
              <a:rPr lang="en-US" sz="4000" b="1" dirty="0"/>
              <a:t> </a:t>
            </a:r>
            <a:r>
              <a:rPr lang="en-US" sz="4000" b="1" dirty="0" err="1"/>
              <a:t>prévio</a:t>
            </a:r>
            <a:r>
              <a:rPr lang="en-US" sz="4000" b="1" dirty="0"/>
              <a:t> de alguém que tenha </a:t>
            </a:r>
            <a:r>
              <a:rPr lang="en-US" sz="4000" b="1" dirty="0" err="1"/>
              <a:t>usado</a:t>
            </a:r>
            <a:r>
              <a:rPr lang="en-US" sz="4000" b="1" dirty="0"/>
              <a:t> a </a:t>
            </a:r>
            <a:r>
              <a:rPr lang="en-US" sz="4000" b="1" dirty="0" err="1"/>
              <a:t>máquina</a:t>
            </a:r>
            <a:r>
              <a:rPr lang="en-US" sz="4000" b="1" dirty="0"/>
              <a:t> antes de você:</a:t>
            </a:r>
            <a:endParaRPr lang="pt-BR" sz="4000" b="1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5566BA-6D18-42BB-914D-0351ED078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471" y="1564100"/>
            <a:ext cx="5889070" cy="4564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2567FBB-0A7E-40DC-A827-1AA0A5A255D7}"/>
              </a:ext>
            </a:extLst>
          </p:cNvPr>
          <p:cNvCxnSpPr>
            <a:cxnSpLocks/>
          </p:cNvCxnSpPr>
          <p:nvPr/>
        </p:nvCxnSpPr>
        <p:spPr>
          <a:xfrm>
            <a:off x="5010912" y="2791968"/>
            <a:ext cx="1280160" cy="1828800"/>
          </a:xfrm>
          <a:prstGeom prst="straightConnector1">
            <a:avLst/>
          </a:prstGeom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72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6487" y="503238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Dispositivos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i="1" dirty="0" err="1">
                <a:solidFill>
                  <a:srgbClr val="3366FF"/>
                </a:solidFill>
              </a:rPr>
              <a:t>Revisão</a:t>
            </a:r>
            <a:r>
              <a:rPr lang="en-US" i="1" dirty="0">
                <a:solidFill>
                  <a:srgbClr val="3366FF"/>
                </a:solidFill>
              </a:rPr>
              <a:t> e </a:t>
            </a:r>
            <a:r>
              <a:rPr lang="en-US" i="1" dirty="0" err="1">
                <a:solidFill>
                  <a:srgbClr val="3366FF"/>
                </a:solidFill>
              </a:rPr>
              <a:t>dicas</a:t>
            </a:r>
            <a:r>
              <a:rPr lang="en-US" i="1" dirty="0">
                <a:solidFill>
                  <a:srgbClr val="3366FF"/>
                </a:solidFill>
              </a:rPr>
              <a:t> de </a:t>
            </a:r>
            <a:r>
              <a:rPr lang="en-US" i="1" dirty="0" err="1">
                <a:solidFill>
                  <a:srgbClr val="3366FF"/>
                </a:solidFill>
              </a:rPr>
              <a:t>criação</a:t>
            </a:r>
            <a:r>
              <a:rPr lang="en-US" i="1" dirty="0">
                <a:solidFill>
                  <a:srgbClr val="3366FF"/>
                </a:solidFill>
              </a:rPr>
              <a:t> de aplicativos com</a:t>
            </a:r>
            <a:br>
              <a:rPr lang="en-US" i="1" dirty="0">
                <a:solidFill>
                  <a:srgbClr val="3366FF"/>
                </a:solidFill>
              </a:rPr>
            </a:br>
            <a:r>
              <a:rPr lang="en-US" i="1" dirty="0">
                <a:solidFill>
                  <a:srgbClr val="3366FF"/>
                </a:solidFill>
              </a:rPr>
              <a:t>Android </a:t>
            </a:r>
            <a:r>
              <a:rPr lang="en-US" i="1" dirty="0" err="1">
                <a:solidFill>
                  <a:srgbClr val="3366FF"/>
                </a:solidFill>
              </a:rPr>
              <a:t>Estudio</a:t>
            </a:r>
            <a:r>
              <a:rPr lang="en-US" i="1" dirty="0">
                <a:solidFill>
                  <a:srgbClr val="3366FF"/>
                </a:solidFill>
              </a:rPr>
              <a:t> - 3</a:t>
            </a:r>
            <a:br>
              <a:rPr lang="en-US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E63FB1D-8B30-4B18-BCA6-0F52D3242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215" y="1828800"/>
            <a:ext cx="3946329" cy="4351337"/>
          </a:xfrm>
        </p:spPr>
        <p:txBody>
          <a:bodyPr>
            <a:normAutofit fontScale="92500" lnSpcReduction="20000"/>
          </a:bodyPr>
          <a:lstStyle/>
          <a:p>
            <a:r>
              <a:rPr lang="en-US" sz="4000" b="1" dirty="0"/>
              <a:t>Quando </a:t>
            </a:r>
            <a:r>
              <a:rPr lang="en-US" sz="4000" b="1" dirty="0" err="1"/>
              <a:t>em</a:t>
            </a:r>
            <a:r>
              <a:rPr lang="en-US" sz="4000" b="1" dirty="0"/>
              <a:t> </a:t>
            </a:r>
            <a:r>
              <a:rPr lang="en-US" sz="4000" b="1" dirty="0" err="1"/>
              <a:t>sala</a:t>
            </a:r>
            <a:r>
              <a:rPr lang="en-US" sz="4000" b="1" dirty="0"/>
              <a:t> de aula, </a:t>
            </a:r>
            <a:r>
              <a:rPr lang="en-US" sz="4000" b="1" dirty="0" err="1"/>
              <a:t>aconselho</a:t>
            </a:r>
            <a:r>
              <a:rPr lang="en-US" sz="4000" b="1" dirty="0"/>
              <a:t> fechar todos </a:t>
            </a:r>
            <a:r>
              <a:rPr lang="en-US" sz="4000" b="1" dirty="0" err="1"/>
              <a:t>estes</a:t>
            </a:r>
            <a:r>
              <a:rPr lang="en-US" sz="4000" b="1" dirty="0"/>
              <a:t> </a:t>
            </a:r>
            <a:r>
              <a:rPr lang="en-US" sz="4000" b="1" dirty="0" err="1"/>
              <a:t>projetos</a:t>
            </a:r>
            <a:r>
              <a:rPr lang="en-US" sz="4000" b="1" dirty="0"/>
              <a:t> aqui (</a:t>
            </a:r>
            <a:r>
              <a:rPr lang="en-US" sz="4000" b="1" dirty="0" err="1"/>
              <a:t>clicar</a:t>
            </a:r>
            <a:r>
              <a:rPr lang="en-US" sz="4000" b="1" dirty="0"/>
              <a:t> no “x”) pois </a:t>
            </a:r>
            <a:r>
              <a:rPr lang="en-US" sz="4000" b="1" dirty="0" err="1"/>
              <a:t>vc</a:t>
            </a:r>
            <a:r>
              <a:rPr lang="en-US" sz="4000" b="1" dirty="0"/>
              <a:t> </a:t>
            </a:r>
            <a:r>
              <a:rPr lang="en-US" sz="4000" b="1" dirty="0" err="1"/>
              <a:t>nao</a:t>
            </a:r>
            <a:r>
              <a:rPr lang="en-US" sz="4000" b="1" dirty="0"/>
              <a:t> sabe quem fez ou se estao com problema</a:t>
            </a:r>
            <a:endParaRPr lang="pt-BR" sz="4000" b="1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84EA44-B63B-4B67-88B1-E4928D094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272" y="1283906"/>
            <a:ext cx="7448550" cy="4676775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545FE86-B619-450D-9093-BEC823B303FF}"/>
              </a:ext>
            </a:extLst>
          </p:cNvPr>
          <p:cNvCxnSpPr/>
          <p:nvPr/>
        </p:nvCxnSpPr>
        <p:spPr>
          <a:xfrm flipV="1">
            <a:off x="3364992" y="1754188"/>
            <a:ext cx="3669792" cy="2250280"/>
          </a:xfrm>
          <a:prstGeom prst="straightConnector1">
            <a:avLst/>
          </a:prstGeom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5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6487" y="503238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Dispositivos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i="1" dirty="0" err="1">
                <a:solidFill>
                  <a:srgbClr val="3366FF"/>
                </a:solidFill>
              </a:rPr>
              <a:t>Revisão</a:t>
            </a:r>
            <a:r>
              <a:rPr lang="en-US" i="1" dirty="0">
                <a:solidFill>
                  <a:srgbClr val="3366FF"/>
                </a:solidFill>
              </a:rPr>
              <a:t> e </a:t>
            </a:r>
            <a:r>
              <a:rPr lang="en-US" i="1" dirty="0" err="1">
                <a:solidFill>
                  <a:srgbClr val="3366FF"/>
                </a:solidFill>
              </a:rPr>
              <a:t>dicas</a:t>
            </a:r>
            <a:r>
              <a:rPr lang="en-US" i="1" dirty="0">
                <a:solidFill>
                  <a:srgbClr val="3366FF"/>
                </a:solidFill>
              </a:rPr>
              <a:t> de </a:t>
            </a:r>
            <a:r>
              <a:rPr lang="en-US" i="1" dirty="0" err="1">
                <a:solidFill>
                  <a:srgbClr val="3366FF"/>
                </a:solidFill>
              </a:rPr>
              <a:t>criação</a:t>
            </a:r>
            <a:r>
              <a:rPr lang="en-US" i="1" dirty="0">
                <a:solidFill>
                  <a:srgbClr val="3366FF"/>
                </a:solidFill>
              </a:rPr>
              <a:t> de aplicativos com</a:t>
            </a:r>
            <a:br>
              <a:rPr lang="en-US" i="1" dirty="0">
                <a:solidFill>
                  <a:srgbClr val="3366FF"/>
                </a:solidFill>
              </a:rPr>
            </a:br>
            <a:r>
              <a:rPr lang="en-US" i="1" dirty="0">
                <a:solidFill>
                  <a:srgbClr val="3366FF"/>
                </a:solidFill>
              </a:rPr>
              <a:t>Android </a:t>
            </a:r>
            <a:r>
              <a:rPr lang="en-US" i="1" dirty="0" err="1">
                <a:solidFill>
                  <a:srgbClr val="3366FF"/>
                </a:solidFill>
              </a:rPr>
              <a:t>Estudio</a:t>
            </a:r>
            <a:r>
              <a:rPr lang="en-US" i="1" dirty="0">
                <a:solidFill>
                  <a:srgbClr val="3366FF"/>
                </a:solidFill>
              </a:rPr>
              <a:t> - 4</a:t>
            </a:r>
            <a:br>
              <a:rPr lang="en-US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516C882-172E-4CE7-99D7-540A3DC00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8" y="2010441"/>
            <a:ext cx="8393362" cy="2157412"/>
          </a:xfrm>
        </p:spPr>
        <p:txBody>
          <a:bodyPr>
            <a:normAutofit fontScale="85000" lnSpcReduction="20000"/>
          </a:bodyPr>
          <a:lstStyle/>
          <a:p>
            <a:pPr marL="742950" lvl="1" indent="-742950" algn="just">
              <a:buFont typeface="+mj-lt"/>
              <a:buAutoNum type="arabicPeriod"/>
            </a:pPr>
            <a:r>
              <a:rPr lang="pt-BR" sz="4000" b="1" dirty="0"/>
              <a:t>Crie um novo projeto sem mudar nenhum default </a:t>
            </a:r>
            <a:r>
              <a:rPr lang="pt-BR" sz="3400" b="1" dirty="0"/>
              <a:t>( Next -&gt;Next -Next-&gt; .... </a:t>
            </a:r>
            <a:r>
              <a:rPr lang="pt-BR" sz="3400" b="1" dirty="0" err="1"/>
              <a:t>etc</a:t>
            </a:r>
            <a:r>
              <a:rPr lang="pt-BR" sz="3400" b="1" dirty="0"/>
              <a:t>)</a:t>
            </a:r>
          </a:p>
          <a:p>
            <a:pPr marL="742950" lvl="1" indent="-742950" algn="just">
              <a:lnSpc>
                <a:spcPct val="120000"/>
              </a:lnSpc>
              <a:buFont typeface="+mj-lt"/>
              <a:buAutoNum type="arabicPeriod"/>
            </a:pPr>
            <a:r>
              <a:rPr lang="pt-BR" sz="3200" b="1" dirty="0"/>
              <a:t>Vá em App\res\</a:t>
            </a:r>
            <a:r>
              <a:rPr lang="pt-BR" sz="3200" b="1" dirty="0" err="1"/>
              <a:t>values</a:t>
            </a:r>
            <a:r>
              <a:rPr lang="pt-BR" sz="3200" b="1" dirty="0"/>
              <a:t>\styles.xml e coloque “Base” no ponto abaixo:</a:t>
            </a:r>
            <a:endParaRPr lang="pt-BR" sz="3200" dirty="0"/>
          </a:p>
          <a:p>
            <a:pPr marL="0" indent="0" algn="ctr">
              <a:buNone/>
            </a:pPr>
            <a:r>
              <a:rPr lang="en-US" sz="2100" dirty="0"/>
              <a:t>&lt;</a:t>
            </a:r>
            <a:r>
              <a:rPr lang="en-US" sz="2100" b="1" dirty="0"/>
              <a:t>style name="</a:t>
            </a:r>
            <a:r>
              <a:rPr lang="en-US" sz="2100" b="1" dirty="0" err="1"/>
              <a:t>AppTheme</a:t>
            </a:r>
            <a:r>
              <a:rPr lang="en-US" sz="2100" b="1" dirty="0"/>
              <a:t>" parent="</a:t>
            </a:r>
            <a:r>
              <a:rPr lang="en-US" sz="3300" b="1" dirty="0" err="1">
                <a:solidFill>
                  <a:srgbClr val="3366FF"/>
                </a:solidFill>
              </a:rPr>
              <a:t>Base</a:t>
            </a:r>
            <a:r>
              <a:rPr lang="en-US" sz="3300" b="1" dirty="0" err="1"/>
              <a:t>.</a:t>
            </a:r>
            <a:r>
              <a:rPr lang="en-US" sz="2100" b="1" dirty="0" err="1"/>
              <a:t>Theme.AppCompat.Light.DarkActionBar</a:t>
            </a:r>
            <a:r>
              <a:rPr lang="en-US" sz="2100" b="1" dirty="0"/>
              <a:t>"</a:t>
            </a:r>
            <a:r>
              <a:rPr lang="en-US" sz="2100" dirty="0"/>
              <a:t>&gt;</a:t>
            </a:r>
          </a:p>
          <a:p>
            <a:pPr marL="0" indent="0" algn="ctr">
              <a:buNone/>
            </a:pPr>
            <a:endParaRPr lang="pt-BR" sz="3200" dirty="0"/>
          </a:p>
          <a:p>
            <a:pPr marL="0" indent="0" algn="ctr">
              <a:buNone/>
            </a:pPr>
            <a:endParaRPr lang="pt-BR" sz="3200" dirty="0"/>
          </a:p>
          <a:p>
            <a:pPr marL="0" indent="0" algn="ctr">
              <a:buNone/>
            </a:pPr>
            <a:endParaRPr lang="pt-BR" sz="3200" dirty="0"/>
          </a:p>
          <a:p>
            <a:pPr marL="0" indent="0" algn="ctr">
              <a:buNone/>
            </a:pPr>
            <a:endParaRPr lang="pt-BR" sz="3200" dirty="0"/>
          </a:p>
          <a:p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405F351-BE45-42EC-895A-71D581CE7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743" y="1286827"/>
            <a:ext cx="3212650" cy="44793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2D5F8D4-8A25-4F3C-83E1-C94DA098D849}"/>
              </a:ext>
            </a:extLst>
          </p:cNvPr>
          <p:cNvCxnSpPr>
            <a:cxnSpLocks/>
          </p:cNvCxnSpPr>
          <p:nvPr/>
        </p:nvCxnSpPr>
        <p:spPr>
          <a:xfrm>
            <a:off x="8554630" y="2852928"/>
            <a:ext cx="1820762" cy="2718245"/>
          </a:xfrm>
          <a:prstGeom prst="straightConnector1">
            <a:avLst/>
          </a:prstGeom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CD9F3F11-5592-4CE6-AC40-6FF2AB24D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57" y="4602417"/>
            <a:ext cx="8461730" cy="10662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352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268" y="253412"/>
            <a:ext cx="11599026" cy="13255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Dispositivos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sz="3100" i="1" dirty="0" err="1">
                <a:solidFill>
                  <a:srgbClr val="3366FF"/>
                </a:solidFill>
              </a:rPr>
              <a:t>Revisão</a:t>
            </a:r>
            <a:r>
              <a:rPr lang="en-US" sz="3100" i="1" dirty="0">
                <a:solidFill>
                  <a:srgbClr val="3366FF"/>
                </a:solidFill>
              </a:rPr>
              <a:t> e </a:t>
            </a:r>
            <a:r>
              <a:rPr lang="en-US" sz="3100" i="1" dirty="0" err="1">
                <a:solidFill>
                  <a:srgbClr val="3366FF"/>
                </a:solidFill>
              </a:rPr>
              <a:t>dicas</a:t>
            </a:r>
            <a:r>
              <a:rPr lang="en-US" sz="3100" i="1" dirty="0">
                <a:solidFill>
                  <a:srgbClr val="3366FF"/>
                </a:solidFill>
              </a:rPr>
              <a:t> de </a:t>
            </a:r>
            <a:r>
              <a:rPr lang="en-US" sz="3100" i="1" dirty="0" err="1">
                <a:solidFill>
                  <a:srgbClr val="3366FF"/>
                </a:solidFill>
              </a:rPr>
              <a:t>criação</a:t>
            </a:r>
            <a:r>
              <a:rPr lang="en-US" sz="3100" i="1" dirty="0">
                <a:solidFill>
                  <a:srgbClr val="3366FF"/>
                </a:solidFill>
              </a:rPr>
              <a:t> de aplicativos </a:t>
            </a:r>
            <a:br>
              <a:rPr lang="en-US" sz="3100" i="1" dirty="0">
                <a:solidFill>
                  <a:srgbClr val="3366FF"/>
                </a:solidFill>
              </a:rPr>
            </a:br>
            <a:r>
              <a:rPr lang="en-US" sz="3100" i="1" dirty="0">
                <a:solidFill>
                  <a:srgbClr val="3366FF"/>
                </a:solidFill>
              </a:rPr>
              <a:t>com Android </a:t>
            </a:r>
            <a:r>
              <a:rPr lang="en-US" sz="3100" i="1" dirty="0" err="1">
                <a:solidFill>
                  <a:srgbClr val="3366FF"/>
                </a:solidFill>
              </a:rPr>
              <a:t>Estudio</a:t>
            </a:r>
            <a:r>
              <a:rPr lang="en-US" sz="3100" i="1" dirty="0">
                <a:solidFill>
                  <a:srgbClr val="3366FF"/>
                </a:solidFill>
              </a:rPr>
              <a:t> - 5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516C882-172E-4CE7-99D7-540A3DC00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8" y="2010441"/>
            <a:ext cx="4922796" cy="2157412"/>
          </a:xfrm>
        </p:spPr>
        <p:txBody>
          <a:bodyPr>
            <a:normAutofit lnSpcReduction="10000"/>
          </a:bodyPr>
          <a:lstStyle/>
          <a:p>
            <a:pPr marL="0" lvl="1" indent="0" algn="just">
              <a:buNone/>
            </a:pPr>
            <a:r>
              <a:rPr lang="pt-BR" sz="4000" b="1" dirty="0"/>
              <a:t>Se tudo estiver certo, você conseguirá ver o “</a:t>
            </a:r>
            <a:r>
              <a:rPr lang="pt-BR" sz="4000" b="1" dirty="0" err="1"/>
              <a:t>Hello</a:t>
            </a:r>
            <a:r>
              <a:rPr lang="pt-BR" sz="4000" b="1" dirty="0"/>
              <a:t> World” no “activity_main.xml”</a:t>
            </a:r>
            <a:endParaRPr lang="pt-BR" sz="3400" b="1" dirty="0"/>
          </a:p>
          <a:p>
            <a:pPr marL="514350" indent="-514350" algn="ctr">
              <a:buFont typeface="+mj-lt"/>
              <a:buAutoNum type="arabicPeriod"/>
            </a:pPr>
            <a:endParaRPr lang="pt-BR" sz="3200" dirty="0"/>
          </a:p>
          <a:p>
            <a:pPr marL="0" indent="0" algn="ctr">
              <a:buNone/>
            </a:pPr>
            <a:endParaRPr lang="pt-BR" sz="3200" dirty="0"/>
          </a:p>
          <a:p>
            <a:pPr marL="0" indent="0" algn="ctr">
              <a:buNone/>
            </a:pPr>
            <a:endParaRPr lang="pt-BR" sz="3200" dirty="0"/>
          </a:p>
          <a:p>
            <a:pPr marL="0" indent="0" algn="ctr">
              <a:buNone/>
            </a:pPr>
            <a:endParaRPr lang="pt-BR" sz="3200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FB6F30-B466-48DD-8051-5650E32D2C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54" t="12552" r="15135" b="11817"/>
          <a:stretch/>
        </p:blipFill>
        <p:spPr>
          <a:xfrm>
            <a:off x="5987377" y="1190236"/>
            <a:ext cx="6043355" cy="54143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2D5F8D4-8A25-4F3C-83E1-C94DA098D849}"/>
              </a:ext>
            </a:extLst>
          </p:cNvPr>
          <p:cNvCxnSpPr>
            <a:cxnSpLocks/>
          </p:cNvCxnSpPr>
          <p:nvPr/>
        </p:nvCxnSpPr>
        <p:spPr>
          <a:xfrm>
            <a:off x="3874008" y="3240197"/>
            <a:ext cx="6635496" cy="2721691"/>
          </a:xfrm>
          <a:prstGeom prst="straightConnector1">
            <a:avLst/>
          </a:prstGeom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23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516C882-172E-4CE7-99D7-540A3DC00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71" y="2069307"/>
            <a:ext cx="7499189" cy="324640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Execute a aplicação</a:t>
            </a:r>
            <a:r>
              <a:rPr lang="pt-BR" b="1" dirty="0">
                <a:solidFill>
                  <a:srgbClr val="3366FF"/>
                </a:solidFill>
              </a:rPr>
              <a:t>: </a:t>
            </a:r>
            <a:r>
              <a:rPr lang="pt-BR" b="1" dirty="0" err="1">
                <a:solidFill>
                  <a:srgbClr val="3366FF"/>
                </a:solidFill>
              </a:rPr>
              <a:t>run</a:t>
            </a:r>
            <a:r>
              <a:rPr lang="pt-BR" b="1" dirty="0">
                <a:solidFill>
                  <a:srgbClr val="3366FF"/>
                </a:solidFill>
              </a:rPr>
              <a:t> – </a:t>
            </a:r>
            <a:r>
              <a:rPr lang="pt-BR" b="1" dirty="0" err="1">
                <a:solidFill>
                  <a:srgbClr val="3366FF"/>
                </a:solidFill>
              </a:rPr>
              <a:t>Run</a:t>
            </a:r>
            <a:r>
              <a:rPr lang="pt-BR" b="1" dirty="0">
                <a:solidFill>
                  <a:srgbClr val="3366FF"/>
                </a:solidFill>
              </a:rPr>
              <a:t> App </a:t>
            </a:r>
            <a:r>
              <a:rPr lang="pt-BR" dirty="0"/>
              <a:t>–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Use </a:t>
            </a:r>
            <a:r>
              <a:rPr lang="pt-BR" dirty="0" err="1"/>
              <a:t>Nexus</a:t>
            </a:r>
            <a:r>
              <a:rPr lang="pt-BR" dirty="0"/>
              <a:t> S se disponível ou o que estiver lá.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Se abrir o emulador de celular com os dizeres “</a:t>
            </a:r>
            <a:r>
              <a:rPr lang="pt-BR" dirty="0" err="1"/>
              <a:t>Hello</a:t>
            </a:r>
            <a:r>
              <a:rPr lang="pt-BR" dirty="0"/>
              <a:t> World” </a:t>
            </a:r>
            <a:r>
              <a:rPr lang="pt-BR" dirty="0" err="1"/>
              <a:t>vc</a:t>
            </a:r>
            <a:r>
              <a:rPr lang="pt-BR" dirty="0"/>
              <a:t> pode seguir em frente.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NÃO FECHE MAIS O EMULADOR, ele leva tempo para iniciar. Deixe ele rodando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6487" y="503238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Dispositivos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i="1" dirty="0" err="1">
                <a:solidFill>
                  <a:srgbClr val="3366FF"/>
                </a:solidFill>
              </a:rPr>
              <a:t>Revisão</a:t>
            </a:r>
            <a:r>
              <a:rPr lang="en-US" i="1" dirty="0">
                <a:solidFill>
                  <a:srgbClr val="3366FF"/>
                </a:solidFill>
              </a:rPr>
              <a:t> e </a:t>
            </a:r>
            <a:r>
              <a:rPr lang="en-US" i="1" dirty="0" err="1">
                <a:solidFill>
                  <a:srgbClr val="3366FF"/>
                </a:solidFill>
              </a:rPr>
              <a:t>dicas</a:t>
            </a:r>
            <a:r>
              <a:rPr lang="en-US" i="1" dirty="0">
                <a:solidFill>
                  <a:srgbClr val="3366FF"/>
                </a:solidFill>
              </a:rPr>
              <a:t> de </a:t>
            </a:r>
            <a:r>
              <a:rPr lang="en-US" i="1" dirty="0" err="1">
                <a:solidFill>
                  <a:srgbClr val="3366FF"/>
                </a:solidFill>
              </a:rPr>
              <a:t>criação</a:t>
            </a:r>
            <a:r>
              <a:rPr lang="en-US" i="1" dirty="0">
                <a:solidFill>
                  <a:srgbClr val="3366FF"/>
                </a:solidFill>
              </a:rPr>
              <a:t> de aplicativos com</a:t>
            </a:r>
            <a:br>
              <a:rPr lang="en-US" i="1" dirty="0">
                <a:solidFill>
                  <a:srgbClr val="3366FF"/>
                </a:solidFill>
              </a:rPr>
            </a:br>
            <a:r>
              <a:rPr lang="en-US" i="1" dirty="0">
                <a:solidFill>
                  <a:srgbClr val="3366FF"/>
                </a:solidFill>
              </a:rPr>
              <a:t>Android </a:t>
            </a:r>
            <a:r>
              <a:rPr lang="en-US" i="1" dirty="0" err="1">
                <a:solidFill>
                  <a:srgbClr val="3366FF"/>
                </a:solidFill>
              </a:rPr>
              <a:t>Estudio</a:t>
            </a:r>
            <a:r>
              <a:rPr lang="en-US" i="1" dirty="0">
                <a:solidFill>
                  <a:srgbClr val="3366FF"/>
                </a:solidFill>
              </a:rPr>
              <a:t> – 6-1</a:t>
            </a:r>
            <a:br>
              <a:rPr lang="en-US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A93AC43-E3DF-4394-9010-6CA4CDE72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802" y="1170873"/>
            <a:ext cx="4290649" cy="2263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545FE86-B619-450D-9093-BEC823B303FF}"/>
              </a:ext>
            </a:extLst>
          </p:cNvPr>
          <p:cNvCxnSpPr>
            <a:cxnSpLocks/>
          </p:cNvCxnSpPr>
          <p:nvPr/>
        </p:nvCxnSpPr>
        <p:spPr>
          <a:xfrm flipV="1">
            <a:off x="5925312" y="1735489"/>
            <a:ext cx="2377440" cy="567341"/>
          </a:xfrm>
          <a:prstGeom prst="straightConnector1">
            <a:avLst/>
          </a:prstGeom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690DEF28-7CD0-47C2-91EA-3B4558FCA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802" y="3240935"/>
            <a:ext cx="3858473" cy="34189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3B9DCC0-814C-48AD-BB17-4F03C437BC2F}"/>
              </a:ext>
            </a:extLst>
          </p:cNvPr>
          <p:cNvCxnSpPr>
            <a:cxnSpLocks/>
          </p:cNvCxnSpPr>
          <p:nvPr/>
        </p:nvCxnSpPr>
        <p:spPr>
          <a:xfrm>
            <a:off x="6851904" y="2757697"/>
            <a:ext cx="1301496" cy="1605983"/>
          </a:xfrm>
          <a:prstGeom prst="straightConnector1">
            <a:avLst/>
          </a:prstGeom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4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516C882-172E-4CE7-99D7-540A3DC00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671" y="2417366"/>
            <a:ext cx="7499189" cy="324640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Execute a aplicação</a:t>
            </a:r>
            <a:r>
              <a:rPr lang="pt-BR" b="1" dirty="0">
                <a:solidFill>
                  <a:srgbClr val="3366FF"/>
                </a:solidFill>
              </a:rPr>
              <a:t>: </a:t>
            </a:r>
            <a:r>
              <a:rPr lang="pt-BR" b="1" dirty="0" err="1">
                <a:solidFill>
                  <a:srgbClr val="3366FF"/>
                </a:solidFill>
              </a:rPr>
              <a:t>run</a:t>
            </a:r>
            <a:r>
              <a:rPr lang="pt-BR" b="1" dirty="0">
                <a:solidFill>
                  <a:srgbClr val="3366FF"/>
                </a:solidFill>
              </a:rPr>
              <a:t> – </a:t>
            </a:r>
            <a:r>
              <a:rPr lang="pt-BR" b="1" dirty="0" err="1">
                <a:solidFill>
                  <a:srgbClr val="3366FF"/>
                </a:solidFill>
              </a:rPr>
              <a:t>Run</a:t>
            </a:r>
            <a:r>
              <a:rPr lang="pt-BR" b="1" dirty="0">
                <a:solidFill>
                  <a:srgbClr val="3366FF"/>
                </a:solidFill>
              </a:rPr>
              <a:t> App </a:t>
            </a:r>
            <a:r>
              <a:rPr lang="pt-BR" dirty="0"/>
              <a:t>–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Use </a:t>
            </a:r>
            <a:r>
              <a:rPr lang="pt-BR" dirty="0" err="1"/>
              <a:t>Nexus</a:t>
            </a:r>
            <a:r>
              <a:rPr lang="pt-BR" dirty="0"/>
              <a:t> S se disponível ou o que estiver lá.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Se abrir o emulador de celular com os dizeres “</a:t>
            </a:r>
            <a:r>
              <a:rPr lang="pt-BR" dirty="0" err="1"/>
              <a:t>Hello</a:t>
            </a:r>
            <a:r>
              <a:rPr lang="pt-BR" dirty="0"/>
              <a:t> World” </a:t>
            </a:r>
            <a:r>
              <a:rPr lang="pt-BR" dirty="0" err="1"/>
              <a:t>vc</a:t>
            </a:r>
            <a:r>
              <a:rPr lang="pt-BR" dirty="0"/>
              <a:t> pode seguir em frente.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NÃO FECHE MAIS O EMULADOR, ele leva tempo para iniciar. Deixe ele rodando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380" y="143868"/>
            <a:ext cx="7687772" cy="227349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Dispositivos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sz="4000" i="1" dirty="0" err="1">
                <a:solidFill>
                  <a:srgbClr val="3366FF"/>
                </a:solidFill>
              </a:rPr>
              <a:t>Revisão</a:t>
            </a:r>
            <a:r>
              <a:rPr lang="en-US" sz="4000" i="1" dirty="0">
                <a:solidFill>
                  <a:srgbClr val="3366FF"/>
                </a:solidFill>
              </a:rPr>
              <a:t> e </a:t>
            </a:r>
            <a:r>
              <a:rPr lang="en-US" sz="4000" i="1" dirty="0" err="1">
                <a:solidFill>
                  <a:srgbClr val="3366FF"/>
                </a:solidFill>
              </a:rPr>
              <a:t>dicas</a:t>
            </a:r>
            <a:r>
              <a:rPr lang="en-US" sz="4000" i="1" dirty="0">
                <a:solidFill>
                  <a:srgbClr val="3366FF"/>
                </a:solidFill>
              </a:rPr>
              <a:t> de </a:t>
            </a:r>
            <a:r>
              <a:rPr lang="en-US" sz="4000" i="1" dirty="0" err="1">
                <a:solidFill>
                  <a:srgbClr val="3366FF"/>
                </a:solidFill>
              </a:rPr>
              <a:t>criação</a:t>
            </a:r>
            <a:r>
              <a:rPr lang="en-US" sz="4000" i="1" dirty="0">
                <a:solidFill>
                  <a:srgbClr val="3366FF"/>
                </a:solidFill>
              </a:rPr>
              <a:t> de </a:t>
            </a:r>
            <a:br>
              <a:rPr lang="en-US" sz="4000" i="1" dirty="0">
                <a:solidFill>
                  <a:srgbClr val="3366FF"/>
                </a:solidFill>
              </a:rPr>
            </a:br>
            <a:r>
              <a:rPr lang="en-US" sz="4000" i="1" dirty="0">
                <a:solidFill>
                  <a:srgbClr val="3366FF"/>
                </a:solidFill>
              </a:rPr>
              <a:t>aplicativos com Android </a:t>
            </a:r>
            <a:r>
              <a:rPr lang="en-US" sz="4000" i="1" dirty="0" err="1">
                <a:solidFill>
                  <a:srgbClr val="3366FF"/>
                </a:solidFill>
              </a:rPr>
              <a:t>Estudio</a:t>
            </a:r>
            <a:r>
              <a:rPr lang="en-US" sz="4000" i="1" dirty="0">
                <a:solidFill>
                  <a:srgbClr val="3366FF"/>
                </a:solidFill>
              </a:rPr>
              <a:t> – 6-2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1BA7CF1-7CBC-46C4-AE01-D3527904E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662" y="136525"/>
            <a:ext cx="4195958" cy="63971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3B9DCC0-814C-48AD-BB17-4F03C437BC2F}"/>
              </a:ext>
            </a:extLst>
          </p:cNvPr>
          <p:cNvCxnSpPr>
            <a:cxnSpLocks/>
          </p:cNvCxnSpPr>
          <p:nvPr/>
        </p:nvCxnSpPr>
        <p:spPr>
          <a:xfrm flipV="1">
            <a:off x="6705600" y="3618592"/>
            <a:ext cx="2206752" cy="421976"/>
          </a:xfrm>
          <a:prstGeom prst="straightConnector1">
            <a:avLst/>
          </a:prstGeom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64548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- Sala da Diretoria]]</Template>
  <TotalTime>3438</TotalTime>
  <Words>1296</Words>
  <Application>Microsoft Office PowerPoint</Application>
  <PresentationFormat>Widescreen</PresentationFormat>
  <Paragraphs>194</Paragraphs>
  <Slides>19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Courier New</vt:lpstr>
      <vt:lpstr>Wingdings 2</vt:lpstr>
      <vt:lpstr>HDOfficeLightV0</vt:lpstr>
      <vt:lpstr>Programação para Dispositivos Móveis CCT0080</vt:lpstr>
      <vt:lpstr>Programação para Dispositivos Móveis Estrutura do Curso e Avisos iniciais</vt:lpstr>
      <vt:lpstr>Programação para Dispositivos Móveis Revisão e dicas de criação de aplicativos com Android Estudio - 1</vt:lpstr>
      <vt:lpstr>Programação para Dispositivos Móveis Revisão e dicas de criação de aplicativos com Android Estudio - 2</vt:lpstr>
      <vt:lpstr>Programação para Dispositivos Móveis Revisão e dicas de criação de aplicativos com Android Estudio - 3 </vt:lpstr>
      <vt:lpstr>Programação para Dispositivos Móveis Revisão e dicas de criação de aplicativos com Android Estudio - 4 </vt:lpstr>
      <vt:lpstr>Programação para Dispositivos Móveis Revisão e dicas de criação de aplicativos  com Android Estudio - 5</vt:lpstr>
      <vt:lpstr>Programação para Dispositivos Móveis Revisão e dicas de criação de aplicativos com Android Estudio – 6-1 </vt:lpstr>
      <vt:lpstr>Programação para Dispositivos Móveis Revisão e dicas de criação de  aplicativos com Android Estudio – 6-2</vt:lpstr>
      <vt:lpstr>Programação para Dispositivos Móveis Criação de aplicativos com Android Estudio - 7</vt:lpstr>
      <vt:lpstr>Programação para Dispositivos Móveis Criação de aplicativos com Android Estudio - 8</vt:lpstr>
      <vt:lpstr>Programação para Dispositivos Móveis Criação de aplicativos com  Android Estudio - 9</vt:lpstr>
      <vt:lpstr>Programação para Dispositivos Móveis Revisão e dicas de criação de aplicativos com Android Estudio – 10-1 </vt:lpstr>
      <vt:lpstr>Programação para Dispositivos Móveis Revisão e dicas de criação de aplicativos com Android Estudio – 10-2</vt:lpstr>
      <vt:lpstr>Programação para Dispositivos Móveis Revisão e dicas de criação de aplicativos com Android Estudio - 11 </vt:lpstr>
      <vt:lpstr>Programação para Dispositivos Móveis Criação de aplicativos com Android Estudio – 12 - 1</vt:lpstr>
      <vt:lpstr>Programação para Dispositivos Móveis Criação de aplicativos com Android Estudio – 12 - 2</vt:lpstr>
      <vt:lpstr>Programação para Dispositivos Móveis Criação de aplicativos com Android Estudio – 12 - 3</vt:lpstr>
      <vt:lpstr>Programação para Dispositivos Móveis Criação de aplicativos com Android Estudio – 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91</cp:revision>
  <dcterms:created xsi:type="dcterms:W3CDTF">2016-08-01T02:15:42Z</dcterms:created>
  <dcterms:modified xsi:type="dcterms:W3CDTF">2019-03-16T18:45:26Z</dcterms:modified>
</cp:coreProperties>
</file>