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7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2FF9F1-C77E-4C89-92C2-D9CE149FFA81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031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7852-4B4A-4ED1-8D10-3CCA6462B9E7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195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32CD-158A-40FC-8A71-F76CC8E12CD4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1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9DBF-A4D4-4587-88CF-6B7A89C8E547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10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C432-C766-47EF-940F-7C0FEFC2DB66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47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645-8954-407E-AF44-1B67DA15C874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02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63A7-B254-4419-A6B6-13FB98115DE2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353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0072-5B91-4FE0-BEE3-0CAFF136FC97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6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F7A-DBE3-4583-9EDF-FB594FDA7AFE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29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D2C-21D5-4004-929E-A78E228DA9DD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45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AC82-06C4-480D-82A1-A7A31A330A14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72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272B-613A-42D5-8345-FEFB2C8C580C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C0B-D041-4910-819A-644659196365}" type="datetime1">
              <a:rPr lang="pt-BR" smtClean="0"/>
              <a:t>18/08/2016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8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D00-D0BD-43B7-98E0-60A81ACC0961}" type="datetime1">
              <a:rPr lang="pt-BR" smtClean="0"/>
              <a:t>18/08/2016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6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48BD-DD40-43E7-B8BE-513EC7252224}" type="datetime1">
              <a:rPr lang="pt-BR" smtClean="0"/>
              <a:t>18/08/2016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59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B567-40CC-4128-8FDC-CDB45E275DA9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6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5F8D-DE67-4EB9-878A-F1B5C3A6034D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74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37852-4B4A-4ED1-8D10-3CCA6462B9E7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907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– </a:t>
            </a:r>
            <a:r>
              <a:rPr lang="en-US" sz="2400" dirty="0"/>
              <a:t>Aula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385731"/>
            <a:ext cx="7766936" cy="1728733"/>
          </a:xfrm>
        </p:spPr>
        <p:txBody>
          <a:bodyPr>
            <a:normAutofit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9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Unidade</a:t>
            </a:r>
            <a:r>
              <a:rPr lang="en-US" dirty="0"/>
              <a:t> 1 –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58705"/>
            <a:ext cx="8596668" cy="4882657"/>
          </a:xfrm>
        </p:spPr>
        <p:txBody>
          <a:bodyPr>
            <a:noAutofit/>
          </a:bodyPr>
          <a:lstStyle/>
          <a:p>
            <a:r>
              <a:rPr lang="en-US" sz="2000" dirty="0" err="1"/>
              <a:t>Etapas</a:t>
            </a:r>
            <a:r>
              <a:rPr lang="en-US" sz="2000" dirty="0"/>
              <a:t> </a:t>
            </a:r>
            <a:r>
              <a:rPr lang="en-US" sz="2000" dirty="0" err="1"/>
              <a:t>completas</a:t>
            </a:r>
            <a:r>
              <a:rPr lang="en-US" sz="2000" dirty="0"/>
              <a:t> para o </a:t>
            </a:r>
            <a:r>
              <a:rPr lang="en-US" sz="2000" dirty="0" err="1"/>
              <a:t>desenvolvimento</a:t>
            </a:r>
            <a:r>
              <a:rPr lang="en-US" sz="2000" dirty="0"/>
              <a:t> de um Sistema - “End to End”</a:t>
            </a:r>
          </a:p>
          <a:p>
            <a:pPr lvl="1"/>
            <a:r>
              <a:rPr lang="en-US" sz="2000" dirty="0" err="1"/>
              <a:t>Conceito</a:t>
            </a:r>
            <a:endParaRPr lang="en-US" sz="2000" dirty="0"/>
          </a:p>
          <a:p>
            <a:pPr lvl="2"/>
            <a:r>
              <a:rPr lang="en-US" sz="1800" dirty="0" err="1"/>
              <a:t>Requisitos</a:t>
            </a:r>
            <a:endParaRPr lang="en-US" sz="1800" dirty="0"/>
          </a:p>
          <a:p>
            <a:pPr lvl="1"/>
            <a:r>
              <a:rPr lang="en-US" sz="2000" dirty="0" err="1"/>
              <a:t>Planejamento</a:t>
            </a:r>
            <a:endParaRPr lang="en-US" sz="2000" dirty="0"/>
          </a:p>
          <a:p>
            <a:pPr lvl="2"/>
            <a:r>
              <a:rPr lang="en-US" sz="1800" dirty="0" err="1"/>
              <a:t>Casos</a:t>
            </a:r>
            <a:r>
              <a:rPr lang="en-US" sz="1800" dirty="0"/>
              <a:t> de </a:t>
            </a:r>
            <a:r>
              <a:rPr lang="en-US" sz="1800" dirty="0" err="1"/>
              <a:t>Uso</a:t>
            </a:r>
            <a:endParaRPr lang="en-US" sz="1800" dirty="0"/>
          </a:p>
          <a:p>
            <a:pPr lvl="2"/>
            <a:r>
              <a:rPr lang="en-US" sz="1800" dirty="0" err="1"/>
              <a:t>Arquitetura</a:t>
            </a:r>
            <a:r>
              <a:rPr lang="en-US" sz="1800" dirty="0"/>
              <a:t> </a:t>
            </a:r>
            <a:r>
              <a:rPr lang="en-US" sz="1800" dirty="0" err="1"/>
              <a:t>Operacional</a:t>
            </a:r>
            <a:endParaRPr lang="en-US" sz="1800" dirty="0"/>
          </a:p>
          <a:p>
            <a:pPr lvl="2"/>
            <a:r>
              <a:rPr lang="en-US" sz="1800" dirty="0" err="1"/>
              <a:t>Arquitetura</a:t>
            </a:r>
            <a:r>
              <a:rPr lang="en-US" sz="1800" dirty="0"/>
              <a:t> do Sistema</a:t>
            </a:r>
          </a:p>
          <a:p>
            <a:pPr lvl="2"/>
            <a:r>
              <a:rPr lang="en-US" sz="1800" dirty="0"/>
              <a:t>Design </a:t>
            </a:r>
            <a:r>
              <a:rPr lang="en-US" sz="1800" dirty="0" err="1"/>
              <a:t>Externo</a:t>
            </a:r>
            <a:r>
              <a:rPr lang="en-US" sz="1800" dirty="0"/>
              <a:t> - Interfaces</a:t>
            </a:r>
          </a:p>
          <a:p>
            <a:pPr lvl="2"/>
            <a:r>
              <a:rPr lang="en-US" sz="1800" dirty="0" err="1"/>
              <a:t>Modelo</a:t>
            </a:r>
            <a:r>
              <a:rPr lang="en-US" sz="1800" dirty="0"/>
              <a:t> de dados</a:t>
            </a:r>
          </a:p>
          <a:p>
            <a:pPr lvl="2"/>
            <a:r>
              <a:rPr lang="en-US" sz="1800" dirty="0"/>
              <a:t>Plano de testes X </a:t>
            </a:r>
            <a:r>
              <a:rPr lang="en-US" sz="1800" dirty="0" err="1"/>
              <a:t>Casos</a:t>
            </a:r>
            <a:r>
              <a:rPr lang="en-US" sz="1800" dirty="0"/>
              <a:t> de </a:t>
            </a:r>
            <a:r>
              <a:rPr lang="en-US" sz="1800" dirty="0" err="1"/>
              <a:t>Uso</a:t>
            </a:r>
            <a:endParaRPr lang="en-US" sz="1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23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9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Unidade</a:t>
            </a:r>
            <a:r>
              <a:rPr lang="en-US" dirty="0"/>
              <a:t> 1 –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(5)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4879" y="763397"/>
            <a:ext cx="5507040" cy="5796793"/>
          </a:xfrm>
        </p:spPr>
        <p:txBody>
          <a:bodyPr>
            <a:noAutofit/>
          </a:bodyPr>
          <a:lstStyle/>
          <a:p>
            <a:pPr lvl="1"/>
            <a:r>
              <a:rPr lang="en-US" sz="2000" dirty="0" err="1"/>
              <a:t>Desenvolvimento</a:t>
            </a:r>
            <a:endParaRPr lang="en-US" sz="2000" dirty="0"/>
          </a:p>
          <a:p>
            <a:pPr lvl="2"/>
            <a:r>
              <a:rPr lang="en-US" sz="1800" dirty="0"/>
              <a:t>Design </a:t>
            </a:r>
            <a:r>
              <a:rPr lang="en-US" sz="1800" dirty="0" err="1"/>
              <a:t>Interno</a:t>
            </a:r>
            <a:r>
              <a:rPr lang="en-US" sz="1800" dirty="0"/>
              <a:t> – UML</a:t>
            </a:r>
          </a:p>
          <a:p>
            <a:pPr lvl="2"/>
            <a:r>
              <a:rPr lang="en-US" sz="1800" dirty="0" err="1"/>
              <a:t>Codificação</a:t>
            </a:r>
            <a:endParaRPr lang="en-US" sz="1800" dirty="0"/>
          </a:p>
          <a:p>
            <a:pPr lvl="2"/>
            <a:r>
              <a:rPr lang="en-US" sz="1800" dirty="0"/>
              <a:t>Testes </a:t>
            </a:r>
            <a:r>
              <a:rPr lang="en-US" sz="1800" dirty="0" err="1"/>
              <a:t>Unitários</a:t>
            </a:r>
            <a:endParaRPr lang="en-US" sz="1800" dirty="0"/>
          </a:p>
          <a:p>
            <a:pPr lvl="2"/>
            <a:r>
              <a:rPr lang="en-US" sz="1800" dirty="0"/>
              <a:t>Testes de </a:t>
            </a:r>
            <a:r>
              <a:rPr lang="en-US" sz="1800" dirty="0" err="1"/>
              <a:t>integração</a:t>
            </a:r>
            <a:endParaRPr lang="en-US" sz="1800" dirty="0"/>
          </a:p>
          <a:p>
            <a:pPr lvl="2"/>
            <a:r>
              <a:rPr lang="en-US" sz="1800" dirty="0"/>
              <a:t>Testes de Sistema</a:t>
            </a:r>
          </a:p>
          <a:p>
            <a:pPr lvl="2"/>
            <a:r>
              <a:rPr lang="en-US" sz="1800" dirty="0" err="1"/>
              <a:t>Homologacao</a:t>
            </a:r>
            <a:endParaRPr lang="en-US" sz="1800" dirty="0"/>
          </a:p>
          <a:p>
            <a:pPr lvl="2"/>
            <a:r>
              <a:rPr lang="en-US" sz="1800" dirty="0"/>
              <a:t>Testes de </a:t>
            </a:r>
            <a:r>
              <a:rPr lang="en-US" sz="1800" dirty="0" err="1"/>
              <a:t>aceitação</a:t>
            </a:r>
            <a:r>
              <a:rPr lang="en-US" sz="1800" dirty="0"/>
              <a:t> do </a:t>
            </a:r>
            <a:r>
              <a:rPr lang="en-US" sz="1800" dirty="0" err="1"/>
              <a:t>usuário</a:t>
            </a:r>
            <a:endParaRPr lang="en-US" sz="1800" dirty="0"/>
          </a:p>
          <a:p>
            <a:pPr lvl="1"/>
            <a:r>
              <a:rPr lang="en-US" sz="2000" dirty="0" err="1"/>
              <a:t>Implantação</a:t>
            </a:r>
            <a:endParaRPr lang="en-US" sz="2000" dirty="0"/>
          </a:p>
          <a:p>
            <a:pPr lvl="2"/>
            <a:r>
              <a:rPr lang="en-US" sz="1800" dirty="0"/>
              <a:t>Entrada/</a:t>
            </a:r>
            <a:r>
              <a:rPr lang="en-US" sz="1800" dirty="0" err="1"/>
              <a:t>Migração</a:t>
            </a:r>
            <a:r>
              <a:rPr lang="en-US" sz="1800" dirty="0"/>
              <a:t> de dados</a:t>
            </a:r>
          </a:p>
          <a:p>
            <a:pPr lvl="2"/>
            <a:r>
              <a:rPr lang="en-US" sz="1800" dirty="0" err="1"/>
              <a:t>Configuração</a:t>
            </a:r>
            <a:r>
              <a:rPr lang="en-US" sz="1800" dirty="0"/>
              <a:t> da infra </a:t>
            </a:r>
            <a:r>
              <a:rPr lang="en-US" sz="1800" dirty="0" err="1"/>
              <a:t>estrutura</a:t>
            </a:r>
            <a:endParaRPr lang="en-US" sz="1800" dirty="0"/>
          </a:p>
          <a:p>
            <a:pPr lvl="2"/>
            <a:r>
              <a:rPr lang="en-US" sz="1800" dirty="0" err="1"/>
              <a:t>Manutenção</a:t>
            </a:r>
            <a:r>
              <a:rPr lang="en-US" sz="1800" dirty="0"/>
              <a:t> </a:t>
            </a:r>
            <a:r>
              <a:rPr lang="en-US" sz="1800" dirty="0" err="1"/>
              <a:t>corretiva</a:t>
            </a:r>
            <a:endParaRPr lang="en-US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9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Unidade</a:t>
            </a:r>
            <a:r>
              <a:rPr lang="en-US" dirty="0"/>
              <a:t> 1 – </a:t>
            </a:r>
            <a:r>
              <a:rPr lang="en-US" dirty="0" err="1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58705"/>
            <a:ext cx="8596668" cy="4882657"/>
          </a:xfrm>
        </p:spPr>
        <p:txBody>
          <a:bodyPr>
            <a:noAutofit/>
          </a:bodyPr>
          <a:lstStyle/>
          <a:p>
            <a:pPr lvl="1"/>
            <a:r>
              <a:rPr lang="en-US" sz="2400" dirty="0" err="1"/>
              <a:t>Escrever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requisites de um software que </a:t>
            </a:r>
            <a:r>
              <a:rPr lang="en-US" sz="2400" dirty="0" err="1"/>
              <a:t>contenha</a:t>
            </a:r>
            <a:endParaRPr lang="en-US" sz="2400" dirty="0"/>
          </a:p>
          <a:p>
            <a:pPr lvl="2"/>
            <a:r>
              <a:rPr lang="en-US" sz="2000" dirty="0"/>
              <a:t>Interface com o </a:t>
            </a:r>
            <a:r>
              <a:rPr lang="en-US" sz="2000" dirty="0" err="1"/>
              <a:t>usuário</a:t>
            </a:r>
            <a:r>
              <a:rPr lang="en-US" sz="2000" dirty="0"/>
              <a:t> de entrada e </a:t>
            </a:r>
            <a:r>
              <a:rPr lang="en-US" sz="2000" dirty="0" err="1"/>
              <a:t>saida</a:t>
            </a:r>
            <a:endParaRPr lang="en-US" sz="2000" dirty="0"/>
          </a:p>
          <a:p>
            <a:pPr lvl="2"/>
            <a:r>
              <a:rPr lang="en-US" sz="2000" dirty="0" err="1"/>
              <a:t>Armazene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do </a:t>
            </a:r>
            <a:r>
              <a:rPr lang="en-US" sz="2000" dirty="0" err="1"/>
              <a:t>usuário</a:t>
            </a:r>
            <a:endParaRPr lang="en-US" sz="2000" dirty="0"/>
          </a:p>
          <a:p>
            <a:pPr lvl="2"/>
            <a:r>
              <a:rPr lang="en-US" sz="2000" dirty="0" err="1"/>
              <a:t>Faça</a:t>
            </a:r>
            <a:r>
              <a:rPr lang="en-US" sz="2000" dirty="0"/>
              <a:t> </a:t>
            </a:r>
            <a:r>
              <a:rPr lang="en-US" sz="2000" dirty="0" err="1"/>
              <a:t>consultas</a:t>
            </a:r>
            <a:r>
              <a:rPr lang="en-US" sz="2000" dirty="0"/>
              <a:t> com </a:t>
            </a:r>
            <a:r>
              <a:rPr lang="en-US" sz="2000" dirty="0" err="1"/>
              <a:t>os</a:t>
            </a:r>
            <a:r>
              <a:rPr lang="en-US" sz="2000" dirty="0"/>
              <a:t> dados </a:t>
            </a:r>
            <a:r>
              <a:rPr lang="en-US" sz="2000" dirty="0" err="1"/>
              <a:t>inseridos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usuários</a:t>
            </a:r>
            <a:endParaRPr lang="en-US" sz="2000" dirty="0"/>
          </a:p>
          <a:p>
            <a:pPr lvl="2"/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processamento</a:t>
            </a:r>
            <a:r>
              <a:rPr lang="en-US" sz="2000" dirty="0"/>
              <a:t> dos dados do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gerando</a:t>
            </a:r>
            <a:r>
              <a:rPr lang="en-US" sz="2000" dirty="0"/>
              <a:t> </a:t>
            </a:r>
            <a:r>
              <a:rPr lang="en-US" sz="2000" dirty="0" err="1"/>
              <a:t>novas</a:t>
            </a:r>
            <a:r>
              <a:rPr lang="en-US" sz="2000" dirty="0"/>
              <a:t>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</a:p>
          <a:p>
            <a:pPr lvl="2"/>
            <a:r>
              <a:rPr lang="en-US" sz="2000" dirty="0" err="1"/>
              <a:t>Envie</a:t>
            </a:r>
            <a:r>
              <a:rPr lang="en-US" sz="2000" dirty="0"/>
              <a:t> dados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formato</a:t>
            </a:r>
            <a:r>
              <a:rPr lang="en-US" sz="2000" dirty="0"/>
              <a:t> para </a:t>
            </a:r>
            <a:r>
              <a:rPr lang="en-US" sz="2000" dirty="0" err="1"/>
              <a:t>algum</a:t>
            </a:r>
            <a:r>
              <a:rPr lang="en-US" sz="2000" dirty="0"/>
              <a:t> outro </a:t>
            </a:r>
            <a:r>
              <a:rPr lang="en-US" sz="2000" dirty="0" err="1"/>
              <a:t>sistema</a:t>
            </a:r>
            <a:r>
              <a:rPr lang="en-US" sz="2000" dirty="0"/>
              <a:t> que </a:t>
            </a:r>
            <a:r>
              <a:rPr lang="en-US" sz="2000" dirty="0" err="1"/>
              <a:t>vá</a:t>
            </a:r>
            <a:r>
              <a:rPr lang="en-US" sz="2000" dirty="0"/>
              <a:t> </a:t>
            </a:r>
            <a:r>
              <a:rPr lang="en-US" sz="2000" dirty="0" err="1"/>
              <a:t>processálos</a:t>
            </a:r>
            <a:endParaRPr lang="en-US" sz="2000" dirty="0"/>
          </a:p>
          <a:p>
            <a:pPr lvl="1"/>
            <a:r>
              <a:rPr lang="en-US" sz="2400" dirty="0" err="1"/>
              <a:t>Faça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estimative da </a:t>
            </a:r>
            <a:r>
              <a:rPr lang="en-US" sz="2400" dirty="0" err="1"/>
              <a:t>equipe</a:t>
            </a:r>
            <a:r>
              <a:rPr lang="en-US" sz="2400" dirty="0"/>
              <a:t> que </a:t>
            </a:r>
            <a:r>
              <a:rPr lang="en-US" sz="2400" dirty="0" err="1"/>
              <a:t>vc</a:t>
            </a:r>
            <a:r>
              <a:rPr lang="en-US" sz="2400" dirty="0"/>
              <a:t> </a:t>
            </a:r>
            <a:r>
              <a:rPr lang="en-US" sz="2400" dirty="0" err="1"/>
              <a:t>iria</a:t>
            </a:r>
            <a:r>
              <a:rPr lang="en-US" sz="2400" dirty="0"/>
              <a:t> </a:t>
            </a:r>
            <a:r>
              <a:rPr lang="en-US" sz="2400" dirty="0" err="1"/>
              <a:t>precisar</a:t>
            </a:r>
            <a:r>
              <a:rPr lang="en-US" sz="2400" dirty="0"/>
              <a:t> </a:t>
            </a:r>
            <a:r>
              <a:rPr lang="en-US" sz="2400" dirty="0" err="1"/>
              <a:t>pra</a:t>
            </a:r>
            <a:r>
              <a:rPr lang="en-US" sz="2400" dirty="0"/>
              <a:t> </a:t>
            </a:r>
            <a:r>
              <a:rPr lang="en-US" sz="2400" dirty="0" err="1"/>
              <a:t>desenvolver</a:t>
            </a:r>
            <a:r>
              <a:rPr lang="en-US" sz="2400" dirty="0"/>
              <a:t>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7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Curso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Avisos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AV1, AV2 e AV3 </a:t>
            </a:r>
            <a:r>
              <a:rPr lang="pt-BR" dirty="0">
                <a:sym typeface="Wingdings" panose="05000000000000000000" pitchFamily="2" charset="2"/>
              </a:rPr>
              <a:t> Não há segunda chamada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Provas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nominais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fazer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outra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turma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pt-B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Vista de </a:t>
            </a:r>
            <a:r>
              <a:rPr lang="en-US" dirty="0" err="1">
                <a:sym typeface="Wingdings" panose="05000000000000000000" pitchFamily="2" charset="2"/>
              </a:rPr>
              <a:t>prova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Somente</a:t>
            </a:r>
            <a:r>
              <a:rPr lang="en-US" dirty="0">
                <a:sym typeface="Wingdings" panose="05000000000000000000" pitchFamily="2" charset="2"/>
              </a:rPr>
              <a:t> no </a:t>
            </a:r>
            <a:r>
              <a:rPr lang="en-US" dirty="0" err="1">
                <a:sym typeface="Wingdings" panose="05000000000000000000" pitchFamily="2" charset="2"/>
              </a:rPr>
              <a:t>dia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marcado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Trabalhos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grupo</a:t>
            </a:r>
            <a:r>
              <a:rPr lang="en-US" dirty="0">
                <a:sym typeface="Wingdings" panose="05000000000000000000" pitchFamily="2" charset="2"/>
              </a:rPr>
              <a:t>  A </a:t>
            </a:r>
            <a:r>
              <a:rPr lang="en-US" dirty="0" err="1">
                <a:sym typeface="Wingdings" panose="05000000000000000000" pitchFamily="2" charset="2"/>
              </a:rPr>
              <a:t>decidir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Trabalhos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grupo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Quem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faltar</a:t>
            </a:r>
            <a:r>
              <a:rPr lang="en-US" dirty="0">
                <a:sym typeface="Wingdings" panose="05000000000000000000" pitchFamily="2" charset="2"/>
              </a:rPr>
              <a:t> no </a:t>
            </a:r>
            <a:r>
              <a:rPr lang="en-US" dirty="0" err="1">
                <a:sym typeface="Wingdings" panose="05000000000000000000" pitchFamily="2" charset="2"/>
              </a:rPr>
              <a:t>dia</a:t>
            </a:r>
            <a:r>
              <a:rPr lang="en-US" dirty="0">
                <a:sym typeface="Wingdings" panose="05000000000000000000" pitchFamily="2" charset="2"/>
              </a:rPr>
              <a:t> da </a:t>
            </a:r>
            <a:r>
              <a:rPr lang="en-US" dirty="0" err="1">
                <a:sym typeface="Wingdings" panose="05000000000000000000" pitchFamily="2" charset="2"/>
              </a:rPr>
              <a:t>apresentação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ficará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</a:t>
            </a:r>
            <a:r>
              <a:rPr lang="en-US" dirty="0">
                <a:sym typeface="Wingdings" panose="05000000000000000000" pitchFamily="2" charset="2"/>
              </a:rPr>
              <a:t> nota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Seu professor é DALTÔNICO!!!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Celulares</a:t>
            </a:r>
            <a:r>
              <a:rPr lang="en-US" dirty="0"/>
              <a:t> / WhatsApp / Conversas </a:t>
            </a:r>
            <a:r>
              <a:rPr lang="en-US" dirty="0" err="1"/>
              <a:t>paralelas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Lá</a:t>
            </a:r>
            <a:r>
              <a:rPr lang="en-US" dirty="0">
                <a:sym typeface="Wingdings" panose="05000000000000000000" pitchFamily="2" charset="2"/>
              </a:rPr>
              <a:t> for a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Linguagem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programação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Banco de dados e </a:t>
            </a:r>
            <a:r>
              <a:rPr lang="en-US" dirty="0" err="1">
                <a:sym typeface="Wingdings" panose="05000000000000000000" pitchFamily="2" charset="2"/>
              </a:rPr>
              <a:t>ferramentas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br>
              <a:rPr lang="en-US" dirty="0"/>
            </a:br>
            <a:r>
              <a:rPr lang="en-US" dirty="0" err="1"/>
              <a:t>Unidade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Projeto de Sistemas:</a:t>
            </a:r>
          </a:p>
          <a:p>
            <a:r>
              <a:rPr lang="pt-BR" sz="3600" dirty="0"/>
              <a:t>1.1 Arquitetura de Sistemas</a:t>
            </a:r>
          </a:p>
          <a:p>
            <a:r>
              <a:rPr lang="pt-BR" sz="3600" dirty="0"/>
              <a:t>1.2 Diagrama de </a:t>
            </a:r>
            <a:r>
              <a:rPr lang="pt-BR" sz="3600" dirty="0" err="1"/>
              <a:t>Seqüência</a:t>
            </a:r>
            <a:endParaRPr lang="pt-BR" sz="3600" dirty="0"/>
          </a:p>
          <a:p>
            <a:r>
              <a:rPr lang="pt-BR" sz="3600" dirty="0"/>
              <a:t>1.3 Diagrama de Colaboração</a:t>
            </a:r>
          </a:p>
          <a:p>
            <a:r>
              <a:rPr lang="pt-BR" sz="3600" dirty="0"/>
              <a:t>1.4 Outros Diagramas UML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br>
              <a:rPr lang="en-US" dirty="0"/>
            </a:br>
            <a:r>
              <a:rPr lang="en-US" dirty="0" err="1"/>
              <a:t>Unidade</a:t>
            </a:r>
            <a:r>
              <a:rPr lang="en-US" dirty="0"/>
              <a:t>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Mapeamento em Código</a:t>
            </a:r>
          </a:p>
          <a:p>
            <a:r>
              <a:rPr lang="pt-BR" sz="3600" dirty="0"/>
              <a:t>2.1 Do Projeto ao Código</a:t>
            </a:r>
          </a:p>
          <a:p>
            <a:r>
              <a:rPr lang="pt-BR" sz="3600" dirty="0"/>
              <a:t>2.2 Mapeamento Objeto-Relacional para Bancos de Dados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8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br>
              <a:rPr lang="en-US" dirty="0"/>
            </a:br>
            <a:r>
              <a:rPr lang="en-US" dirty="0" err="1"/>
              <a:t>Unidade</a:t>
            </a:r>
            <a:r>
              <a:rPr lang="en-US" dirty="0"/>
              <a:t>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Padrões de Projeto:</a:t>
            </a:r>
          </a:p>
          <a:p>
            <a:r>
              <a:rPr lang="pt-BR" i="1" dirty="0"/>
              <a:t>Atualizado em 30 de julho de 2014 </a:t>
            </a:r>
            <a:r>
              <a:rPr lang="pt-BR" dirty="0"/>
              <a:t>2</a:t>
            </a:r>
          </a:p>
          <a:p>
            <a:r>
              <a:rPr lang="pt-BR" dirty="0"/>
              <a:t>3.1 Definição e Histórico</a:t>
            </a:r>
          </a:p>
          <a:p>
            <a:r>
              <a:rPr lang="pt-BR" dirty="0"/>
              <a:t>3.2 Principais Padrões de Projeto</a:t>
            </a:r>
          </a:p>
          <a:p>
            <a:r>
              <a:rPr lang="pt-BR" dirty="0"/>
              <a:t>3.1.1 DAO</a:t>
            </a:r>
          </a:p>
          <a:p>
            <a:r>
              <a:rPr lang="pt-BR" dirty="0"/>
              <a:t>3.1.1 MVC</a:t>
            </a:r>
          </a:p>
          <a:p>
            <a:r>
              <a:rPr lang="pt-BR" dirty="0"/>
              <a:t>3.1.1 </a:t>
            </a:r>
            <a:r>
              <a:rPr lang="pt-BR" dirty="0" err="1"/>
              <a:t>Factory</a:t>
            </a:r>
            <a:endParaRPr lang="pt-BR" dirty="0"/>
          </a:p>
          <a:p>
            <a:r>
              <a:rPr lang="pt-BR" dirty="0"/>
              <a:t>3.1.1 </a:t>
            </a:r>
            <a:r>
              <a:rPr lang="pt-BR" dirty="0" err="1"/>
              <a:t>Controller</a:t>
            </a:r>
            <a:endParaRPr lang="pt-BR" dirty="0"/>
          </a:p>
          <a:p>
            <a:r>
              <a:rPr lang="pt-BR" dirty="0"/>
              <a:t>3.1.1 </a:t>
            </a:r>
            <a:r>
              <a:rPr lang="pt-BR" dirty="0" err="1"/>
              <a:t>Façade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8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Unidade</a:t>
            </a:r>
            <a:r>
              <a:rPr lang="en-US" dirty="0"/>
              <a:t> 1 –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- </a:t>
            </a:r>
            <a:r>
              <a:rPr lang="en-US" dirty="0" err="1"/>
              <a:t>História</a:t>
            </a:r>
            <a:br>
              <a:rPr lang="en-US" dirty="0"/>
            </a:br>
            <a:r>
              <a:rPr lang="en-US" sz="3100" b="1" dirty="0" err="1">
                <a:solidFill>
                  <a:srgbClr val="0070C0"/>
                </a:solidFill>
              </a:rPr>
              <a:t>Informática</a:t>
            </a:r>
            <a:r>
              <a:rPr lang="en-US" sz="3100" b="1" dirty="0">
                <a:solidFill>
                  <a:srgbClr val="0070C0"/>
                </a:solidFill>
              </a:rPr>
              <a:t> – </a:t>
            </a:r>
            <a:r>
              <a:rPr lang="en-US" sz="3100" b="1" dirty="0" err="1">
                <a:solidFill>
                  <a:srgbClr val="0070C0"/>
                </a:solidFill>
              </a:rPr>
              <a:t>Verdades</a:t>
            </a:r>
            <a:r>
              <a:rPr lang="en-US" sz="3100" b="1" dirty="0">
                <a:solidFill>
                  <a:srgbClr val="0070C0"/>
                </a:solidFill>
              </a:rPr>
              <a:t>, </a:t>
            </a:r>
            <a:r>
              <a:rPr lang="en-US" sz="3100" b="1" dirty="0" err="1">
                <a:solidFill>
                  <a:srgbClr val="0070C0"/>
                </a:solidFill>
              </a:rPr>
              <a:t>Mentiras</a:t>
            </a:r>
            <a:r>
              <a:rPr lang="en-US" sz="3100" b="1" dirty="0">
                <a:solidFill>
                  <a:srgbClr val="0070C0"/>
                </a:solidFill>
              </a:rPr>
              <a:t>,  </a:t>
            </a:r>
            <a:r>
              <a:rPr lang="en-US" sz="3100" b="1" dirty="0" err="1">
                <a:solidFill>
                  <a:srgbClr val="0070C0"/>
                </a:solidFill>
              </a:rPr>
              <a:t>Traições</a:t>
            </a:r>
            <a:r>
              <a:rPr lang="en-US" sz="3100" b="1" dirty="0">
                <a:solidFill>
                  <a:srgbClr val="0070C0"/>
                </a:solidFill>
              </a:rPr>
              <a:t> e </a:t>
            </a:r>
            <a:r>
              <a:rPr lang="en-US" sz="3100" b="1" dirty="0" err="1">
                <a:solidFill>
                  <a:srgbClr val="0070C0"/>
                </a:solidFill>
              </a:rPr>
              <a:t>Segredos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05310"/>
          </a:xfrm>
        </p:spPr>
        <p:txBody>
          <a:bodyPr>
            <a:noAutofit/>
          </a:bodyPr>
          <a:lstStyle/>
          <a:p>
            <a:r>
              <a:rPr lang="en-US" sz="1600" dirty="0" err="1"/>
              <a:t>Programação</a:t>
            </a:r>
            <a:r>
              <a:rPr lang="en-US" sz="1600" dirty="0"/>
              <a:t> “Cowboy”</a:t>
            </a:r>
          </a:p>
          <a:p>
            <a:r>
              <a:rPr lang="en-US" sz="1600" dirty="0" err="1"/>
              <a:t>Engenharia</a:t>
            </a:r>
            <a:r>
              <a:rPr lang="en-US" sz="1600" dirty="0"/>
              <a:t> de Software / </a:t>
            </a:r>
            <a:r>
              <a:rPr lang="en-US" sz="1600" dirty="0" err="1"/>
              <a:t>Qualidade</a:t>
            </a:r>
            <a:r>
              <a:rPr lang="en-US" sz="1600" dirty="0"/>
              <a:t> / ISO</a:t>
            </a:r>
          </a:p>
          <a:p>
            <a:r>
              <a:rPr lang="en-US" sz="1600" dirty="0" err="1"/>
              <a:t>Aumento</a:t>
            </a:r>
            <a:r>
              <a:rPr lang="en-US" sz="1600" dirty="0"/>
              <a:t> dos </a:t>
            </a:r>
            <a:r>
              <a:rPr lang="en-US" sz="1600" dirty="0" err="1"/>
              <a:t>níveis</a:t>
            </a:r>
            <a:r>
              <a:rPr lang="en-US" sz="1600" dirty="0"/>
              <a:t> das </a:t>
            </a:r>
            <a:r>
              <a:rPr lang="en-US" sz="1600" dirty="0" err="1"/>
              <a:t>linguagens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Geradores</a:t>
            </a:r>
            <a:r>
              <a:rPr lang="en-US" sz="1600" dirty="0"/>
              <a:t> de </a:t>
            </a:r>
            <a:r>
              <a:rPr lang="en-US" sz="1600" dirty="0" err="1"/>
              <a:t>código</a:t>
            </a:r>
            <a:endParaRPr lang="en-US" sz="1600" dirty="0"/>
          </a:p>
          <a:p>
            <a:r>
              <a:rPr lang="en-US" sz="1600" dirty="0" err="1"/>
              <a:t>Ferramentas</a:t>
            </a:r>
            <a:r>
              <a:rPr lang="en-US" sz="1600" dirty="0"/>
              <a:t> de Design e </a:t>
            </a:r>
            <a:r>
              <a:rPr lang="en-US" sz="1600" dirty="0" err="1"/>
              <a:t>codificação</a:t>
            </a:r>
            <a:endParaRPr lang="en-US" sz="1600" dirty="0"/>
          </a:p>
          <a:p>
            <a:r>
              <a:rPr lang="en-US" sz="1600" dirty="0" err="1"/>
              <a:t>Metodologias</a:t>
            </a:r>
            <a:r>
              <a:rPr lang="en-US" sz="1600" dirty="0"/>
              <a:t> / RUP / GS Method / TOGAF </a:t>
            </a:r>
          </a:p>
          <a:p>
            <a:r>
              <a:rPr lang="en-US" sz="1600" dirty="0"/>
              <a:t>Web Architecture / </a:t>
            </a:r>
            <a:r>
              <a:rPr lang="en-US" sz="1600" dirty="0" err="1"/>
              <a:t>Arquitetura</a:t>
            </a:r>
            <a:r>
              <a:rPr lang="en-US" sz="1600" dirty="0"/>
              <a:t> de 3 </a:t>
            </a:r>
            <a:r>
              <a:rPr lang="en-US" sz="1600" dirty="0" err="1"/>
              <a:t>camadas</a:t>
            </a:r>
            <a:endParaRPr lang="en-US" sz="1600" dirty="0"/>
          </a:p>
          <a:p>
            <a:r>
              <a:rPr lang="en-US" sz="1600" dirty="0"/>
              <a:t>SOA</a:t>
            </a:r>
          </a:p>
          <a:p>
            <a:r>
              <a:rPr lang="en-US" sz="1600" dirty="0"/>
              <a:t>AGILE</a:t>
            </a:r>
          </a:p>
          <a:p>
            <a:r>
              <a:rPr lang="en-US" sz="1600" dirty="0"/>
              <a:t>DevOps</a:t>
            </a:r>
          </a:p>
          <a:p>
            <a:endParaRPr lang="pt-BR" sz="240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4" name="Chave Direita 3"/>
          <p:cNvSpPr/>
          <p:nvPr/>
        </p:nvSpPr>
        <p:spPr>
          <a:xfrm>
            <a:off x="4125270" y="2160589"/>
            <a:ext cx="2938644" cy="2966565"/>
          </a:xfrm>
          <a:prstGeom prst="rightBrace">
            <a:avLst>
              <a:gd name="adj1" fmla="val 8333"/>
              <a:gd name="adj2" fmla="val 46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259359" y="344819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</a:t>
            </a:r>
            <a:endParaRPr lang="pt-BR" dirty="0"/>
          </a:p>
        </p:txBody>
      </p:sp>
      <p:sp>
        <p:nvSpPr>
          <p:cNvPr id="6" name="Chave Direita 5"/>
          <p:cNvSpPr/>
          <p:nvPr/>
        </p:nvSpPr>
        <p:spPr>
          <a:xfrm>
            <a:off x="1961423" y="5127154"/>
            <a:ext cx="1193606" cy="798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099188" y="5341986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Espiral</a:t>
            </a:r>
            <a:r>
              <a:rPr lang="en-US" dirty="0"/>
              <a:t> e </a:t>
            </a:r>
            <a:r>
              <a:rPr lang="en-US" dirty="0" err="1"/>
              <a:t>iterativo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10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9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Unidade</a:t>
            </a:r>
            <a:r>
              <a:rPr lang="en-US" dirty="0"/>
              <a:t> 1 –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58705"/>
            <a:ext cx="8596668" cy="4882657"/>
          </a:xfrm>
        </p:spPr>
        <p:txBody>
          <a:bodyPr>
            <a:noAutofit/>
          </a:bodyPr>
          <a:lstStyle/>
          <a:p>
            <a:r>
              <a:rPr lang="pt-BR" sz="3200" dirty="0"/>
              <a:t>O que é uma metodologia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Papéis</a:t>
            </a:r>
            <a:r>
              <a:rPr lang="en-US" sz="3200" dirty="0"/>
              <a:t> de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equipe</a:t>
            </a:r>
            <a:r>
              <a:rPr lang="en-US" sz="3200" dirty="0"/>
              <a:t> de </a:t>
            </a:r>
            <a:r>
              <a:rPr lang="en-US" sz="3200" dirty="0" err="1"/>
              <a:t>desenvolvimento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Etapas</a:t>
            </a:r>
            <a:r>
              <a:rPr lang="en-US" sz="3200" dirty="0"/>
              <a:t> </a:t>
            </a:r>
            <a:r>
              <a:rPr lang="en-US" sz="3200" dirty="0" err="1"/>
              <a:t>completas</a:t>
            </a:r>
            <a:r>
              <a:rPr lang="en-US" sz="3200" dirty="0"/>
              <a:t> para o </a:t>
            </a:r>
            <a:r>
              <a:rPr lang="en-US" sz="3200" dirty="0" err="1"/>
              <a:t>desenvolvimento</a:t>
            </a:r>
            <a:r>
              <a:rPr lang="en-US" sz="3200" dirty="0"/>
              <a:t> de um Sistema - “End to End”</a:t>
            </a:r>
          </a:p>
          <a:p>
            <a:endParaRPr lang="en-US" sz="3200" dirty="0"/>
          </a:p>
          <a:p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4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9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Unidade</a:t>
            </a:r>
            <a:r>
              <a:rPr lang="en-US" dirty="0"/>
              <a:t> 1 –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58705"/>
            <a:ext cx="8596668" cy="5395658"/>
          </a:xfrm>
        </p:spPr>
        <p:txBody>
          <a:bodyPr>
            <a:noAutofit/>
          </a:bodyPr>
          <a:lstStyle/>
          <a:p>
            <a:r>
              <a:rPr lang="pt-BR" sz="2400" b="1" dirty="0"/>
              <a:t>O que é uma metodologia</a:t>
            </a:r>
          </a:p>
          <a:p>
            <a:pPr lvl="1"/>
            <a:r>
              <a:rPr lang="en-US" sz="2000" dirty="0" err="1"/>
              <a:t>Fases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Processos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Work Products</a:t>
            </a:r>
            <a:endParaRPr lang="pt-BR" sz="2400" dirty="0"/>
          </a:p>
          <a:p>
            <a:r>
              <a:rPr lang="en-US" sz="2400" b="1" dirty="0" err="1"/>
              <a:t>Papéis</a:t>
            </a:r>
            <a:r>
              <a:rPr lang="en-US" sz="2400" b="1" dirty="0"/>
              <a:t> de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equipe</a:t>
            </a:r>
            <a:r>
              <a:rPr lang="en-US" sz="2400" b="1" dirty="0"/>
              <a:t> de </a:t>
            </a:r>
            <a:r>
              <a:rPr lang="en-US" sz="2400" b="1" dirty="0" err="1"/>
              <a:t>desenvolvimento</a:t>
            </a:r>
            <a:endParaRPr lang="en-US" sz="2400" b="1" dirty="0"/>
          </a:p>
          <a:p>
            <a:pPr lvl="1"/>
            <a:r>
              <a:rPr lang="en-US" sz="2000" dirty="0"/>
              <a:t>Stakeholder / </a:t>
            </a:r>
            <a:r>
              <a:rPr lang="en-US" sz="2000" dirty="0" err="1"/>
              <a:t>Cliente</a:t>
            </a:r>
            <a:endParaRPr lang="en-US" sz="2000" dirty="0"/>
          </a:p>
          <a:p>
            <a:pPr lvl="1"/>
            <a:r>
              <a:rPr lang="en-US" sz="2000" dirty="0" err="1"/>
              <a:t>Gerencia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endParaRPr lang="en-US" sz="2000" dirty="0"/>
          </a:p>
          <a:p>
            <a:pPr lvl="1"/>
            <a:r>
              <a:rPr lang="en-US" sz="2000" dirty="0" err="1"/>
              <a:t>Arquiteto</a:t>
            </a:r>
            <a:r>
              <a:rPr lang="en-US" sz="2000" dirty="0"/>
              <a:t> de (</a:t>
            </a:r>
            <a:r>
              <a:rPr lang="en-US" sz="2000" dirty="0" err="1"/>
              <a:t>Solução</a:t>
            </a:r>
            <a:r>
              <a:rPr lang="en-US" sz="2000" dirty="0"/>
              <a:t> / </a:t>
            </a:r>
            <a:r>
              <a:rPr lang="en-US" sz="2000" dirty="0" err="1"/>
              <a:t>Aplicação</a:t>
            </a:r>
            <a:r>
              <a:rPr lang="en-US" sz="2000" dirty="0"/>
              <a:t> /Dados / Infra </a:t>
            </a:r>
            <a:r>
              <a:rPr lang="en-US" sz="2000" dirty="0" err="1"/>
              <a:t>Estrutura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Lider</a:t>
            </a:r>
            <a:r>
              <a:rPr lang="en-US" sz="2000" dirty="0"/>
              <a:t> </a:t>
            </a:r>
            <a:r>
              <a:rPr lang="en-US" sz="2000" dirty="0" err="1"/>
              <a:t>técnico</a:t>
            </a:r>
            <a:endParaRPr lang="en-US" sz="2000" dirty="0"/>
          </a:p>
          <a:p>
            <a:pPr lvl="1"/>
            <a:r>
              <a:rPr lang="en-US" sz="2000" dirty="0" err="1"/>
              <a:t>Programadores</a:t>
            </a:r>
            <a:endParaRPr lang="en-US" sz="2000" dirty="0"/>
          </a:p>
          <a:p>
            <a:pPr lvl="1"/>
            <a:r>
              <a:rPr lang="en-US" sz="2000" dirty="0"/>
              <a:t>DBA (</a:t>
            </a:r>
            <a:r>
              <a:rPr lang="en-US" sz="2000" dirty="0" err="1"/>
              <a:t>lógico</a:t>
            </a:r>
            <a:r>
              <a:rPr lang="en-US" sz="2000" dirty="0"/>
              <a:t> / </a:t>
            </a:r>
            <a:r>
              <a:rPr lang="en-US" sz="2000" dirty="0" err="1"/>
              <a:t>Fisico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Testadores</a:t>
            </a:r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0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9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Unidade</a:t>
            </a:r>
            <a:r>
              <a:rPr lang="en-US" dirty="0"/>
              <a:t> 1 –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58705"/>
            <a:ext cx="8596668" cy="5395658"/>
          </a:xfrm>
        </p:spPr>
        <p:txBody>
          <a:bodyPr>
            <a:noAutofit/>
          </a:bodyPr>
          <a:lstStyle/>
          <a:p>
            <a:r>
              <a:rPr lang="en-US" sz="2800" b="1" dirty="0" err="1"/>
              <a:t>Etapas</a:t>
            </a:r>
            <a:r>
              <a:rPr lang="en-US" sz="2800" b="1" dirty="0"/>
              <a:t> </a:t>
            </a:r>
            <a:r>
              <a:rPr lang="en-US" sz="2800" b="1" dirty="0" err="1"/>
              <a:t>completas</a:t>
            </a:r>
            <a:r>
              <a:rPr lang="en-US" sz="2800" b="1" dirty="0"/>
              <a:t> para o </a:t>
            </a:r>
            <a:r>
              <a:rPr lang="en-US" sz="2800" b="1" dirty="0" err="1"/>
              <a:t>desenvolvimento</a:t>
            </a:r>
            <a:r>
              <a:rPr lang="en-US" sz="2800" b="1" dirty="0"/>
              <a:t> de um Sistema - “End to End”</a:t>
            </a:r>
          </a:p>
          <a:p>
            <a:pPr lvl="1"/>
            <a:r>
              <a:rPr lang="en-US" sz="2800" dirty="0" err="1"/>
              <a:t>Conceito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 err="1"/>
              <a:t>Planejamento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 err="1"/>
              <a:t>Desenvolvimento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 err="1"/>
              <a:t>Implantação</a:t>
            </a:r>
            <a:endParaRPr lang="en-US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Chave Direita 5"/>
          <p:cNvSpPr/>
          <p:nvPr/>
        </p:nvSpPr>
        <p:spPr>
          <a:xfrm>
            <a:off x="3790223" y="2163847"/>
            <a:ext cx="1130785" cy="37832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975668" y="3800692"/>
            <a:ext cx="611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DECISÕES DE ARQUITETURA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30467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135</TotalTime>
  <Words>625</Words>
  <Application>Microsoft Office PowerPoint</Application>
  <PresentationFormat>Widescreen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Celestial</vt:lpstr>
      <vt:lpstr>Análise e Projeto de Sistemas – Aula 1</vt:lpstr>
      <vt:lpstr>Análise e Projeto de Sistemas Estrutura do Curso e Avisos iniciais</vt:lpstr>
      <vt:lpstr>Conteúdo Programático Unidade 1</vt:lpstr>
      <vt:lpstr>Conteúdo Programático Unidade 2</vt:lpstr>
      <vt:lpstr>Conteúdo Programático Unidade 3</vt:lpstr>
      <vt:lpstr>Unidade 1 – Arquitetura de Sistemas - História Informática – Verdades, Mentiras,  Traições e Segredos</vt:lpstr>
      <vt:lpstr>Unidade 1 – Arquitetura de Sistemas(1)</vt:lpstr>
      <vt:lpstr>Unidade 1 – Arquitetura de Sistemas (2)</vt:lpstr>
      <vt:lpstr>Unidade 1 – Arquitetura de Sistemas (3)</vt:lpstr>
      <vt:lpstr>Unidade 1 – Arquitetura de Sistemas(4)</vt:lpstr>
      <vt:lpstr>Unidade 1 – Arquitetura de Sistemas(5)</vt:lpstr>
      <vt:lpstr>Unidade 1 – 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15</cp:revision>
  <dcterms:created xsi:type="dcterms:W3CDTF">2016-08-01T02:15:42Z</dcterms:created>
  <dcterms:modified xsi:type="dcterms:W3CDTF">2016-08-18T16:12:01Z</dcterms:modified>
</cp:coreProperties>
</file>