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5" r:id="rId9"/>
    <p:sldId id="267" r:id="rId10"/>
    <p:sldId id="260" r:id="rId11"/>
    <p:sldId id="266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6" autoAdjust="0"/>
    <p:restoredTop sz="94660"/>
  </p:normalViewPr>
  <p:slideViewPr>
    <p:cSldViewPr snapToGrid="0">
      <p:cViewPr varScale="1">
        <p:scale>
          <a:sx n="97" d="100"/>
          <a:sy n="97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03/09/2016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C2FF9F1-C77E-4C89-92C2-D9CE149FFA81}" type="datetime1">
              <a:rPr lang="pt-BR" smtClean="0"/>
              <a:t>03/09/2016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82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7852-4B4A-4ED1-8D10-3CCA6462B9E7}" type="datetime1">
              <a:rPr lang="pt-BR" smtClean="0"/>
              <a:t>03/09/2016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05730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32CD-158A-40FC-8A71-F76CC8E12CD4}" type="datetime1">
              <a:rPr lang="pt-BR" smtClean="0"/>
              <a:t>03/09/2016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3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9DBF-A4D4-4587-88CF-6B7A89C8E547}" type="datetime1">
              <a:rPr lang="pt-BR" smtClean="0"/>
              <a:t>03/09/2016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0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C432-C766-47EF-940F-7C0FEFC2DB66}" type="datetime1">
              <a:rPr lang="pt-BR" smtClean="0"/>
              <a:t>03/09/2016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31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645-8954-407E-AF44-1B67DA15C874}" type="datetime1">
              <a:rPr lang="pt-BR" smtClean="0"/>
              <a:t>03/09/2016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0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63A7-B254-4419-A6B6-13FB98115DE2}" type="datetime1">
              <a:rPr lang="pt-BR" smtClean="0"/>
              <a:t>03/09/2016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12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0072-5B91-4FE0-BEE3-0CAFF136FC97}" type="datetime1">
              <a:rPr lang="pt-BR" smtClean="0"/>
              <a:t>03/09/2016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69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F7A-DBE3-4583-9EDF-FB594FDA7AFE}" type="datetime1">
              <a:rPr lang="pt-BR" smtClean="0"/>
              <a:t>03/09/2016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06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D2C-21D5-4004-929E-A78E228DA9DD}" type="datetime1">
              <a:rPr lang="pt-BR" smtClean="0"/>
              <a:t>03/09/2016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AC82-06C4-480D-82A1-A7A31A330A14}" type="datetime1">
              <a:rPr lang="pt-BR" smtClean="0"/>
              <a:t>03/09/2016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3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272B-613A-42D5-8345-FEFB2C8C580C}" type="datetime1">
              <a:rPr lang="pt-BR" smtClean="0"/>
              <a:t>03/09/2016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59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C0B-D041-4910-819A-644659196365}" type="datetime1">
              <a:rPr lang="pt-BR" smtClean="0"/>
              <a:t>03/09/2016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81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2D00-D0BD-43B7-98E0-60A81ACC0961}" type="datetime1">
              <a:rPr lang="pt-BR" smtClean="0"/>
              <a:t>03/09/2016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2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48BD-DD40-43E7-B8BE-513EC7252224}" type="datetime1">
              <a:rPr lang="pt-BR" smtClean="0"/>
              <a:t>03/09/2016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09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B567-40CC-4128-8FDC-CDB45E275DA9}" type="datetime1">
              <a:rPr lang="pt-BR" smtClean="0"/>
              <a:t>03/09/2016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52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5F8D-DE67-4EB9-878A-F1B5C3A6034D}" type="datetime1">
              <a:rPr lang="pt-BR" smtClean="0"/>
              <a:t>03/09/2016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48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037852-4B4A-4ED1-8D10-3CCA6462B9E7}" type="datetime1">
              <a:rPr lang="pt-BR" smtClean="0"/>
              <a:t>03/09/2016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44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e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sz="2400" dirty="0"/>
              <a:t>– Aula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2910" y="4385731"/>
            <a:ext cx="7766936" cy="1728733"/>
          </a:xfrm>
        </p:spPr>
        <p:txBody>
          <a:bodyPr>
            <a:normAutofit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cap="none" dirty="0" err="1"/>
              <a:t>Decisões</a:t>
            </a:r>
            <a:r>
              <a:rPr lang="en-US" cap="none" dirty="0"/>
              <a:t> de </a:t>
            </a:r>
            <a:r>
              <a:rPr lang="en-US" cap="none" dirty="0" err="1"/>
              <a:t>Arquitetura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36048" y="6367617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4227"/>
              </p:ext>
            </p:extLst>
          </p:nvPr>
        </p:nvGraphicFramePr>
        <p:xfrm>
          <a:off x="560158" y="2185083"/>
          <a:ext cx="9705902" cy="4063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7249">
                  <a:extLst>
                    <a:ext uri="{9D8B030D-6E8A-4147-A177-3AD203B41FA5}">
                      <a16:colId xmlns:a16="http://schemas.microsoft.com/office/drawing/2014/main" val="3735281538"/>
                    </a:ext>
                  </a:extLst>
                </a:gridCol>
                <a:gridCol w="7868653">
                  <a:extLst>
                    <a:ext uri="{9D8B030D-6E8A-4147-A177-3AD203B41FA5}">
                      <a16:colId xmlns:a16="http://schemas.microsoft.com/office/drawing/2014/main" val="277326956"/>
                    </a:ext>
                  </a:extLst>
                </a:gridCol>
              </a:tblGrid>
              <a:tr h="534839"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CODIGO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AD001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8568462"/>
                  </a:ext>
                </a:extLst>
              </a:tr>
              <a:tr h="534839"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Área</a:t>
                      </a:r>
                      <a:r>
                        <a:rPr lang="en-US" sz="2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20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Projeto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err="1">
                          <a:effectLst/>
                        </a:rPr>
                        <a:t>Arquitetura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9432889"/>
                  </a:ext>
                </a:extLst>
              </a:tr>
              <a:tr h="534839"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Status: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err="1">
                          <a:effectLst/>
                        </a:rPr>
                        <a:t>Fechada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0206957"/>
                  </a:ext>
                </a:extLst>
              </a:tr>
              <a:tr h="694562"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Alternativas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2425" indent="-342900" fontAlgn="auto" hangingPunct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Arquitetura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StandAlone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local</a:t>
                      </a:r>
                    </a:p>
                    <a:p>
                      <a:pPr marL="352425" indent="-342900" fontAlgn="auto" hangingPunct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Cliente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Gordo (Frameworks JavaScript)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8870238"/>
                  </a:ext>
                </a:extLst>
              </a:tr>
              <a:tr h="694562"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Premissas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 O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usuário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deverá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acessar</a:t>
                      </a:r>
                      <a:r>
                        <a:rPr lang="en-US" sz="2000" baseline="0" dirty="0">
                          <a:effectLst/>
                        </a:rPr>
                        <a:t> o Sistema de </a:t>
                      </a:r>
                      <a:r>
                        <a:rPr lang="en-US" sz="2000" baseline="0" dirty="0" err="1">
                          <a:effectLst/>
                        </a:rPr>
                        <a:t>vários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locais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diferentes</a:t>
                      </a:r>
                      <a:endParaRPr lang="en-US" sz="2000" baseline="0" dirty="0">
                        <a:effectLst/>
                      </a:endParaRPr>
                    </a:p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 A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equipe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não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tem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conhecimento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de frameworks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JavaScript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6687992"/>
                  </a:ext>
                </a:extLst>
              </a:tr>
              <a:tr h="534839"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Decisão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  -    </a:t>
                      </a:r>
                      <a:r>
                        <a:rPr lang="en-US" sz="2000" dirty="0" err="1">
                          <a:effectLst/>
                        </a:rPr>
                        <a:t>Arquitetura</a:t>
                      </a:r>
                      <a:r>
                        <a:rPr lang="en-US" sz="2000" baseline="0" dirty="0">
                          <a:effectLst/>
                        </a:rPr>
                        <a:t> Web – JEE – </a:t>
                      </a:r>
                      <a:r>
                        <a:rPr lang="en-US" sz="2000" baseline="0" dirty="0" err="1">
                          <a:effectLst/>
                        </a:rPr>
                        <a:t>Cliente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</a:rPr>
                        <a:t>magro</a:t>
                      </a:r>
                      <a:r>
                        <a:rPr lang="en-US" sz="2000" baseline="0" dirty="0">
                          <a:effectLst/>
                        </a:rPr>
                        <a:t> / JSPs/Servlets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2250609"/>
                  </a:ext>
                </a:extLst>
              </a:tr>
              <a:tr h="534839"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Implicações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fontAlgn="auto" hangingPunct="1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- O Sistema </a:t>
                      </a:r>
                      <a:r>
                        <a:rPr lang="en-US" sz="2000" dirty="0" err="1">
                          <a:effectLst/>
                        </a:rPr>
                        <a:t>dependerá</a:t>
                      </a:r>
                      <a:r>
                        <a:rPr lang="en-US" sz="2000" baseline="0" dirty="0">
                          <a:effectLst/>
                        </a:rPr>
                        <a:t> de </a:t>
                      </a:r>
                      <a:r>
                        <a:rPr lang="en-US" sz="2000" baseline="0" dirty="0" err="1">
                          <a:effectLst/>
                        </a:rPr>
                        <a:t>comunicação</a:t>
                      </a:r>
                      <a:r>
                        <a:rPr lang="en-US" sz="2000" baseline="0" dirty="0">
                          <a:effectLst/>
                        </a:rPr>
                        <a:t> continua com a internet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09156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4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138" y="100049"/>
            <a:ext cx="10131425" cy="1456267"/>
          </a:xfrm>
        </p:spPr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cap="none" dirty="0" err="1"/>
              <a:t>Exemplos</a:t>
            </a:r>
            <a:r>
              <a:rPr lang="en-US" cap="none" dirty="0"/>
              <a:t> de </a:t>
            </a:r>
            <a:r>
              <a:rPr lang="en-US" cap="none" dirty="0" err="1"/>
              <a:t>Arquiteturas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180646" y="6248400"/>
            <a:ext cx="2874078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44" y="1484446"/>
            <a:ext cx="9286315" cy="476395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1111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138" y="100049"/>
            <a:ext cx="10131425" cy="1456267"/>
          </a:xfrm>
        </p:spPr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cap="none" dirty="0" err="1"/>
              <a:t>Exemplos</a:t>
            </a:r>
            <a:r>
              <a:rPr lang="en-US" cap="none" dirty="0"/>
              <a:t> de </a:t>
            </a:r>
            <a:r>
              <a:rPr lang="en-US" cap="none" dirty="0" err="1"/>
              <a:t>Arquiteturas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180646" y="6248400"/>
            <a:ext cx="2874078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20" y="1387528"/>
            <a:ext cx="9405142" cy="48608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7783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tângulo 106"/>
          <p:cNvSpPr/>
          <p:nvPr/>
        </p:nvSpPr>
        <p:spPr>
          <a:xfrm>
            <a:off x="411828" y="777987"/>
            <a:ext cx="9613161" cy="60134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119" y="129505"/>
            <a:ext cx="11215360" cy="60627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r>
              <a:rPr lang="en-US" b="1" dirty="0"/>
              <a:t> - </a:t>
            </a:r>
            <a:r>
              <a:rPr lang="en-US" cap="none" dirty="0" err="1"/>
              <a:t>Exemplos</a:t>
            </a:r>
            <a:r>
              <a:rPr lang="en-US" cap="none" dirty="0"/>
              <a:t> de </a:t>
            </a:r>
            <a:r>
              <a:rPr lang="en-US" cap="none" dirty="0" err="1"/>
              <a:t>Arquiteturas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0297896" y="6388233"/>
            <a:ext cx="1724098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1242273" y="6805746"/>
            <a:ext cx="1270000" cy="21907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pt-BR"/>
              <a:t>IBM Confidential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337773" y="1346334"/>
            <a:ext cx="136525" cy="5211762"/>
            <a:chOff x="1536" y="384"/>
            <a:chExt cx="103" cy="3312"/>
          </a:xfrm>
        </p:grpSpPr>
        <p:sp>
          <p:nvSpPr>
            <p:cNvPr id="8" name="Line 54"/>
            <p:cNvSpPr>
              <a:spLocks noChangeShapeType="1"/>
            </p:cNvSpPr>
            <p:nvPr/>
          </p:nvSpPr>
          <p:spPr bwMode="auto">
            <a:xfrm>
              <a:off x="1584" y="624"/>
              <a:ext cx="0" cy="3072"/>
            </a:xfrm>
            <a:prstGeom prst="line">
              <a:avLst/>
            </a:prstGeom>
            <a:noFill/>
            <a:ln w="57150" cap="rnd">
              <a:pattFill prst="dkUpDiag">
                <a:fgClr>
                  <a:srgbClr val="FF3300"/>
                </a:fgClr>
                <a:bgClr>
                  <a:srgbClr val="FFFFFF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9" name="Group 55"/>
            <p:cNvGrpSpPr>
              <a:grpSpLocks/>
            </p:cNvGrpSpPr>
            <p:nvPr/>
          </p:nvGrpSpPr>
          <p:grpSpPr bwMode="auto">
            <a:xfrm>
              <a:off x="1536" y="384"/>
              <a:ext cx="103" cy="278"/>
              <a:chOff x="4169" y="1690"/>
              <a:chExt cx="307" cy="477"/>
            </a:xfrm>
          </p:grpSpPr>
          <p:sp>
            <p:nvSpPr>
              <p:cNvPr id="10" name="Freeform 56"/>
              <p:cNvSpPr>
                <a:spLocks/>
              </p:cNvSpPr>
              <p:nvPr/>
            </p:nvSpPr>
            <p:spPr bwMode="auto">
              <a:xfrm>
                <a:off x="4169" y="1690"/>
                <a:ext cx="307" cy="477"/>
              </a:xfrm>
              <a:custGeom>
                <a:avLst/>
                <a:gdLst>
                  <a:gd name="T0" fmla="*/ 1 w 614"/>
                  <a:gd name="T1" fmla="*/ 1 h 954"/>
                  <a:gd name="T2" fmla="*/ 1 w 614"/>
                  <a:gd name="T3" fmla="*/ 1 h 954"/>
                  <a:gd name="T4" fmla="*/ 1 w 614"/>
                  <a:gd name="T5" fmla="*/ 1 h 954"/>
                  <a:gd name="T6" fmla="*/ 1 w 614"/>
                  <a:gd name="T7" fmla="*/ 1 h 954"/>
                  <a:gd name="T8" fmla="*/ 1 w 614"/>
                  <a:gd name="T9" fmla="*/ 1 h 954"/>
                  <a:gd name="T10" fmla="*/ 1 w 614"/>
                  <a:gd name="T11" fmla="*/ 1 h 954"/>
                  <a:gd name="T12" fmla="*/ 1 w 614"/>
                  <a:gd name="T13" fmla="*/ 1 h 954"/>
                  <a:gd name="T14" fmla="*/ 1 w 614"/>
                  <a:gd name="T15" fmla="*/ 1 h 954"/>
                  <a:gd name="T16" fmla="*/ 1 w 614"/>
                  <a:gd name="T17" fmla="*/ 1 h 954"/>
                  <a:gd name="T18" fmla="*/ 1 w 614"/>
                  <a:gd name="T19" fmla="*/ 1 h 954"/>
                  <a:gd name="T20" fmla="*/ 1 w 614"/>
                  <a:gd name="T21" fmla="*/ 1 h 954"/>
                  <a:gd name="T22" fmla="*/ 1 w 614"/>
                  <a:gd name="T23" fmla="*/ 1 h 954"/>
                  <a:gd name="T24" fmla="*/ 1 w 614"/>
                  <a:gd name="T25" fmla="*/ 1 h 954"/>
                  <a:gd name="T26" fmla="*/ 1 w 614"/>
                  <a:gd name="T27" fmla="*/ 1 h 954"/>
                  <a:gd name="T28" fmla="*/ 1 w 614"/>
                  <a:gd name="T29" fmla="*/ 1 h 954"/>
                  <a:gd name="T30" fmla="*/ 1 w 614"/>
                  <a:gd name="T31" fmla="*/ 1 h 954"/>
                  <a:gd name="T32" fmla="*/ 1 w 614"/>
                  <a:gd name="T33" fmla="*/ 1 h 954"/>
                  <a:gd name="T34" fmla="*/ 1 w 614"/>
                  <a:gd name="T35" fmla="*/ 1 h 954"/>
                  <a:gd name="T36" fmla="*/ 1 w 614"/>
                  <a:gd name="T37" fmla="*/ 1 h 954"/>
                  <a:gd name="T38" fmla="*/ 1 w 614"/>
                  <a:gd name="T39" fmla="*/ 1 h 954"/>
                  <a:gd name="T40" fmla="*/ 1 w 614"/>
                  <a:gd name="T41" fmla="*/ 1 h 954"/>
                  <a:gd name="T42" fmla="*/ 1 w 614"/>
                  <a:gd name="T43" fmla="*/ 1 h 954"/>
                  <a:gd name="T44" fmla="*/ 1 w 614"/>
                  <a:gd name="T45" fmla="*/ 1 h 954"/>
                  <a:gd name="T46" fmla="*/ 1 w 614"/>
                  <a:gd name="T47" fmla="*/ 1 h 954"/>
                  <a:gd name="T48" fmla="*/ 1 w 614"/>
                  <a:gd name="T49" fmla="*/ 1 h 954"/>
                  <a:gd name="T50" fmla="*/ 1 w 614"/>
                  <a:gd name="T51" fmla="*/ 1 h 954"/>
                  <a:gd name="T52" fmla="*/ 1 w 614"/>
                  <a:gd name="T53" fmla="*/ 1 h 954"/>
                  <a:gd name="T54" fmla="*/ 1 w 614"/>
                  <a:gd name="T55" fmla="*/ 1 h 954"/>
                  <a:gd name="T56" fmla="*/ 1 w 614"/>
                  <a:gd name="T57" fmla="*/ 1 h 954"/>
                  <a:gd name="T58" fmla="*/ 1 w 614"/>
                  <a:gd name="T59" fmla="*/ 1 h 954"/>
                  <a:gd name="T60" fmla="*/ 1 w 614"/>
                  <a:gd name="T61" fmla="*/ 1 h 954"/>
                  <a:gd name="T62" fmla="*/ 1 w 614"/>
                  <a:gd name="T63" fmla="*/ 1 h 954"/>
                  <a:gd name="T64" fmla="*/ 1 w 614"/>
                  <a:gd name="T65" fmla="*/ 1 h 954"/>
                  <a:gd name="T66" fmla="*/ 1 w 614"/>
                  <a:gd name="T67" fmla="*/ 1 h 954"/>
                  <a:gd name="T68" fmla="*/ 1 w 614"/>
                  <a:gd name="T69" fmla="*/ 1 h 954"/>
                  <a:gd name="T70" fmla="*/ 1 w 614"/>
                  <a:gd name="T71" fmla="*/ 1 h 954"/>
                  <a:gd name="T72" fmla="*/ 1 w 614"/>
                  <a:gd name="T73" fmla="*/ 1 h 954"/>
                  <a:gd name="T74" fmla="*/ 1 w 614"/>
                  <a:gd name="T75" fmla="*/ 1 h 954"/>
                  <a:gd name="T76" fmla="*/ 1 w 614"/>
                  <a:gd name="T77" fmla="*/ 1 h 954"/>
                  <a:gd name="T78" fmla="*/ 1 w 614"/>
                  <a:gd name="T79" fmla="*/ 1 h 954"/>
                  <a:gd name="T80" fmla="*/ 1 w 614"/>
                  <a:gd name="T81" fmla="*/ 1 h 954"/>
                  <a:gd name="T82" fmla="*/ 1 w 614"/>
                  <a:gd name="T83" fmla="*/ 1 h 954"/>
                  <a:gd name="T84" fmla="*/ 1 w 614"/>
                  <a:gd name="T85" fmla="*/ 1 h 954"/>
                  <a:gd name="T86" fmla="*/ 1 w 614"/>
                  <a:gd name="T87" fmla="*/ 1 h 954"/>
                  <a:gd name="T88" fmla="*/ 1 w 614"/>
                  <a:gd name="T89" fmla="*/ 1 h 954"/>
                  <a:gd name="T90" fmla="*/ 1 w 614"/>
                  <a:gd name="T91" fmla="*/ 1 h 954"/>
                  <a:gd name="T92" fmla="*/ 1 w 614"/>
                  <a:gd name="T93" fmla="*/ 1 h 954"/>
                  <a:gd name="T94" fmla="*/ 1 w 614"/>
                  <a:gd name="T95" fmla="*/ 1 h 954"/>
                  <a:gd name="T96" fmla="*/ 1 w 614"/>
                  <a:gd name="T97" fmla="*/ 1 h 954"/>
                  <a:gd name="T98" fmla="*/ 1 w 614"/>
                  <a:gd name="T99" fmla="*/ 1 h 954"/>
                  <a:gd name="T100" fmla="*/ 1 w 614"/>
                  <a:gd name="T101" fmla="*/ 1 h 954"/>
                  <a:gd name="T102" fmla="*/ 1 w 614"/>
                  <a:gd name="T103" fmla="*/ 1 h 954"/>
                  <a:gd name="T104" fmla="*/ 1 w 614"/>
                  <a:gd name="T105" fmla="*/ 1 h 954"/>
                  <a:gd name="T106" fmla="*/ 0 w 614"/>
                  <a:gd name="T107" fmla="*/ 1 h 954"/>
                  <a:gd name="T108" fmla="*/ 0 w 614"/>
                  <a:gd name="T109" fmla="*/ 1 h 954"/>
                  <a:gd name="T110" fmla="*/ 1 w 614"/>
                  <a:gd name="T111" fmla="*/ 1 h 954"/>
                  <a:gd name="T112" fmla="*/ 1 w 614"/>
                  <a:gd name="T113" fmla="*/ 1 h 954"/>
                  <a:gd name="T114" fmla="*/ 1 w 614"/>
                  <a:gd name="T115" fmla="*/ 1 h 954"/>
                  <a:gd name="T116" fmla="*/ 1 w 614"/>
                  <a:gd name="T117" fmla="*/ 1 h 954"/>
                  <a:gd name="T118" fmla="*/ 1 w 614"/>
                  <a:gd name="T119" fmla="*/ 1 h 954"/>
                  <a:gd name="T120" fmla="*/ 1 w 614"/>
                  <a:gd name="T121" fmla="*/ 1 h 95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614"/>
                  <a:gd name="T184" fmla="*/ 0 h 954"/>
                  <a:gd name="T185" fmla="*/ 614 w 614"/>
                  <a:gd name="T186" fmla="*/ 954 h 954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614" h="954">
                    <a:moveTo>
                      <a:pt x="261" y="823"/>
                    </a:moveTo>
                    <a:lnTo>
                      <a:pt x="270" y="821"/>
                    </a:lnTo>
                    <a:lnTo>
                      <a:pt x="281" y="821"/>
                    </a:lnTo>
                    <a:lnTo>
                      <a:pt x="289" y="823"/>
                    </a:lnTo>
                    <a:lnTo>
                      <a:pt x="299" y="823"/>
                    </a:lnTo>
                    <a:lnTo>
                      <a:pt x="304" y="823"/>
                    </a:lnTo>
                    <a:lnTo>
                      <a:pt x="312" y="825"/>
                    </a:lnTo>
                    <a:lnTo>
                      <a:pt x="319" y="827"/>
                    </a:lnTo>
                    <a:lnTo>
                      <a:pt x="325" y="829"/>
                    </a:lnTo>
                    <a:lnTo>
                      <a:pt x="329" y="831"/>
                    </a:lnTo>
                    <a:lnTo>
                      <a:pt x="335" y="832"/>
                    </a:lnTo>
                    <a:lnTo>
                      <a:pt x="338" y="834"/>
                    </a:lnTo>
                    <a:lnTo>
                      <a:pt x="342" y="838"/>
                    </a:lnTo>
                    <a:lnTo>
                      <a:pt x="348" y="844"/>
                    </a:lnTo>
                    <a:lnTo>
                      <a:pt x="352" y="850"/>
                    </a:lnTo>
                    <a:lnTo>
                      <a:pt x="354" y="857"/>
                    </a:lnTo>
                    <a:lnTo>
                      <a:pt x="354" y="863"/>
                    </a:lnTo>
                    <a:lnTo>
                      <a:pt x="354" y="870"/>
                    </a:lnTo>
                    <a:lnTo>
                      <a:pt x="352" y="878"/>
                    </a:lnTo>
                    <a:lnTo>
                      <a:pt x="348" y="886"/>
                    </a:lnTo>
                    <a:lnTo>
                      <a:pt x="344" y="893"/>
                    </a:lnTo>
                    <a:lnTo>
                      <a:pt x="342" y="901"/>
                    </a:lnTo>
                    <a:lnTo>
                      <a:pt x="338" y="908"/>
                    </a:lnTo>
                    <a:lnTo>
                      <a:pt x="333" y="916"/>
                    </a:lnTo>
                    <a:lnTo>
                      <a:pt x="329" y="924"/>
                    </a:lnTo>
                    <a:lnTo>
                      <a:pt x="327" y="929"/>
                    </a:lnTo>
                    <a:lnTo>
                      <a:pt x="323" y="935"/>
                    </a:lnTo>
                    <a:lnTo>
                      <a:pt x="321" y="939"/>
                    </a:lnTo>
                    <a:lnTo>
                      <a:pt x="319" y="945"/>
                    </a:lnTo>
                    <a:lnTo>
                      <a:pt x="319" y="948"/>
                    </a:lnTo>
                    <a:lnTo>
                      <a:pt x="321" y="952"/>
                    </a:lnTo>
                    <a:lnTo>
                      <a:pt x="325" y="954"/>
                    </a:lnTo>
                    <a:lnTo>
                      <a:pt x="329" y="954"/>
                    </a:lnTo>
                    <a:lnTo>
                      <a:pt x="333" y="954"/>
                    </a:lnTo>
                    <a:lnTo>
                      <a:pt x="337" y="954"/>
                    </a:lnTo>
                    <a:lnTo>
                      <a:pt x="340" y="952"/>
                    </a:lnTo>
                    <a:lnTo>
                      <a:pt x="346" y="952"/>
                    </a:lnTo>
                    <a:lnTo>
                      <a:pt x="352" y="952"/>
                    </a:lnTo>
                    <a:lnTo>
                      <a:pt x="357" y="950"/>
                    </a:lnTo>
                    <a:lnTo>
                      <a:pt x="363" y="946"/>
                    </a:lnTo>
                    <a:lnTo>
                      <a:pt x="371" y="945"/>
                    </a:lnTo>
                    <a:lnTo>
                      <a:pt x="380" y="943"/>
                    </a:lnTo>
                    <a:lnTo>
                      <a:pt x="390" y="941"/>
                    </a:lnTo>
                    <a:lnTo>
                      <a:pt x="397" y="937"/>
                    </a:lnTo>
                    <a:lnTo>
                      <a:pt x="409" y="933"/>
                    </a:lnTo>
                    <a:lnTo>
                      <a:pt x="418" y="927"/>
                    </a:lnTo>
                    <a:lnTo>
                      <a:pt x="430" y="924"/>
                    </a:lnTo>
                    <a:lnTo>
                      <a:pt x="439" y="918"/>
                    </a:lnTo>
                    <a:lnTo>
                      <a:pt x="451" y="914"/>
                    </a:lnTo>
                    <a:lnTo>
                      <a:pt x="458" y="907"/>
                    </a:lnTo>
                    <a:lnTo>
                      <a:pt x="468" y="901"/>
                    </a:lnTo>
                    <a:lnTo>
                      <a:pt x="477" y="895"/>
                    </a:lnTo>
                    <a:lnTo>
                      <a:pt x="487" y="889"/>
                    </a:lnTo>
                    <a:lnTo>
                      <a:pt x="494" y="882"/>
                    </a:lnTo>
                    <a:lnTo>
                      <a:pt x="502" y="874"/>
                    </a:lnTo>
                    <a:lnTo>
                      <a:pt x="509" y="865"/>
                    </a:lnTo>
                    <a:lnTo>
                      <a:pt x="519" y="859"/>
                    </a:lnTo>
                    <a:lnTo>
                      <a:pt x="525" y="850"/>
                    </a:lnTo>
                    <a:lnTo>
                      <a:pt x="532" y="842"/>
                    </a:lnTo>
                    <a:lnTo>
                      <a:pt x="540" y="834"/>
                    </a:lnTo>
                    <a:lnTo>
                      <a:pt x="546" y="827"/>
                    </a:lnTo>
                    <a:lnTo>
                      <a:pt x="551" y="817"/>
                    </a:lnTo>
                    <a:lnTo>
                      <a:pt x="557" y="808"/>
                    </a:lnTo>
                    <a:lnTo>
                      <a:pt x="563" y="798"/>
                    </a:lnTo>
                    <a:lnTo>
                      <a:pt x="568" y="789"/>
                    </a:lnTo>
                    <a:lnTo>
                      <a:pt x="572" y="779"/>
                    </a:lnTo>
                    <a:lnTo>
                      <a:pt x="578" y="770"/>
                    </a:lnTo>
                    <a:lnTo>
                      <a:pt x="582" y="760"/>
                    </a:lnTo>
                    <a:lnTo>
                      <a:pt x="587" y="751"/>
                    </a:lnTo>
                    <a:lnTo>
                      <a:pt x="591" y="741"/>
                    </a:lnTo>
                    <a:lnTo>
                      <a:pt x="595" y="730"/>
                    </a:lnTo>
                    <a:lnTo>
                      <a:pt x="597" y="720"/>
                    </a:lnTo>
                    <a:lnTo>
                      <a:pt x="601" y="711"/>
                    </a:lnTo>
                    <a:lnTo>
                      <a:pt x="604" y="699"/>
                    </a:lnTo>
                    <a:lnTo>
                      <a:pt x="606" y="690"/>
                    </a:lnTo>
                    <a:lnTo>
                      <a:pt x="608" y="680"/>
                    </a:lnTo>
                    <a:lnTo>
                      <a:pt x="612" y="671"/>
                    </a:lnTo>
                    <a:lnTo>
                      <a:pt x="612" y="659"/>
                    </a:lnTo>
                    <a:lnTo>
                      <a:pt x="614" y="648"/>
                    </a:lnTo>
                    <a:lnTo>
                      <a:pt x="614" y="639"/>
                    </a:lnTo>
                    <a:lnTo>
                      <a:pt x="614" y="629"/>
                    </a:lnTo>
                    <a:lnTo>
                      <a:pt x="614" y="618"/>
                    </a:lnTo>
                    <a:lnTo>
                      <a:pt x="614" y="608"/>
                    </a:lnTo>
                    <a:lnTo>
                      <a:pt x="614" y="597"/>
                    </a:lnTo>
                    <a:lnTo>
                      <a:pt x="614" y="587"/>
                    </a:lnTo>
                    <a:lnTo>
                      <a:pt x="614" y="578"/>
                    </a:lnTo>
                    <a:lnTo>
                      <a:pt x="612" y="568"/>
                    </a:lnTo>
                    <a:lnTo>
                      <a:pt x="610" y="557"/>
                    </a:lnTo>
                    <a:lnTo>
                      <a:pt x="610" y="547"/>
                    </a:lnTo>
                    <a:lnTo>
                      <a:pt x="606" y="538"/>
                    </a:lnTo>
                    <a:lnTo>
                      <a:pt x="604" y="528"/>
                    </a:lnTo>
                    <a:lnTo>
                      <a:pt x="603" y="519"/>
                    </a:lnTo>
                    <a:lnTo>
                      <a:pt x="601" y="511"/>
                    </a:lnTo>
                    <a:lnTo>
                      <a:pt x="595" y="502"/>
                    </a:lnTo>
                    <a:lnTo>
                      <a:pt x="593" y="492"/>
                    </a:lnTo>
                    <a:lnTo>
                      <a:pt x="587" y="483"/>
                    </a:lnTo>
                    <a:lnTo>
                      <a:pt x="585" y="475"/>
                    </a:lnTo>
                    <a:lnTo>
                      <a:pt x="580" y="468"/>
                    </a:lnTo>
                    <a:lnTo>
                      <a:pt x="574" y="458"/>
                    </a:lnTo>
                    <a:lnTo>
                      <a:pt x="570" y="450"/>
                    </a:lnTo>
                    <a:lnTo>
                      <a:pt x="565" y="445"/>
                    </a:lnTo>
                    <a:lnTo>
                      <a:pt x="559" y="437"/>
                    </a:lnTo>
                    <a:lnTo>
                      <a:pt x="553" y="428"/>
                    </a:lnTo>
                    <a:lnTo>
                      <a:pt x="546" y="422"/>
                    </a:lnTo>
                    <a:lnTo>
                      <a:pt x="540" y="416"/>
                    </a:lnTo>
                    <a:lnTo>
                      <a:pt x="532" y="411"/>
                    </a:lnTo>
                    <a:lnTo>
                      <a:pt x="525" y="403"/>
                    </a:lnTo>
                    <a:lnTo>
                      <a:pt x="517" y="399"/>
                    </a:lnTo>
                    <a:lnTo>
                      <a:pt x="509" y="393"/>
                    </a:lnTo>
                    <a:lnTo>
                      <a:pt x="502" y="388"/>
                    </a:lnTo>
                    <a:lnTo>
                      <a:pt x="492" y="384"/>
                    </a:lnTo>
                    <a:lnTo>
                      <a:pt x="485" y="376"/>
                    </a:lnTo>
                    <a:lnTo>
                      <a:pt x="479" y="371"/>
                    </a:lnTo>
                    <a:lnTo>
                      <a:pt x="471" y="365"/>
                    </a:lnTo>
                    <a:lnTo>
                      <a:pt x="464" y="357"/>
                    </a:lnTo>
                    <a:lnTo>
                      <a:pt x="456" y="352"/>
                    </a:lnTo>
                    <a:lnTo>
                      <a:pt x="451" y="346"/>
                    </a:lnTo>
                    <a:lnTo>
                      <a:pt x="443" y="338"/>
                    </a:lnTo>
                    <a:lnTo>
                      <a:pt x="437" y="331"/>
                    </a:lnTo>
                    <a:lnTo>
                      <a:pt x="432" y="323"/>
                    </a:lnTo>
                    <a:lnTo>
                      <a:pt x="426" y="315"/>
                    </a:lnTo>
                    <a:lnTo>
                      <a:pt x="420" y="308"/>
                    </a:lnTo>
                    <a:lnTo>
                      <a:pt x="414" y="300"/>
                    </a:lnTo>
                    <a:lnTo>
                      <a:pt x="409" y="293"/>
                    </a:lnTo>
                    <a:lnTo>
                      <a:pt x="405" y="287"/>
                    </a:lnTo>
                    <a:lnTo>
                      <a:pt x="399" y="277"/>
                    </a:lnTo>
                    <a:lnTo>
                      <a:pt x="395" y="270"/>
                    </a:lnTo>
                    <a:lnTo>
                      <a:pt x="390" y="260"/>
                    </a:lnTo>
                    <a:lnTo>
                      <a:pt x="386" y="253"/>
                    </a:lnTo>
                    <a:lnTo>
                      <a:pt x="380" y="243"/>
                    </a:lnTo>
                    <a:lnTo>
                      <a:pt x="378" y="238"/>
                    </a:lnTo>
                    <a:lnTo>
                      <a:pt x="373" y="228"/>
                    </a:lnTo>
                    <a:lnTo>
                      <a:pt x="371" y="220"/>
                    </a:lnTo>
                    <a:lnTo>
                      <a:pt x="365" y="211"/>
                    </a:lnTo>
                    <a:lnTo>
                      <a:pt x="363" y="203"/>
                    </a:lnTo>
                    <a:lnTo>
                      <a:pt x="359" y="194"/>
                    </a:lnTo>
                    <a:lnTo>
                      <a:pt x="356" y="186"/>
                    </a:lnTo>
                    <a:lnTo>
                      <a:pt x="354" y="179"/>
                    </a:lnTo>
                    <a:lnTo>
                      <a:pt x="352" y="171"/>
                    </a:lnTo>
                    <a:lnTo>
                      <a:pt x="348" y="163"/>
                    </a:lnTo>
                    <a:lnTo>
                      <a:pt x="346" y="156"/>
                    </a:lnTo>
                    <a:lnTo>
                      <a:pt x="344" y="146"/>
                    </a:lnTo>
                    <a:lnTo>
                      <a:pt x="340" y="139"/>
                    </a:lnTo>
                    <a:lnTo>
                      <a:pt x="338" y="131"/>
                    </a:lnTo>
                    <a:lnTo>
                      <a:pt x="337" y="124"/>
                    </a:lnTo>
                    <a:lnTo>
                      <a:pt x="333" y="116"/>
                    </a:lnTo>
                    <a:lnTo>
                      <a:pt x="331" y="108"/>
                    </a:lnTo>
                    <a:lnTo>
                      <a:pt x="329" y="101"/>
                    </a:lnTo>
                    <a:lnTo>
                      <a:pt x="329" y="95"/>
                    </a:lnTo>
                    <a:lnTo>
                      <a:pt x="327" y="87"/>
                    </a:lnTo>
                    <a:lnTo>
                      <a:pt x="325" y="80"/>
                    </a:lnTo>
                    <a:lnTo>
                      <a:pt x="323" y="72"/>
                    </a:lnTo>
                    <a:lnTo>
                      <a:pt x="323" y="68"/>
                    </a:lnTo>
                    <a:lnTo>
                      <a:pt x="321" y="61"/>
                    </a:lnTo>
                    <a:lnTo>
                      <a:pt x="319" y="55"/>
                    </a:lnTo>
                    <a:lnTo>
                      <a:pt x="319" y="49"/>
                    </a:lnTo>
                    <a:lnTo>
                      <a:pt x="319" y="44"/>
                    </a:lnTo>
                    <a:lnTo>
                      <a:pt x="318" y="38"/>
                    </a:lnTo>
                    <a:lnTo>
                      <a:pt x="318" y="34"/>
                    </a:lnTo>
                    <a:lnTo>
                      <a:pt x="316" y="29"/>
                    </a:lnTo>
                    <a:lnTo>
                      <a:pt x="316" y="25"/>
                    </a:lnTo>
                    <a:lnTo>
                      <a:pt x="314" y="17"/>
                    </a:lnTo>
                    <a:lnTo>
                      <a:pt x="314" y="11"/>
                    </a:lnTo>
                    <a:lnTo>
                      <a:pt x="314" y="6"/>
                    </a:lnTo>
                    <a:lnTo>
                      <a:pt x="314" y="2"/>
                    </a:lnTo>
                    <a:lnTo>
                      <a:pt x="314" y="0"/>
                    </a:lnTo>
                    <a:lnTo>
                      <a:pt x="312" y="0"/>
                    </a:lnTo>
                    <a:lnTo>
                      <a:pt x="310" y="6"/>
                    </a:lnTo>
                    <a:lnTo>
                      <a:pt x="308" y="10"/>
                    </a:lnTo>
                    <a:lnTo>
                      <a:pt x="306" y="15"/>
                    </a:lnTo>
                    <a:lnTo>
                      <a:pt x="304" y="19"/>
                    </a:lnTo>
                    <a:lnTo>
                      <a:pt x="302" y="27"/>
                    </a:lnTo>
                    <a:lnTo>
                      <a:pt x="300" y="34"/>
                    </a:lnTo>
                    <a:lnTo>
                      <a:pt x="299" y="42"/>
                    </a:lnTo>
                    <a:lnTo>
                      <a:pt x="297" y="46"/>
                    </a:lnTo>
                    <a:lnTo>
                      <a:pt x="295" y="49"/>
                    </a:lnTo>
                    <a:lnTo>
                      <a:pt x="295" y="55"/>
                    </a:lnTo>
                    <a:lnTo>
                      <a:pt x="295" y="61"/>
                    </a:lnTo>
                    <a:lnTo>
                      <a:pt x="293" y="65"/>
                    </a:lnTo>
                    <a:lnTo>
                      <a:pt x="291" y="70"/>
                    </a:lnTo>
                    <a:lnTo>
                      <a:pt x="289" y="74"/>
                    </a:lnTo>
                    <a:lnTo>
                      <a:pt x="289" y="80"/>
                    </a:lnTo>
                    <a:lnTo>
                      <a:pt x="287" y="86"/>
                    </a:lnTo>
                    <a:lnTo>
                      <a:pt x="285" y="91"/>
                    </a:lnTo>
                    <a:lnTo>
                      <a:pt x="285" y="97"/>
                    </a:lnTo>
                    <a:lnTo>
                      <a:pt x="285" y="105"/>
                    </a:lnTo>
                    <a:lnTo>
                      <a:pt x="283" y="108"/>
                    </a:lnTo>
                    <a:lnTo>
                      <a:pt x="281" y="114"/>
                    </a:lnTo>
                    <a:lnTo>
                      <a:pt x="280" y="122"/>
                    </a:lnTo>
                    <a:lnTo>
                      <a:pt x="280" y="127"/>
                    </a:lnTo>
                    <a:lnTo>
                      <a:pt x="278" y="133"/>
                    </a:lnTo>
                    <a:lnTo>
                      <a:pt x="276" y="141"/>
                    </a:lnTo>
                    <a:lnTo>
                      <a:pt x="276" y="146"/>
                    </a:lnTo>
                    <a:lnTo>
                      <a:pt x="276" y="154"/>
                    </a:lnTo>
                    <a:lnTo>
                      <a:pt x="274" y="160"/>
                    </a:lnTo>
                    <a:lnTo>
                      <a:pt x="272" y="167"/>
                    </a:lnTo>
                    <a:lnTo>
                      <a:pt x="272" y="173"/>
                    </a:lnTo>
                    <a:lnTo>
                      <a:pt x="272" y="181"/>
                    </a:lnTo>
                    <a:lnTo>
                      <a:pt x="270" y="188"/>
                    </a:lnTo>
                    <a:lnTo>
                      <a:pt x="270" y="196"/>
                    </a:lnTo>
                    <a:lnTo>
                      <a:pt x="270" y="203"/>
                    </a:lnTo>
                    <a:lnTo>
                      <a:pt x="270" y="211"/>
                    </a:lnTo>
                    <a:lnTo>
                      <a:pt x="268" y="219"/>
                    </a:lnTo>
                    <a:lnTo>
                      <a:pt x="268" y="226"/>
                    </a:lnTo>
                    <a:lnTo>
                      <a:pt x="268" y="232"/>
                    </a:lnTo>
                    <a:lnTo>
                      <a:pt x="268" y="239"/>
                    </a:lnTo>
                    <a:lnTo>
                      <a:pt x="268" y="247"/>
                    </a:lnTo>
                    <a:lnTo>
                      <a:pt x="268" y="255"/>
                    </a:lnTo>
                    <a:lnTo>
                      <a:pt x="268" y="262"/>
                    </a:lnTo>
                    <a:lnTo>
                      <a:pt x="268" y="272"/>
                    </a:lnTo>
                    <a:lnTo>
                      <a:pt x="268" y="279"/>
                    </a:lnTo>
                    <a:lnTo>
                      <a:pt x="268" y="287"/>
                    </a:lnTo>
                    <a:lnTo>
                      <a:pt x="268" y="295"/>
                    </a:lnTo>
                    <a:lnTo>
                      <a:pt x="270" y="302"/>
                    </a:lnTo>
                    <a:lnTo>
                      <a:pt x="270" y="310"/>
                    </a:lnTo>
                    <a:lnTo>
                      <a:pt x="272" y="319"/>
                    </a:lnTo>
                    <a:lnTo>
                      <a:pt x="274" y="327"/>
                    </a:lnTo>
                    <a:lnTo>
                      <a:pt x="276" y="334"/>
                    </a:lnTo>
                    <a:lnTo>
                      <a:pt x="276" y="342"/>
                    </a:lnTo>
                    <a:lnTo>
                      <a:pt x="276" y="350"/>
                    </a:lnTo>
                    <a:lnTo>
                      <a:pt x="278" y="357"/>
                    </a:lnTo>
                    <a:lnTo>
                      <a:pt x="280" y="365"/>
                    </a:lnTo>
                    <a:lnTo>
                      <a:pt x="281" y="373"/>
                    </a:lnTo>
                    <a:lnTo>
                      <a:pt x="285" y="380"/>
                    </a:lnTo>
                    <a:lnTo>
                      <a:pt x="287" y="388"/>
                    </a:lnTo>
                    <a:lnTo>
                      <a:pt x="289" y="395"/>
                    </a:lnTo>
                    <a:lnTo>
                      <a:pt x="293" y="401"/>
                    </a:lnTo>
                    <a:lnTo>
                      <a:pt x="295" y="409"/>
                    </a:lnTo>
                    <a:lnTo>
                      <a:pt x="297" y="414"/>
                    </a:lnTo>
                    <a:lnTo>
                      <a:pt x="300" y="422"/>
                    </a:lnTo>
                    <a:lnTo>
                      <a:pt x="302" y="428"/>
                    </a:lnTo>
                    <a:lnTo>
                      <a:pt x="306" y="435"/>
                    </a:lnTo>
                    <a:lnTo>
                      <a:pt x="310" y="441"/>
                    </a:lnTo>
                    <a:lnTo>
                      <a:pt x="314" y="449"/>
                    </a:lnTo>
                    <a:lnTo>
                      <a:pt x="316" y="454"/>
                    </a:lnTo>
                    <a:lnTo>
                      <a:pt x="319" y="460"/>
                    </a:lnTo>
                    <a:lnTo>
                      <a:pt x="323" y="466"/>
                    </a:lnTo>
                    <a:lnTo>
                      <a:pt x="327" y="471"/>
                    </a:lnTo>
                    <a:lnTo>
                      <a:pt x="329" y="477"/>
                    </a:lnTo>
                    <a:lnTo>
                      <a:pt x="335" y="483"/>
                    </a:lnTo>
                    <a:lnTo>
                      <a:pt x="338" y="488"/>
                    </a:lnTo>
                    <a:lnTo>
                      <a:pt x="342" y="494"/>
                    </a:lnTo>
                    <a:lnTo>
                      <a:pt x="344" y="500"/>
                    </a:lnTo>
                    <a:lnTo>
                      <a:pt x="350" y="506"/>
                    </a:lnTo>
                    <a:lnTo>
                      <a:pt x="354" y="509"/>
                    </a:lnTo>
                    <a:lnTo>
                      <a:pt x="357" y="515"/>
                    </a:lnTo>
                    <a:lnTo>
                      <a:pt x="361" y="519"/>
                    </a:lnTo>
                    <a:lnTo>
                      <a:pt x="365" y="525"/>
                    </a:lnTo>
                    <a:lnTo>
                      <a:pt x="369" y="528"/>
                    </a:lnTo>
                    <a:lnTo>
                      <a:pt x="373" y="534"/>
                    </a:lnTo>
                    <a:lnTo>
                      <a:pt x="380" y="542"/>
                    </a:lnTo>
                    <a:lnTo>
                      <a:pt x="388" y="549"/>
                    </a:lnTo>
                    <a:lnTo>
                      <a:pt x="395" y="557"/>
                    </a:lnTo>
                    <a:lnTo>
                      <a:pt x="403" y="564"/>
                    </a:lnTo>
                    <a:lnTo>
                      <a:pt x="409" y="570"/>
                    </a:lnTo>
                    <a:lnTo>
                      <a:pt x="414" y="576"/>
                    </a:lnTo>
                    <a:lnTo>
                      <a:pt x="422" y="582"/>
                    </a:lnTo>
                    <a:lnTo>
                      <a:pt x="428" y="587"/>
                    </a:lnTo>
                    <a:lnTo>
                      <a:pt x="433" y="591"/>
                    </a:lnTo>
                    <a:lnTo>
                      <a:pt x="437" y="595"/>
                    </a:lnTo>
                    <a:lnTo>
                      <a:pt x="441" y="599"/>
                    </a:lnTo>
                    <a:lnTo>
                      <a:pt x="445" y="602"/>
                    </a:lnTo>
                    <a:lnTo>
                      <a:pt x="451" y="604"/>
                    </a:lnTo>
                    <a:lnTo>
                      <a:pt x="452" y="606"/>
                    </a:lnTo>
                    <a:lnTo>
                      <a:pt x="451" y="606"/>
                    </a:lnTo>
                    <a:lnTo>
                      <a:pt x="443" y="604"/>
                    </a:lnTo>
                    <a:lnTo>
                      <a:pt x="439" y="602"/>
                    </a:lnTo>
                    <a:lnTo>
                      <a:pt x="433" y="601"/>
                    </a:lnTo>
                    <a:lnTo>
                      <a:pt x="428" y="599"/>
                    </a:lnTo>
                    <a:lnTo>
                      <a:pt x="422" y="597"/>
                    </a:lnTo>
                    <a:lnTo>
                      <a:pt x="414" y="595"/>
                    </a:lnTo>
                    <a:lnTo>
                      <a:pt x="407" y="591"/>
                    </a:lnTo>
                    <a:lnTo>
                      <a:pt x="397" y="587"/>
                    </a:lnTo>
                    <a:lnTo>
                      <a:pt x="390" y="585"/>
                    </a:lnTo>
                    <a:lnTo>
                      <a:pt x="384" y="582"/>
                    </a:lnTo>
                    <a:lnTo>
                      <a:pt x="380" y="580"/>
                    </a:lnTo>
                    <a:lnTo>
                      <a:pt x="375" y="578"/>
                    </a:lnTo>
                    <a:lnTo>
                      <a:pt x="371" y="576"/>
                    </a:lnTo>
                    <a:lnTo>
                      <a:pt x="365" y="574"/>
                    </a:lnTo>
                    <a:lnTo>
                      <a:pt x="361" y="572"/>
                    </a:lnTo>
                    <a:lnTo>
                      <a:pt x="356" y="570"/>
                    </a:lnTo>
                    <a:lnTo>
                      <a:pt x="352" y="568"/>
                    </a:lnTo>
                    <a:lnTo>
                      <a:pt x="344" y="564"/>
                    </a:lnTo>
                    <a:lnTo>
                      <a:pt x="340" y="561"/>
                    </a:lnTo>
                    <a:lnTo>
                      <a:pt x="335" y="557"/>
                    </a:lnTo>
                    <a:lnTo>
                      <a:pt x="329" y="555"/>
                    </a:lnTo>
                    <a:lnTo>
                      <a:pt x="325" y="551"/>
                    </a:lnTo>
                    <a:lnTo>
                      <a:pt x="319" y="547"/>
                    </a:lnTo>
                    <a:lnTo>
                      <a:pt x="314" y="544"/>
                    </a:lnTo>
                    <a:lnTo>
                      <a:pt x="310" y="542"/>
                    </a:lnTo>
                    <a:lnTo>
                      <a:pt x="302" y="538"/>
                    </a:lnTo>
                    <a:lnTo>
                      <a:pt x="299" y="534"/>
                    </a:lnTo>
                    <a:lnTo>
                      <a:pt x="293" y="530"/>
                    </a:lnTo>
                    <a:lnTo>
                      <a:pt x="287" y="526"/>
                    </a:lnTo>
                    <a:lnTo>
                      <a:pt x="283" y="523"/>
                    </a:lnTo>
                    <a:lnTo>
                      <a:pt x="278" y="517"/>
                    </a:lnTo>
                    <a:lnTo>
                      <a:pt x="272" y="513"/>
                    </a:lnTo>
                    <a:lnTo>
                      <a:pt x="268" y="509"/>
                    </a:lnTo>
                    <a:lnTo>
                      <a:pt x="262" y="506"/>
                    </a:lnTo>
                    <a:lnTo>
                      <a:pt x="259" y="500"/>
                    </a:lnTo>
                    <a:lnTo>
                      <a:pt x="253" y="494"/>
                    </a:lnTo>
                    <a:lnTo>
                      <a:pt x="249" y="490"/>
                    </a:lnTo>
                    <a:lnTo>
                      <a:pt x="243" y="485"/>
                    </a:lnTo>
                    <a:lnTo>
                      <a:pt x="240" y="481"/>
                    </a:lnTo>
                    <a:lnTo>
                      <a:pt x="234" y="475"/>
                    </a:lnTo>
                    <a:lnTo>
                      <a:pt x="232" y="469"/>
                    </a:lnTo>
                    <a:lnTo>
                      <a:pt x="226" y="464"/>
                    </a:lnTo>
                    <a:lnTo>
                      <a:pt x="223" y="458"/>
                    </a:lnTo>
                    <a:lnTo>
                      <a:pt x="219" y="452"/>
                    </a:lnTo>
                    <a:lnTo>
                      <a:pt x="215" y="447"/>
                    </a:lnTo>
                    <a:lnTo>
                      <a:pt x="211" y="439"/>
                    </a:lnTo>
                    <a:lnTo>
                      <a:pt x="207" y="433"/>
                    </a:lnTo>
                    <a:lnTo>
                      <a:pt x="205" y="428"/>
                    </a:lnTo>
                    <a:lnTo>
                      <a:pt x="204" y="422"/>
                    </a:lnTo>
                    <a:lnTo>
                      <a:pt x="200" y="414"/>
                    </a:lnTo>
                    <a:lnTo>
                      <a:pt x="196" y="409"/>
                    </a:lnTo>
                    <a:lnTo>
                      <a:pt x="194" y="401"/>
                    </a:lnTo>
                    <a:lnTo>
                      <a:pt x="190" y="393"/>
                    </a:lnTo>
                    <a:lnTo>
                      <a:pt x="188" y="388"/>
                    </a:lnTo>
                    <a:lnTo>
                      <a:pt x="186" y="382"/>
                    </a:lnTo>
                    <a:lnTo>
                      <a:pt x="185" y="374"/>
                    </a:lnTo>
                    <a:lnTo>
                      <a:pt x="183" y="369"/>
                    </a:lnTo>
                    <a:lnTo>
                      <a:pt x="181" y="361"/>
                    </a:lnTo>
                    <a:lnTo>
                      <a:pt x="179" y="355"/>
                    </a:lnTo>
                    <a:lnTo>
                      <a:pt x="177" y="348"/>
                    </a:lnTo>
                    <a:lnTo>
                      <a:pt x="175" y="342"/>
                    </a:lnTo>
                    <a:lnTo>
                      <a:pt x="173" y="334"/>
                    </a:lnTo>
                    <a:lnTo>
                      <a:pt x="173" y="329"/>
                    </a:lnTo>
                    <a:lnTo>
                      <a:pt x="171" y="323"/>
                    </a:lnTo>
                    <a:lnTo>
                      <a:pt x="171" y="317"/>
                    </a:lnTo>
                    <a:lnTo>
                      <a:pt x="169" y="310"/>
                    </a:lnTo>
                    <a:lnTo>
                      <a:pt x="167" y="304"/>
                    </a:lnTo>
                    <a:lnTo>
                      <a:pt x="166" y="298"/>
                    </a:lnTo>
                    <a:lnTo>
                      <a:pt x="166" y="291"/>
                    </a:lnTo>
                    <a:lnTo>
                      <a:pt x="166" y="285"/>
                    </a:lnTo>
                    <a:lnTo>
                      <a:pt x="164" y="279"/>
                    </a:lnTo>
                    <a:lnTo>
                      <a:pt x="164" y="274"/>
                    </a:lnTo>
                    <a:lnTo>
                      <a:pt x="164" y="268"/>
                    </a:lnTo>
                    <a:lnTo>
                      <a:pt x="164" y="262"/>
                    </a:lnTo>
                    <a:lnTo>
                      <a:pt x="164" y="257"/>
                    </a:lnTo>
                    <a:lnTo>
                      <a:pt x="164" y="251"/>
                    </a:lnTo>
                    <a:lnTo>
                      <a:pt x="164" y="245"/>
                    </a:lnTo>
                    <a:lnTo>
                      <a:pt x="164" y="239"/>
                    </a:lnTo>
                    <a:lnTo>
                      <a:pt x="164" y="236"/>
                    </a:lnTo>
                    <a:lnTo>
                      <a:pt x="164" y="230"/>
                    </a:lnTo>
                    <a:lnTo>
                      <a:pt x="164" y="226"/>
                    </a:lnTo>
                    <a:lnTo>
                      <a:pt x="164" y="220"/>
                    </a:lnTo>
                    <a:lnTo>
                      <a:pt x="164" y="215"/>
                    </a:lnTo>
                    <a:lnTo>
                      <a:pt x="164" y="211"/>
                    </a:lnTo>
                    <a:lnTo>
                      <a:pt x="164" y="205"/>
                    </a:lnTo>
                    <a:lnTo>
                      <a:pt x="164" y="196"/>
                    </a:lnTo>
                    <a:lnTo>
                      <a:pt x="164" y="188"/>
                    </a:lnTo>
                    <a:lnTo>
                      <a:pt x="164" y="179"/>
                    </a:lnTo>
                    <a:lnTo>
                      <a:pt x="166" y="173"/>
                    </a:lnTo>
                    <a:lnTo>
                      <a:pt x="166" y="165"/>
                    </a:lnTo>
                    <a:lnTo>
                      <a:pt x="167" y="160"/>
                    </a:lnTo>
                    <a:lnTo>
                      <a:pt x="167" y="152"/>
                    </a:lnTo>
                    <a:lnTo>
                      <a:pt x="169" y="148"/>
                    </a:lnTo>
                    <a:lnTo>
                      <a:pt x="169" y="143"/>
                    </a:lnTo>
                    <a:lnTo>
                      <a:pt x="171" y="141"/>
                    </a:lnTo>
                    <a:lnTo>
                      <a:pt x="171" y="135"/>
                    </a:lnTo>
                    <a:lnTo>
                      <a:pt x="173" y="135"/>
                    </a:lnTo>
                    <a:lnTo>
                      <a:pt x="171" y="137"/>
                    </a:lnTo>
                    <a:lnTo>
                      <a:pt x="167" y="143"/>
                    </a:lnTo>
                    <a:lnTo>
                      <a:pt x="164" y="148"/>
                    </a:lnTo>
                    <a:lnTo>
                      <a:pt x="162" y="154"/>
                    </a:lnTo>
                    <a:lnTo>
                      <a:pt x="158" y="160"/>
                    </a:lnTo>
                    <a:lnTo>
                      <a:pt x="156" y="169"/>
                    </a:lnTo>
                    <a:lnTo>
                      <a:pt x="152" y="177"/>
                    </a:lnTo>
                    <a:lnTo>
                      <a:pt x="147" y="186"/>
                    </a:lnTo>
                    <a:lnTo>
                      <a:pt x="145" y="192"/>
                    </a:lnTo>
                    <a:lnTo>
                      <a:pt x="143" y="196"/>
                    </a:lnTo>
                    <a:lnTo>
                      <a:pt x="141" y="201"/>
                    </a:lnTo>
                    <a:lnTo>
                      <a:pt x="139" y="207"/>
                    </a:lnTo>
                    <a:lnTo>
                      <a:pt x="137" y="213"/>
                    </a:lnTo>
                    <a:lnTo>
                      <a:pt x="135" y="219"/>
                    </a:lnTo>
                    <a:lnTo>
                      <a:pt x="131" y="224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3"/>
                    </a:lnTo>
                    <a:lnTo>
                      <a:pt x="122" y="251"/>
                    </a:lnTo>
                    <a:lnTo>
                      <a:pt x="120" y="258"/>
                    </a:lnTo>
                    <a:lnTo>
                      <a:pt x="118" y="264"/>
                    </a:lnTo>
                    <a:lnTo>
                      <a:pt x="116" y="272"/>
                    </a:lnTo>
                    <a:lnTo>
                      <a:pt x="112" y="279"/>
                    </a:lnTo>
                    <a:lnTo>
                      <a:pt x="110" y="287"/>
                    </a:lnTo>
                    <a:lnTo>
                      <a:pt x="109" y="295"/>
                    </a:lnTo>
                    <a:lnTo>
                      <a:pt x="107" y="302"/>
                    </a:lnTo>
                    <a:lnTo>
                      <a:pt x="103" y="310"/>
                    </a:lnTo>
                    <a:lnTo>
                      <a:pt x="103" y="317"/>
                    </a:lnTo>
                    <a:lnTo>
                      <a:pt x="99" y="325"/>
                    </a:lnTo>
                    <a:lnTo>
                      <a:pt x="97" y="333"/>
                    </a:lnTo>
                    <a:lnTo>
                      <a:pt x="95" y="340"/>
                    </a:lnTo>
                    <a:lnTo>
                      <a:pt x="93" y="348"/>
                    </a:lnTo>
                    <a:lnTo>
                      <a:pt x="90" y="355"/>
                    </a:lnTo>
                    <a:lnTo>
                      <a:pt x="88" y="365"/>
                    </a:lnTo>
                    <a:lnTo>
                      <a:pt x="88" y="373"/>
                    </a:lnTo>
                    <a:lnTo>
                      <a:pt x="86" y="382"/>
                    </a:lnTo>
                    <a:lnTo>
                      <a:pt x="84" y="390"/>
                    </a:lnTo>
                    <a:lnTo>
                      <a:pt x="82" y="397"/>
                    </a:lnTo>
                    <a:lnTo>
                      <a:pt x="80" y="407"/>
                    </a:lnTo>
                    <a:lnTo>
                      <a:pt x="78" y="414"/>
                    </a:lnTo>
                    <a:lnTo>
                      <a:pt x="78" y="422"/>
                    </a:lnTo>
                    <a:lnTo>
                      <a:pt x="76" y="431"/>
                    </a:lnTo>
                    <a:lnTo>
                      <a:pt x="74" y="439"/>
                    </a:lnTo>
                    <a:lnTo>
                      <a:pt x="74" y="449"/>
                    </a:lnTo>
                    <a:lnTo>
                      <a:pt x="72" y="456"/>
                    </a:lnTo>
                    <a:lnTo>
                      <a:pt x="71" y="466"/>
                    </a:lnTo>
                    <a:lnTo>
                      <a:pt x="71" y="473"/>
                    </a:lnTo>
                    <a:lnTo>
                      <a:pt x="71" y="483"/>
                    </a:lnTo>
                    <a:lnTo>
                      <a:pt x="71" y="490"/>
                    </a:lnTo>
                    <a:lnTo>
                      <a:pt x="71" y="500"/>
                    </a:lnTo>
                    <a:lnTo>
                      <a:pt x="71" y="507"/>
                    </a:lnTo>
                    <a:lnTo>
                      <a:pt x="71" y="517"/>
                    </a:lnTo>
                    <a:lnTo>
                      <a:pt x="71" y="525"/>
                    </a:lnTo>
                    <a:lnTo>
                      <a:pt x="71" y="532"/>
                    </a:lnTo>
                    <a:lnTo>
                      <a:pt x="71" y="540"/>
                    </a:lnTo>
                    <a:lnTo>
                      <a:pt x="71" y="547"/>
                    </a:lnTo>
                    <a:lnTo>
                      <a:pt x="71" y="553"/>
                    </a:lnTo>
                    <a:lnTo>
                      <a:pt x="71" y="561"/>
                    </a:lnTo>
                    <a:lnTo>
                      <a:pt x="72" y="568"/>
                    </a:lnTo>
                    <a:lnTo>
                      <a:pt x="74" y="574"/>
                    </a:lnTo>
                    <a:lnTo>
                      <a:pt x="74" y="580"/>
                    </a:lnTo>
                    <a:lnTo>
                      <a:pt x="76" y="585"/>
                    </a:lnTo>
                    <a:lnTo>
                      <a:pt x="76" y="593"/>
                    </a:lnTo>
                    <a:lnTo>
                      <a:pt x="78" y="599"/>
                    </a:lnTo>
                    <a:lnTo>
                      <a:pt x="78" y="602"/>
                    </a:lnTo>
                    <a:lnTo>
                      <a:pt x="80" y="608"/>
                    </a:lnTo>
                    <a:lnTo>
                      <a:pt x="82" y="614"/>
                    </a:lnTo>
                    <a:lnTo>
                      <a:pt x="84" y="620"/>
                    </a:lnTo>
                    <a:lnTo>
                      <a:pt x="88" y="629"/>
                    </a:lnTo>
                    <a:lnTo>
                      <a:pt x="90" y="637"/>
                    </a:lnTo>
                    <a:lnTo>
                      <a:pt x="93" y="644"/>
                    </a:lnTo>
                    <a:lnTo>
                      <a:pt x="97" y="652"/>
                    </a:lnTo>
                    <a:lnTo>
                      <a:pt x="101" y="658"/>
                    </a:lnTo>
                    <a:lnTo>
                      <a:pt x="107" y="665"/>
                    </a:lnTo>
                    <a:lnTo>
                      <a:pt x="110" y="671"/>
                    </a:lnTo>
                    <a:lnTo>
                      <a:pt x="114" y="675"/>
                    </a:lnTo>
                    <a:lnTo>
                      <a:pt x="122" y="682"/>
                    </a:lnTo>
                    <a:lnTo>
                      <a:pt x="131" y="690"/>
                    </a:lnTo>
                    <a:lnTo>
                      <a:pt x="139" y="694"/>
                    </a:lnTo>
                    <a:lnTo>
                      <a:pt x="147" y="697"/>
                    </a:lnTo>
                    <a:lnTo>
                      <a:pt x="150" y="699"/>
                    </a:lnTo>
                    <a:lnTo>
                      <a:pt x="156" y="701"/>
                    </a:lnTo>
                    <a:lnTo>
                      <a:pt x="158" y="701"/>
                    </a:lnTo>
                    <a:lnTo>
                      <a:pt x="160" y="701"/>
                    </a:lnTo>
                    <a:lnTo>
                      <a:pt x="158" y="701"/>
                    </a:lnTo>
                    <a:lnTo>
                      <a:pt x="154" y="701"/>
                    </a:lnTo>
                    <a:lnTo>
                      <a:pt x="148" y="699"/>
                    </a:lnTo>
                    <a:lnTo>
                      <a:pt x="141" y="699"/>
                    </a:lnTo>
                    <a:lnTo>
                      <a:pt x="137" y="697"/>
                    </a:lnTo>
                    <a:lnTo>
                      <a:pt x="131" y="696"/>
                    </a:lnTo>
                    <a:lnTo>
                      <a:pt x="126" y="694"/>
                    </a:lnTo>
                    <a:lnTo>
                      <a:pt x="122" y="692"/>
                    </a:lnTo>
                    <a:lnTo>
                      <a:pt x="116" y="690"/>
                    </a:lnTo>
                    <a:lnTo>
                      <a:pt x="110" y="688"/>
                    </a:lnTo>
                    <a:lnTo>
                      <a:pt x="105" y="684"/>
                    </a:lnTo>
                    <a:lnTo>
                      <a:pt x="99" y="682"/>
                    </a:lnTo>
                    <a:lnTo>
                      <a:pt x="93" y="678"/>
                    </a:lnTo>
                    <a:lnTo>
                      <a:pt x="88" y="675"/>
                    </a:lnTo>
                    <a:lnTo>
                      <a:pt x="80" y="671"/>
                    </a:lnTo>
                    <a:lnTo>
                      <a:pt x="74" y="665"/>
                    </a:lnTo>
                    <a:lnTo>
                      <a:pt x="69" y="661"/>
                    </a:lnTo>
                    <a:lnTo>
                      <a:pt x="63" y="656"/>
                    </a:lnTo>
                    <a:lnTo>
                      <a:pt x="57" y="650"/>
                    </a:lnTo>
                    <a:lnTo>
                      <a:pt x="52" y="646"/>
                    </a:lnTo>
                    <a:lnTo>
                      <a:pt x="46" y="639"/>
                    </a:lnTo>
                    <a:lnTo>
                      <a:pt x="42" y="631"/>
                    </a:lnTo>
                    <a:lnTo>
                      <a:pt x="36" y="623"/>
                    </a:lnTo>
                    <a:lnTo>
                      <a:pt x="33" y="616"/>
                    </a:lnTo>
                    <a:lnTo>
                      <a:pt x="27" y="606"/>
                    </a:lnTo>
                    <a:lnTo>
                      <a:pt x="25" y="599"/>
                    </a:lnTo>
                    <a:lnTo>
                      <a:pt x="23" y="593"/>
                    </a:lnTo>
                    <a:lnTo>
                      <a:pt x="21" y="589"/>
                    </a:lnTo>
                    <a:lnTo>
                      <a:pt x="19" y="583"/>
                    </a:lnTo>
                    <a:lnTo>
                      <a:pt x="19" y="580"/>
                    </a:lnTo>
                    <a:lnTo>
                      <a:pt x="17" y="580"/>
                    </a:lnTo>
                    <a:lnTo>
                      <a:pt x="14" y="583"/>
                    </a:lnTo>
                    <a:lnTo>
                      <a:pt x="12" y="585"/>
                    </a:lnTo>
                    <a:lnTo>
                      <a:pt x="10" y="593"/>
                    </a:lnTo>
                    <a:lnTo>
                      <a:pt x="8" y="599"/>
                    </a:lnTo>
                    <a:lnTo>
                      <a:pt x="6" y="606"/>
                    </a:lnTo>
                    <a:lnTo>
                      <a:pt x="4" y="610"/>
                    </a:lnTo>
                    <a:lnTo>
                      <a:pt x="2" y="616"/>
                    </a:lnTo>
                    <a:lnTo>
                      <a:pt x="0" y="620"/>
                    </a:lnTo>
                    <a:lnTo>
                      <a:pt x="0" y="627"/>
                    </a:lnTo>
                    <a:lnTo>
                      <a:pt x="0" y="633"/>
                    </a:lnTo>
                    <a:lnTo>
                      <a:pt x="0" y="640"/>
                    </a:lnTo>
                    <a:lnTo>
                      <a:pt x="0" y="648"/>
                    </a:lnTo>
                    <a:lnTo>
                      <a:pt x="0" y="656"/>
                    </a:lnTo>
                    <a:lnTo>
                      <a:pt x="0" y="659"/>
                    </a:lnTo>
                    <a:lnTo>
                      <a:pt x="0" y="663"/>
                    </a:lnTo>
                    <a:lnTo>
                      <a:pt x="0" y="669"/>
                    </a:lnTo>
                    <a:lnTo>
                      <a:pt x="0" y="675"/>
                    </a:lnTo>
                    <a:lnTo>
                      <a:pt x="0" y="678"/>
                    </a:lnTo>
                    <a:lnTo>
                      <a:pt x="2" y="684"/>
                    </a:lnTo>
                    <a:lnTo>
                      <a:pt x="2" y="690"/>
                    </a:lnTo>
                    <a:lnTo>
                      <a:pt x="4" y="696"/>
                    </a:lnTo>
                    <a:lnTo>
                      <a:pt x="4" y="699"/>
                    </a:lnTo>
                    <a:lnTo>
                      <a:pt x="4" y="705"/>
                    </a:lnTo>
                    <a:lnTo>
                      <a:pt x="6" y="711"/>
                    </a:lnTo>
                    <a:lnTo>
                      <a:pt x="6" y="718"/>
                    </a:lnTo>
                    <a:lnTo>
                      <a:pt x="8" y="724"/>
                    </a:lnTo>
                    <a:lnTo>
                      <a:pt x="8" y="732"/>
                    </a:lnTo>
                    <a:lnTo>
                      <a:pt x="10" y="737"/>
                    </a:lnTo>
                    <a:lnTo>
                      <a:pt x="12" y="745"/>
                    </a:lnTo>
                    <a:lnTo>
                      <a:pt x="14" y="751"/>
                    </a:lnTo>
                    <a:lnTo>
                      <a:pt x="15" y="758"/>
                    </a:lnTo>
                    <a:lnTo>
                      <a:pt x="15" y="764"/>
                    </a:lnTo>
                    <a:lnTo>
                      <a:pt x="17" y="770"/>
                    </a:lnTo>
                    <a:lnTo>
                      <a:pt x="19" y="775"/>
                    </a:lnTo>
                    <a:lnTo>
                      <a:pt x="21" y="781"/>
                    </a:lnTo>
                    <a:lnTo>
                      <a:pt x="25" y="787"/>
                    </a:lnTo>
                    <a:lnTo>
                      <a:pt x="27" y="793"/>
                    </a:lnTo>
                    <a:lnTo>
                      <a:pt x="33" y="800"/>
                    </a:lnTo>
                    <a:lnTo>
                      <a:pt x="36" y="808"/>
                    </a:lnTo>
                    <a:lnTo>
                      <a:pt x="44" y="813"/>
                    </a:lnTo>
                    <a:lnTo>
                      <a:pt x="52" y="821"/>
                    </a:lnTo>
                    <a:lnTo>
                      <a:pt x="57" y="825"/>
                    </a:lnTo>
                    <a:lnTo>
                      <a:pt x="65" y="831"/>
                    </a:lnTo>
                    <a:lnTo>
                      <a:pt x="72" y="832"/>
                    </a:lnTo>
                    <a:lnTo>
                      <a:pt x="80" y="836"/>
                    </a:lnTo>
                    <a:lnTo>
                      <a:pt x="88" y="836"/>
                    </a:lnTo>
                    <a:lnTo>
                      <a:pt x="97" y="838"/>
                    </a:lnTo>
                    <a:lnTo>
                      <a:pt x="105" y="840"/>
                    </a:lnTo>
                    <a:lnTo>
                      <a:pt x="114" y="840"/>
                    </a:lnTo>
                    <a:lnTo>
                      <a:pt x="124" y="840"/>
                    </a:lnTo>
                    <a:lnTo>
                      <a:pt x="133" y="840"/>
                    </a:lnTo>
                    <a:lnTo>
                      <a:pt x="137" y="838"/>
                    </a:lnTo>
                    <a:lnTo>
                      <a:pt x="141" y="838"/>
                    </a:lnTo>
                    <a:lnTo>
                      <a:pt x="147" y="838"/>
                    </a:lnTo>
                    <a:lnTo>
                      <a:pt x="152" y="838"/>
                    </a:lnTo>
                    <a:lnTo>
                      <a:pt x="160" y="836"/>
                    </a:lnTo>
                    <a:lnTo>
                      <a:pt x="169" y="834"/>
                    </a:lnTo>
                    <a:lnTo>
                      <a:pt x="173" y="832"/>
                    </a:lnTo>
                    <a:lnTo>
                      <a:pt x="179" y="832"/>
                    </a:lnTo>
                    <a:lnTo>
                      <a:pt x="185" y="831"/>
                    </a:lnTo>
                    <a:lnTo>
                      <a:pt x="190" y="831"/>
                    </a:lnTo>
                    <a:lnTo>
                      <a:pt x="198" y="829"/>
                    </a:lnTo>
                    <a:lnTo>
                      <a:pt x="207" y="829"/>
                    </a:lnTo>
                    <a:lnTo>
                      <a:pt x="211" y="827"/>
                    </a:lnTo>
                    <a:lnTo>
                      <a:pt x="217" y="827"/>
                    </a:lnTo>
                    <a:lnTo>
                      <a:pt x="221" y="825"/>
                    </a:lnTo>
                    <a:lnTo>
                      <a:pt x="226" y="825"/>
                    </a:lnTo>
                    <a:lnTo>
                      <a:pt x="234" y="823"/>
                    </a:lnTo>
                    <a:lnTo>
                      <a:pt x="243" y="823"/>
                    </a:lnTo>
                    <a:lnTo>
                      <a:pt x="253" y="823"/>
                    </a:lnTo>
                    <a:lnTo>
                      <a:pt x="261" y="82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1" name="Freeform 57"/>
              <p:cNvSpPr>
                <a:spLocks/>
              </p:cNvSpPr>
              <p:nvPr/>
            </p:nvSpPr>
            <p:spPr bwMode="auto">
              <a:xfrm>
                <a:off x="4176" y="1776"/>
                <a:ext cx="274" cy="379"/>
              </a:xfrm>
              <a:custGeom>
                <a:avLst/>
                <a:gdLst>
                  <a:gd name="T0" fmla="*/ 0 w 549"/>
                  <a:gd name="T1" fmla="*/ 1 h 756"/>
                  <a:gd name="T2" fmla="*/ 0 w 549"/>
                  <a:gd name="T3" fmla="*/ 1 h 756"/>
                  <a:gd name="T4" fmla="*/ 0 w 549"/>
                  <a:gd name="T5" fmla="*/ 1 h 756"/>
                  <a:gd name="T6" fmla="*/ 0 w 549"/>
                  <a:gd name="T7" fmla="*/ 1 h 756"/>
                  <a:gd name="T8" fmla="*/ 0 w 549"/>
                  <a:gd name="T9" fmla="*/ 1 h 756"/>
                  <a:gd name="T10" fmla="*/ 0 w 549"/>
                  <a:gd name="T11" fmla="*/ 1 h 756"/>
                  <a:gd name="T12" fmla="*/ 0 w 549"/>
                  <a:gd name="T13" fmla="*/ 1 h 756"/>
                  <a:gd name="T14" fmla="*/ 0 w 549"/>
                  <a:gd name="T15" fmla="*/ 1 h 756"/>
                  <a:gd name="T16" fmla="*/ 0 w 549"/>
                  <a:gd name="T17" fmla="*/ 1 h 756"/>
                  <a:gd name="T18" fmla="*/ 0 w 549"/>
                  <a:gd name="T19" fmla="*/ 1 h 756"/>
                  <a:gd name="T20" fmla="*/ 0 w 549"/>
                  <a:gd name="T21" fmla="*/ 1 h 756"/>
                  <a:gd name="T22" fmla="*/ 0 w 549"/>
                  <a:gd name="T23" fmla="*/ 1 h 756"/>
                  <a:gd name="T24" fmla="*/ 0 w 549"/>
                  <a:gd name="T25" fmla="*/ 1 h 756"/>
                  <a:gd name="T26" fmla="*/ 0 w 549"/>
                  <a:gd name="T27" fmla="*/ 1 h 756"/>
                  <a:gd name="T28" fmla="*/ 0 w 549"/>
                  <a:gd name="T29" fmla="*/ 1 h 756"/>
                  <a:gd name="T30" fmla="*/ 0 w 549"/>
                  <a:gd name="T31" fmla="*/ 1 h 756"/>
                  <a:gd name="T32" fmla="*/ 0 w 549"/>
                  <a:gd name="T33" fmla="*/ 1 h 756"/>
                  <a:gd name="T34" fmla="*/ 0 w 549"/>
                  <a:gd name="T35" fmla="*/ 1 h 756"/>
                  <a:gd name="T36" fmla="*/ 0 w 549"/>
                  <a:gd name="T37" fmla="*/ 1 h 756"/>
                  <a:gd name="T38" fmla="*/ 0 w 549"/>
                  <a:gd name="T39" fmla="*/ 1 h 756"/>
                  <a:gd name="T40" fmla="*/ 0 w 549"/>
                  <a:gd name="T41" fmla="*/ 1 h 756"/>
                  <a:gd name="T42" fmla="*/ 0 w 549"/>
                  <a:gd name="T43" fmla="*/ 1 h 756"/>
                  <a:gd name="T44" fmla="*/ 0 w 549"/>
                  <a:gd name="T45" fmla="*/ 1 h 756"/>
                  <a:gd name="T46" fmla="*/ 0 w 549"/>
                  <a:gd name="T47" fmla="*/ 1 h 756"/>
                  <a:gd name="T48" fmla="*/ 0 w 549"/>
                  <a:gd name="T49" fmla="*/ 1 h 756"/>
                  <a:gd name="T50" fmla="*/ 0 w 549"/>
                  <a:gd name="T51" fmla="*/ 1 h 756"/>
                  <a:gd name="T52" fmla="*/ 0 w 549"/>
                  <a:gd name="T53" fmla="*/ 1 h 756"/>
                  <a:gd name="T54" fmla="*/ 0 w 549"/>
                  <a:gd name="T55" fmla="*/ 1 h 756"/>
                  <a:gd name="T56" fmla="*/ 0 w 549"/>
                  <a:gd name="T57" fmla="*/ 1 h 756"/>
                  <a:gd name="T58" fmla="*/ 0 w 549"/>
                  <a:gd name="T59" fmla="*/ 1 h 756"/>
                  <a:gd name="T60" fmla="*/ 0 w 549"/>
                  <a:gd name="T61" fmla="*/ 1 h 756"/>
                  <a:gd name="T62" fmla="*/ 0 w 549"/>
                  <a:gd name="T63" fmla="*/ 1 h 756"/>
                  <a:gd name="T64" fmla="*/ 0 w 549"/>
                  <a:gd name="T65" fmla="*/ 1 h 756"/>
                  <a:gd name="T66" fmla="*/ 0 w 549"/>
                  <a:gd name="T67" fmla="*/ 1 h 756"/>
                  <a:gd name="T68" fmla="*/ 0 w 549"/>
                  <a:gd name="T69" fmla="*/ 1 h 756"/>
                  <a:gd name="T70" fmla="*/ 0 w 549"/>
                  <a:gd name="T71" fmla="*/ 1 h 756"/>
                  <a:gd name="T72" fmla="*/ 0 w 549"/>
                  <a:gd name="T73" fmla="*/ 1 h 756"/>
                  <a:gd name="T74" fmla="*/ 0 w 549"/>
                  <a:gd name="T75" fmla="*/ 1 h 756"/>
                  <a:gd name="T76" fmla="*/ 0 w 549"/>
                  <a:gd name="T77" fmla="*/ 1 h 756"/>
                  <a:gd name="T78" fmla="*/ 0 w 549"/>
                  <a:gd name="T79" fmla="*/ 1 h 756"/>
                  <a:gd name="T80" fmla="*/ 0 w 549"/>
                  <a:gd name="T81" fmla="*/ 1 h 756"/>
                  <a:gd name="T82" fmla="*/ 0 w 549"/>
                  <a:gd name="T83" fmla="*/ 1 h 756"/>
                  <a:gd name="T84" fmla="*/ 0 w 549"/>
                  <a:gd name="T85" fmla="*/ 1 h 756"/>
                  <a:gd name="T86" fmla="*/ 0 w 549"/>
                  <a:gd name="T87" fmla="*/ 1 h 756"/>
                  <a:gd name="T88" fmla="*/ 0 w 549"/>
                  <a:gd name="T89" fmla="*/ 1 h 756"/>
                  <a:gd name="T90" fmla="*/ 0 w 549"/>
                  <a:gd name="T91" fmla="*/ 1 h 756"/>
                  <a:gd name="T92" fmla="*/ 0 w 549"/>
                  <a:gd name="T93" fmla="*/ 1 h 756"/>
                  <a:gd name="T94" fmla="*/ 0 w 549"/>
                  <a:gd name="T95" fmla="*/ 1 h 756"/>
                  <a:gd name="T96" fmla="*/ 0 w 549"/>
                  <a:gd name="T97" fmla="*/ 1 h 756"/>
                  <a:gd name="T98" fmla="*/ 0 w 549"/>
                  <a:gd name="T99" fmla="*/ 1 h 756"/>
                  <a:gd name="T100" fmla="*/ 0 w 549"/>
                  <a:gd name="T101" fmla="*/ 1 h 756"/>
                  <a:gd name="T102" fmla="*/ 0 w 549"/>
                  <a:gd name="T103" fmla="*/ 1 h 756"/>
                  <a:gd name="T104" fmla="*/ 0 w 549"/>
                  <a:gd name="T105" fmla="*/ 1 h 756"/>
                  <a:gd name="T106" fmla="*/ 0 w 549"/>
                  <a:gd name="T107" fmla="*/ 1 h 756"/>
                  <a:gd name="T108" fmla="*/ 0 w 549"/>
                  <a:gd name="T109" fmla="*/ 1 h 756"/>
                  <a:gd name="T110" fmla="*/ 0 w 549"/>
                  <a:gd name="T111" fmla="*/ 1 h 756"/>
                  <a:gd name="T112" fmla="*/ 0 w 549"/>
                  <a:gd name="T113" fmla="*/ 1 h 756"/>
                  <a:gd name="T114" fmla="*/ 0 w 549"/>
                  <a:gd name="T115" fmla="*/ 1 h 756"/>
                  <a:gd name="T116" fmla="*/ 0 w 549"/>
                  <a:gd name="T117" fmla="*/ 1 h 756"/>
                  <a:gd name="T118" fmla="*/ 0 w 549"/>
                  <a:gd name="T119" fmla="*/ 1 h 75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49"/>
                  <a:gd name="T181" fmla="*/ 0 h 756"/>
                  <a:gd name="T182" fmla="*/ 549 w 549"/>
                  <a:gd name="T183" fmla="*/ 756 h 75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49" h="756">
                    <a:moveTo>
                      <a:pt x="345" y="597"/>
                    </a:moveTo>
                    <a:lnTo>
                      <a:pt x="351" y="597"/>
                    </a:lnTo>
                    <a:lnTo>
                      <a:pt x="359" y="597"/>
                    </a:lnTo>
                    <a:lnTo>
                      <a:pt x="364" y="597"/>
                    </a:lnTo>
                    <a:lnTo>
                      <a:pt x="370" y="599"/>
                    </a:lnTo>
                    <a:lnTo>
                      <a:pt x="374" y="599"/>
                    </a:lnTo>
                    <a:lnTo>
                      <a:pt x="378" y="601"/>
                    </a:lnTo>
                    <a:lnTo>
                      <a:pt x="381" y="604"/>
                    </a:lnTo>
                    <a:lnTo>
                      <a:pt x="385" y="606"/>
                    </a:lnTo>
                    <a:lnTo>
                      <a:pt x="391" y="610"/>
                    </a:lnTo>
                    <a:lnTo>
                      <a:pt x="395" y="618"/>
                    </a:lnTo>
                    <a:lnTo>
                      <a:pt x="397" y="623"/>
                    </a:lnTo>
                    <a:lnTo>
                      <a:pt x="399" y="631"/>
                    </a:lnTo>
                    <a:lnTo>
                      <a:pt x="399" y="640"/>
                    </a:lnTo>
                    <a:lnTo>
                      <a:pt x="397" y="648"/>
                    </a:lnTo>
                    <a:lnTo>
                      <a:pt x="393" y="658"/>
                    </a:lnTo>
                    <a:lnTo>
                      <a:pt x="393" y="667"/>
                    </a:lnTo>
                    <a:lnTo>
                      <a:pt x="389" y="671"/>
                    </a:lnTo>
                    <a:lnTo>
                      <a:pt x="387" y="675"/>
                    </a:lnTo>
                    <a:lnTo>
                      <a:pt x="385" y="680"/>
                    </a:lnTo>
                    <a:lnTo>
                      <a:pt x="383" y="684"/>
                    </a:lnTo>
                    <a:lnTo>
                      <a:pt x="383" y="690"/>
                    </a:lnTo>
                    <a:lnTo>
                      <a:pt x="381" y="694"/>
                    </a:lnTo>
                    <a:lnTo>
                      <a:pt x="380" y="699"/>
                    </a:lnTo>
                    <a:lnTo>
                      <a:pt x="378" y="703"/>
                    </a:lnTo>
                    <a:lnTo>
                      <a:pt x="372" y="711"/>
                    </a:lnTo>
                    <a:lnTo>
                      <a:pt x="368" y="720"/>
                    </a:lnTo>
                    <a:lnTo>
                      <a:pt x="366" y="728"/>
                    </a:lnTo>
                    <a:lnTo>
                      <a:pt x="362" y="735"/>
                    </a:lnTo>
                    <a:lnTo>
                      <a:pt x="361" y="741"/>
                    </a:lnTo>
                    <a:lnTo>
                      <a:pt x="359" y="747"/>
                    </a:lnTo>
                    <a:lnTo>
                      <a:pt x="359" y="751"/>
                    </a:lnTo>
                    <a:lnTo>
                      <a:pt x="361" y="754"/>
                    </a:lnTo>
                    <a:lnTo>
                      <a:pt x="362" y="756"/>
                    </a:lnTo>
                    <a:lnTo>
                      <a:pt x="366" y="756"/>
                    </a:lnTo>
                    <a:lnTo>
                      <a:pt x="372" y="754"/>
                    </a:lnTo>
                    <a:lnTo>
                      <a:pt x="380" y="754"/>
                    </a:lnTo>
                    <a:lnTo>
                      <a:pt x="383" y="751"/>
                    </a:lnTo>
                    <a:lnTo>
                      <a:pt x="389" y="749"/>
                    </a:lnTo>
                    <a:lnTo>
                      <a:pt x="393" y="747"/>
                    </a:lnTo>
                    <a:lnTo>
                      <a:pt x="400" y="745"/>
                    </a:lnTo>
                    <a:lnTo>
                      <a:pt x="408" y="739"/>
                    </a:lnTo>
                    <a:lnTo>
                      <a:pt x="416" y="735"/>
                    </a:lnTo>
                    <a:lnTo>
                      <a:pt x="423" y="732"/>
                    </a:lnTo>
                    <a:lnTo>
                      <a:pt x="433" y="728"/>
                    </a:lnTo>
                    <a:lnTo>
                      <a:pt x="440" y="722"/>
                    </a:lnTo>
                    <a:lnTo>
                      <a:pt x="448" y="716"/>
                    </a:lnTo>
                    <a:lnTo>
                      <a:pt x="454" y="711"/>
                    </a:lnTo>
                    <a:lnTo>
                      <a:pt x="461" y="707"/>
                    </a:lnTo>
                    <a:lnTo>
                      <a:pt x="469" y="701"/>
                    </a:lnTo>
                    <a:lnTo>
                      <a:pt x="475" y="696"/>
                    </a:lnTo>
                    <a:lnTo>
                      <a:pt x="480" y="690"/>
                    </a:lnTo>
                    <a:lnTo>
                      <a:pt x="488" y="684"/>
                    </a:lnTo>
                    <a:lnTo>
                      <a:pt x="494" y="678"/>
                    </a:lnTo>
                    <a:lnTo>
                      <a:pt x="497" y="675"/>
                    </a:lnTo>
                    <a:lnTo>
                      <a:pt x="503" y="667"/>
                    </a:lnTo>
                    <a:lnTo>
                      <a:pt x="509" y="663"/>
                    </a:lnTo>
                    <a:lnTo>
                      <a:pt x="513" y="658"/>
                    </a:lnTo>
                    <a:lnTo>
                      <a:pt x="516" y="652"/>
                    </a:lnTo>
                    <a:lnTo>
                      <a:pt x="520" y="646"/>
                    </a:lnTo>
                    <a:lnTo>
                      <a:pt x="524" y="640"/>
                    </a:lnTo>
                    <a:lnTo>
                      <a:pt x="528" y="633"/>
                    </a:lnTo>
                    <a:lnTo>
                      <a:pt x="530" y="629"/>
                    </a:lnTo>
                    <a:lnTo>
                      <a:pt x="532" y="621"/>
                    </a:lnTo>
                    <a:lnTo>
                      <a:pt x="535" y="616"/>
                    </a:lnTo>
                    <a:lnTo>
                      <a:pt x="537" y="610"/>
                    </a:lnTo>
                    <a:lnTo>
                      <a:pt x="539" y="604"/>
                    </a:lnTo>
                    <a:lnTo>
                      <a:pt x="541" y="599"/>
                    </a:lnTo>
                    <a:lnTo>
                      <a:pt x="543" y="593"/>
                    </a:lnTo>
                    <a:lnTo>
                      <a:pt x="545" y="587"/>
                    </a:lnTo>
                    <a:lnTo>
                      <a:pt x="545" y="580"/>
                    </a:lnTo>
                    <a:lnTo>
                      <a:pt x="547" y="574"/>
                    </a:lnTo>
                    <a:lnTo>
                      <a:pt x="547" y="570"/>
                    </a:lnTo>
                    <a:lnTo>
                      <a:pt x="547" y="562"/>
                    </a:lnTo>
                    <a:lnTo>
                      <a:pt x="547" y="557"/>
                    </a:lnTo>
                    <a:lnTo>
                      <a:pt x="547" y="551"/>
                    </a:lnTo>
                    <a:lnTo>
                      <a:pt x="549" y="545"/>
                    </a:lnTo>
                    <a:lnTo>
                      <a:pt x="547" y="540"/>
                    </a:lnTo>
                    <a:lnTo>
                      <a:pt x="545" y="534"/>
                    </a:lnTo>
                    <a:lnTo>
                      <a:pt x="545" y="528"/>
                    </a:lnTo>
                    <a:lnTo>
                      <a:pt x="543" y="523"/>
                    </a:lnTo>
                    <a:lnTo>
                      <a:pt x="541" y="517"/>
                    </a:lnTo>
                    <a:lnTo>
                      <a:pt x="539" y="511"/>
                    </a:lnTo>
                    <a:lnTo>
                      <a:pt x="539" y="505"/>
                    </a:lnTo>
                    <a:lnTo>
                      <a:pt x="537" y="500"/>
                    </a:lnTo>
                    <a:lnTo>
                      <a:pt x="533" y="494"/>
                    </a:lnTo>
                    <a:lnTo>
                      <a:pt x="532" y="490"/>
                    </a:lnTo>
                    <a:lnTo>
                      <a:pt x="530" y="485"/>
                    </a:lnTo>
                    <a:lnTo>
                      <a:pt x="528" y="479"/>
                    </a:lnTo>
                    <a:lnTo>
                      <a:pt x="524" y="473"/>
                    </a:lnTo>
                    <a:lnTo>
                      <a:pt x="522" y="469"/>
                    </a:lnTo>
                    <a:lnTo>
                      <a:pt x="518" y="464"/>
                    </a:lnTo>
                    <a:lnTo>
                      <a:pt x="514" y="460"/>
                    </a:lnTo>
                    <a:lnTo>
                      <a:pt x="511" y="454"/>
                    </a:lnTo>
                    <a:lnTo>
                      <a:pt x="507" y="448"/>
                    </a:lnTo>
                    <a:lnTo>
                      <a:pt x="505" y="445"/>
                    </a:lnTo>
                    <a:lnTo>
                      <a:pt x="501" y="441"/>
                    </a:lnTo>
                    <a:lnTo>
                      <a:pt x="492" y="431"/>
                    </a:lnTo>
                    <a:lnTo>
                      <a:pt x="484" y="424"/>
                    </a:lnTo>
                    <a:lnTo>
                      <a:pt x="475" y="416"/>
                    </a:lnTo>
                    <a:lnTo>
                      <a:pt x="467" y="409"/>
                    </a:lnTo>
                    <a:lnTo>
                      <a:pt x="461" y="405"/>
                    </a:lnTo>
                    <a:lnTo>
                      <a:pt x="457" y="401"/>
                    </a:lnTo>
                    <a:lnTo>
                      <a:pt x="452" y="399"/>
                    </a:lnTo>
                    <a:lnTo>
                      <a:pt x="448" y="397"/>
                    </a:lnTo>
                    <a:lnTo>
                      <a:pt x="442" y="391"/>
                    </a:lnTo>
                    <a:lnTo>
                      <a:pt x="437" y="388"/>
                    </a:lnTo>
                    <a:lnTo>
                      <a:pt x="433" y="384"/>
                    </a:lnTo>
                    <a:lnTo>
                      <a:pt x="427" y="380"/>
                    </a:lnTo>
                    <a:lnTo>
                      <a:pt x="423" y="376"/>
                    </a:lnTo>
                    <a:lnTo>
                      <a:pt x="419" y="371"/>
                    </a:lnTo>
                    <a:lnTo>
                      <a:pt x="414" y="365"/>
                    </a:lnTo>
                    <a:lnTo>
                      <a:pt x="410" y="361"/>
                    </a:lnTo>
                    <a:lnTo>
                      <a:pt x="406" y="355"/>
                    </a:lnTo>
                    <a:lnTo>
                      <a:pt x="402" y="350"/>
                    </a:lnTo>
                    <a:lnTo>
                      <a:pt x="399" y="344"/>
                    </a:lnTo>
                    <a:lnTo>
                      <a:pt x="395" y="338"/>
                    </a:lnTo>
                    <a:lnTo>
                      <a:pt x="393" y="331"/>
                    </a:lnTo>
                    <a:lnTo>
                      <a:pt x="389" y="325"/>
                    </a:lnTo>
                    <a:lnTo>
                      <a:pt x="385" y="319"/>
                    </a:lnTo>
                    <a:lnTo>
                      <a:pt x="383" y="314"/>
                    </a:lnTo>
                    <a:lnTo>
                      <a:pt x="380" y="306"/>
                    </a:lnTo>
                    <a:lnTo>
                      <a:pt x="376" y="298"/>
                    </a:lnTo>
                    <a:lnTo>
                      <a:pt x="372" y="291"/>
                    </a:lnTo>
                    <a:lnTo>
                      <a:pt x="370" y="285"/>
                    </a:lnTo>
                    <a:lnTo>
                      <a:pt x="366" y="277"/>
                    </a:lnTo>
                    <a:lnTo>
                      <a:pt x="364" y="270"/>
                    </a:lnTo>
                    <a:lnTo>
                      <a:pt x="362" y="262"/>
                    </a:lnTo>
                    <a:lnTo>
                      <a:pt x="361" y="255"/>
                    </a:lnTo>
                    <a:lnTo>
                      <a:pt x="357" y="247"/>
                    </a:lnTo>
                    <a:lnTo>
                      <a:pt x="355" y="239"/>
                    </a:lnTo>
                    <a:lnTo>
                      <a:pt x="353" y="232"/>
                    </a:lnTo>
                    <a:lnTo>
                      <a:pt x="351" y="224"/>
                    </a:lnTo>
                    <a:lnTo>
                      <a:pt x="349" y="217"/>
                    </a:lnTo>
                    <a:lnTo>
                      <a:pt x="347" y="209"/>
                    </a:lnTo>
                    <a:lnTo>
                      <a:pt x="345" y="201"/>
                    </a:lnTo>
                    <a:lnTo>
                      <a:pt x="343" y="196"/>
                    </a:lnTo>
                    <a:lnTo>
                      <a:pt x="342" y="186"/>
                    </a:lnTo>
                    <a:lnTo>
                      <a:pt x="340" y="179"/>
                    </a:lnTo>
                    <a:lnTo>
                      <a:pt x="338" y="171"/>
                    </a:lnTo>
                    <a:lnTo>
                      <a:pt x="338" y="163"/>
                    </a:lnTo>
                    <a:lnTo>
                      <a:pt x="336" y="156"/>
                    </a:lnTo>
                    <a:lnTo>
                      <a:pt x="334" y="148"/>
                    </a:lnTo>
                    <a:lnTo>
                      <a:pt x="332" y="141"/>
                    </a:lnTo>
                    <a:lnTo>
                      <a:pt x="332" y="133"/>
                    </a:lnTo>
                    <a:lnTo>
                      <a:pt x="330" y="125"/>
                    </a:lnTo>
                    <a:lnTo>
                      <a:pt x="330" y="118"/>
                    </a:lnTo>
                    <a:lnTo>
                      <a:pt x="328" y="112"/>
                    </a:lnTo>
                    <a:lnTo>
                      <a:pt x="328" y="106"/>
                    </a:lnTo>
                    <a:lnTo>
                      <a:pt x="328" y="97"/>
                    </a:lnTo>
                    <a:lnTo>
                      <a:pt x="326" y="91"/>
                    </a:lnTo>
                    <a:lnTo>
                      <a:pt x="326" y="85"/>
                    </a:lnTo>
                    <a:lnTo>
                      <a:pt x="326" y="80"/>
                    </a:lnTo>
                    <a:lnTo>
                      <a:pt x="324" y="72"/>
                    </a:lnTo>
                    <a:lnTo>
                      <a:pt x="324" y="66"/>
                    </a:lnTo>
                    <a:lnTo>
                      <a:pt x="324" y="61"/>
                    </a:lnTo>
                    <a:lnTo>
                      <a:pt x="324" y="55"/>
                    </a:lnTo>
                    <a:lnTo>
                      <a:pt x="323" y="49"/>
                    </a:lnTo>
                    <a:lnTo>
                      <a:pt x="323" y="46"/>
                    </a:lnTo>
                    <a:lnTo>
                      <a:pt x="323" y="40"/>
                    </a:lnTo>
                    <a:lnTo>
                      <a:pt x="323" y="36"/>
                    </a:lnTo>
                    <a:lnTo>
                      <a:pt x="323" y="27"/>
                    </a:lnTo>
                    <a:lnTo>
                      <a:pt x="323" y="21"/>
                    </a:lnTo>
                    <a:lnTo>
                      <a:pt x="323" y="13"/>
                    </a:lnTo>
                    <a:lnTo>
                      <a:pt x="324" y="9"/>
                    </a:lnTo>
                    <a:lnTo>
                      <a:pt x="323" y="2"/>
                    </a:lnTo>
                    <a:lnTo>
                      <a:pt x="323" y="0"/>
                    </a:lnTo>
                    <a:lnTo>
                      <a:pt x="321" y="0"/>
                    </a:lnTo>
                    <a:lnTo>
                      <a:pt x="319" y="4"/>
                    </a:lnTo>
                    <a:lnTo>
                      <a:pt x="317" y="6"/>
                    </a:lnTo>
                    <a:lnTo>
                      <a:pt x="317" y="9"/>
                    </a:lnTo>
                    <a:lnTo>
                      <a:pt x="315" y="13"/>
                    </a:lnTo>
                    <a:lnTo>
                      <a:pt x="313" y="19"/>
                    </a:lnTo>
                    <a:lnTo>
                      <a:pt x="313" y="25"/>
                    </a:lnTo>
                    <a:lnTo>
                      <a:pt x="311" y="30"/>
                    </a:lnTo>
                    <a:lnTo>
                      <a:pt x="309" y="38"/>
                    </a:lnTo>
                    <a:lnTo>
                      <a:pt x="309" y="46"/>
                    </a:lnTo>
                    <a:lnTo>
                      <a:pt x="307" y="53"/>
                    </a:lnTo>
                    <a:lnTo>
                      <a:pt x="305" y="61"/>
                    </a:lnTo>
                    <a:lnTo>
                      <a:pt x="305" y="68"/>
                    </a:lnTo>
                    <a:lnTo>
                      <a:pt x="304" y="78"/>
                    </a:lnTo>
                    <a:lnTo>
                      <a:pt x="302" y="87"/>
                    </a:lnTo>
                    <a:lnTo>
                      <a:pt x="302" y="97"/>
                    </a:lnTo>
                    <a:lnTo>
                      <a:pt x="300" y="101"/>
                    </a:lnTo>
                    <a:lnTo>
                      <a:pt x="300" y="106"/>
                    </a:lnTo>
                    <a:lnTo>
                      <a:pt x="300" y="112"/>
                    </a:lnTo>
                    <a:lnTo>
                      <a:pt x="300" y="116"/>
                    </a:lnTo>
                    <a:lnTo>
                      <a:pt x="300" y="122"/>
                    </a:lnTo>
                    <a:lnTo>
                      <a:pt x="300" y="125"/>
                    </a:lnTo>
                    <a:lnTo>
                      <a:pt x="300" y="131"/>
                    </a:lnTo>
                    <a:lnTo>
                      <a:pt x="300" y="137"/>
                    </a:lnTo>
                    <a:lnTo>
                      <a:pt x="300" y="141"/>
                    </a:lnTo>
                    <a:lnTo>
                      <a:pt x="300" y="146"/>
                    </a:lnTo>
                    <a:lnTo>
                      <a:pt x="300" y="152"/>
                    </a:lnTo>
                    <a:lnTo>
                      <a:pt x="300" y="158"/>
                    </a:lnTo>
                    <a:lnTo>
                      <a:pt x="300" y="163"/>
                    </a:lnTo>
                    <a:lnTo>
                      <a:pt x="300" y="169"/>
                    </a:lnTo>
                    <a:lnTo>
                      <a:pt x="302" y="173"/>
                    </a:lnTo>
                    <a:lnTo>
                      <a:pt x="302" y="179"/>
                    </a:lnTo>
                    <a:lnTo>
                      <a:pt x="302" y="184"/>
                    </a:lnTo>
                    <a:lnTo>
                      <a:pt x="304" y="190"/>
                    </a:lnTo>
                    <a:lnTo>
                      <a:pt x="304" y="196"/>
                    </a:lnTo>
                    <a:lnTo>
                      <a:pt x="305" y="201"/>
                    </a:lnTo>
                    <a:lnTo>
                      <a:pt x="305" y="205"/>
                    </a:lnTo>
                    <a:lnTo>
                      <a:pt x="305" y="211"/>
                    </a:lnTo>
                    <a:lnTo>
                      <a:pt x="307" y="217"/>
                    </a:lnTo>
                    <a:lnTo>
                      <a:pt x="309" y="220"/>
                    </a:lnTo>
                    <a:lnTo>
                      <a:pt x="311" y="226"/>
                    </a:lnTo>
                    <a:lnTo>
                      <a:pt x="313" y="232"/>
                    </a:lnTo>
                    <a:lnTo>
                      <a:pt x="313" y="239"/>
                    </a:lnTo>
                    <a:lnTo>
                      <a:pt x="317" y="245"/>
                    </a:lnTo>
                    <a:lnTo>
                      <a:pt x="319" y="249"/>
                    </a:lnTo>
                    <a:lnTo>
                      <a:pt x="321" y="255"/>
                    </a:lnTo>
                    <a:lnTo>
                      <a:pt x="323" y="260"/>
                    </a:lnTo>
                    <a:lnTo>
                      <a:pt x="324" y="266"/>
                    </a:lnTo>
                    <a:lnTo>
                      <a:pt x="328" y="272"/>
                    </a:lnTo>
                    <a:lnTo>
                      <a:pt x="330" y="277"/>
                    </a:lnTo>
                    <a:lnTo>
                      <a:pt x="332" y="283"/>
                    </a:lnTo>
                    <a:lnTo>
                      <a:pt x="336" y="291"/>
                    </a:lnTo>
                    <a:lnTo>
                      <a:pt x="340" y="295"/>
                    </a:lnTo>
                    <a:lnTo>
                      <a:pt x="342" y="300"/>
                    </a:lnTo>
                    <a:lnTo>
                      <a:pt x="345" y="306"/>
                    </a:lnTo>
                    <a:lnTo>
                      <a:pt x="349" y="312"/>
                    </a:lnTo>
                    <a:lnTo>
                      <a:pt x="351" y="315"/>
                    </a:lnTo>
                    <a:lnTo>
                      <a:pt x="355" y="323"/>
                    </a:lnTo>
                    <a:lnTo>
                      <a:pt x="357" y="327"/>
                    </a:lnTo>
                    <a:lnTo>
                      <a:pt x="361" y="334"/>
                    </a:lnTo>
                    <a:lnTo>
                      <a:pt x="364" y="338"/>
                    </a:lnTo>
                    <a:lnTo>
                      <a:pt x="366" y="344"/>
                    </a:lnTo>
                    <a:lnTo>
                      <a:pt x="370" y="350"/>
                    </a:lnTo>
                    <a:lnTo>
                      <a:pt x="374" y="355"/>
                    </a:lnTo>
                    <a:lnTo>
                      <a:pt x="378" y="359"/>
                    </a:lnTo>
                    <a:lnTo>
                      <a:pt x="381" y="365"/>
                    </a:lnTo>
                    <a:lnTo>
                      <a:pt x="383" y="371"/>
                    </a:lnTo>
                    <a:lnTo>
                      <a:pt x="389" y="376"/>
                    </a:lnTo>
                    <a:lnTo>
                      <a:pt x="395" y="384"/>
                    </a:lnTo>
                    <a:lnTo>
                      <a:pt x="400" y="393"/>
                    </a:lnTo>
                    <a:lnTo>
                      <a:pt x="408" y="403"/>
                    </a:lnTo>
                    <a:lnTo>
                      <a:pt x="414" y="410"/>
                    </a:lnTo>
                    <a:lnTo>
                      <a:pt x="419" y="418"/>
                    </a:lnTo>
                    <a:lnTo>
                      <a:pt x="425" y="426"/>
                    </a:lnTo>
                    <a:lnTo>
                      <a:pt x="431" y="431"/>
                    </a:lnTo>
                    <a:lnTo>
                      <a:pt x="437" y="439"/>
                    </a:lnTo>
                    <a:lnTo>
                      <a:pt x="442" y="445"/>
                    </a:lnTo>
                    <a:lnTo>
                      <a:pt x="446" y="448"/>
                    </a:lnTo>
                    <a:lnTo>
                      <a:pt x="450" y="454"/>
                    </a:lnTo>
                    <a:lnTo>
                      <a:pt x="454" y="458"/>
                    </a:lnTo>
                    <a:lnTo>
                      <a:pt x="457" y="462"/>
                    </a:lnTo>
                    <a:lnTo>
                      <a:pt x="459" y="466"/>
                    </a:lnTo>
                    <a:lnTo>
                      <a:pt x="457" y="466"/>
                    </a:lnTo>
                    <a:lnTo>
                      <a:pt x="452" y="467"/>
                    </a:lnTo>
                    <a:lnTo>
                      <a:pt x="448" y="467"/>
                    </a:lnTo>
                    <a:lnTo>
                      <a:pt x="444" y="469"/>
                    </a:lnTo>
                    <a:lnTo>
                      <a:pt x="440" y="473"/>
                    </a:lnTo>
                    <a:lnTo>
                      <a:pt x="437" y="475"/>
                    </a:lnTo>
                    <a:lnTo>
                      <a:pt x="429" y="477"/>
                    </a:lnTo>
                    <a:lnTo>
                      <a:pt x="423" y="479"/>
                    </a:lnTo>
                    <a:lnTo>
                      <a:pt x="418" y="481"/>
                    </a:lnTo>
                    <a:lnTo>
                      <a:pt x="410" y="483"/>
                    </a:lnTo>
                    <a:lnTo>
                      <a:pt x="402" y="483"/>
                    </a:lnTo>
                    <a:lnTo>
                      <a:pt x="395" y="485"/>
                    </a:lnTo>
                    <a:lnTo>
                      <a:pt x="387" y="486"/>
                    </a:lnTo>
                    <a:lnTo>
                      <a:pt x="380" y="488"/>
                    </a:lnTo>
                    <a:lnTo>
                      <a:pt x="370" y="488"/>
                    </a:lnTo>
                    <a:lnTo>
                      <a:pt x="362" y="488"/>
                    </a:lnTo>
                    <a:lnTo>
                      <a:pt x="353" y="488"/>
                    </a:lnTo>
                    <a:lnTo>
                      <a:pt x="345" y="488"/>
                    </a:lnTo>
                    <a:lnTo>
                      <a:pt x="336" y="486"/>
                    </a:lnTo>
                    <a:lnTo>
                      <a:pt x="326" y="485"/>
                    </a:lnTo>
                    <a:lnTo>
                      <a:pt x="319" y="481"/>
                    </a:lnTo>
                    <a:lnTo>
                      <a:pt x="309" y="479"/>
                    </a:lnTo>
                    <a:lnTo>
                      <a:pt x="300" y="473"/>
                    </a:lnTo>
                    <a:lnTo>
                      <a:pt x="292" y="469"/>
                    </a:lnTo>
                    <a:lnTo>
                      <a:pt x="283" y="464"/>
                    </a:lnTo>
                    <a:lnTo>
                      <a:pt x="275" y="456"/>
                    </a:lnTo>
                    <a:lnTo>
                      <a:pt x="267" y="448"/>
                    </a:lnTo>
                    <a:lnTo>
                      <a:pt x="260" y="441"/>
                    </a:lnTo>
                    <a:lnTo>
                      <a:pt x="254" y="435"/>
                    </a:lnTo>
                    <a:lnTo>
                      <a:pt x="252" y="429"/>
                    </a:lnTo>
                    <a:lnTo>
                      <a:pt x="247" y="426"/>
                    </a:lnTo>
                    <a:lnTo>
                      <a:pt x="245" y="420"/>
                    </a:lnTo>
                    <a:lnTo>
                      <a:pt x="241" y="412"/>
                    </a:lnTo>
                    <a:lnTo>
                      <a:pt x="237" y="407"/>
                    </a:lnTo>
                    <a:lnTo>
                      <a:pt x="233" y="401"/>
                    </a:lnTo>
                    <a:lnTo>
                      <a:pt x="229" y="395"/>
                    </a:lnTo>
                    <a:lnTo>
                      <a:pt x="228" y="388"/>
                    </a:lnTo>
                    <a:lnTo>
                      <a:pt x="224" y="382"/>
                    </a:lnTo>
                    <a:lnTo>
                      <a:pt x="220" y="374"/>
                    </a:lnTo>
                    <a:lnTo>
                      <a:pt x="218" y="369"/>
                    </a:lnTo>
                    <a:lnTo>
                      <a:pt x="214" y="361"/>
                    </a:lnTo>
                    <a:lnTo>
                      <a:pt x="212" y="353"/>
                    </a:lnTo>
                    <a:lnTo>
                      <a:pt x="210" y="348"/>
                    </a:lnTo>
                    <a:lnTo>
                      <a:pt x="207" y="340"/>
                    </a:lnTo>
                    <a:lnTo>
                      <a:pt x="205" y="333"/>
                    </a:lnTo>
                    <a:lnTo>
                      <a:pt x="201" y="325"/>
                    </a:lnTo>
                    <a:lnTo>
                      <a:pt x="199" y="319"/>
                    </a:lnTo>
                    <a:lnTo>
                      <a:pt x="197" y="312"/>
                    </a:lnTo>
                    <a:lnTo>
                      <a:pt x="195" y="304"/>
                    </a:lnTo>
                    <a:lnTo>
                      <a:pt x="193" y="296"/>
                    </a:lnTo>
                    <a:lnTo>
                      <a:pt x="190" y="289"/>
                    </a:lnTo>
                    <a:lnTo>
                      <a:pt x="188" y="283"/>
                    </a:lnTo>
                    <a:lnTo>
                      <a:pt x="186" y="274"/>
                    </a:lnTo>
                    <a:lnTo>
                      <a:pt x="184" y="266"/>
                    </a:lnTo>
                    <a:lnTo>
                      <a:pt x="182" y="258"/>
                    </a:lnTo>
                    <a:lnTo>
                      <a:pt x="180" y="253"/>
                    </a:lnTo>
                    <a:lnTo>
                      <a:pt x="178" y="245"/>
                    </a:lnTo>
                    <a:lnTo>
                      <a:pt x="176" y="238"/>
                    </a:lnTo>
                    <a:lnTo>
                      <a:pt x="176" y="228"/>
                    </a:lnTo>
                    <a:lnTo>
                      <a:pt x="174" y="222"/>
                    </a:lnTo>
                    <a:lnTo>
                      <a:pt x="172" y="215"/>
                    </a:lnTo>
                    <a:lnTo>
                      <a:pt x="172" y="207"/>
                    </a:lnTo>
                    <a:lnTo>
                      <a:pt x="171" y="201"/>
                    </a:lnTo>
                    <a:lnTo>
                      <a:pt x="169" y="196"/>
                    </a:lnTo>
                    <a:lnTo>
                      <a:pt x="169" y="186"/>
                    </a:lnTo>
                    <a:lnTo>
                      <a:pt x="167" y="181"/>
                    </a:lnTo>
                    <a:lnTo>
                      <a:pt x="165" y="173"/>
                    </a:lnTo>
                    <a:lnTo>
                      <a:pt x="165" y="167"/>
                    </a:lnTo>
                    <a:lnTo>
                      <a:pt x="163" y="160"/>
                    </a:lnTo>
                    <a:lnTo>
                      <a:pt x="161" y="154"/>
                    </a:lnTo>
                    <a:lnTo>
                      <a:pt x="161" y="146"/>
                    </a:lnTo>
                    <a:lnTo>
                      <a:pt x="161" y="141"/>
                    </a:lnTo>
                    <a:lnTo>
                      <a:pt x="159" y="135"/>
                    </a:lnTo>
                    <a:lnTo>
                      <a:pt x="159" y="129"/>
                    </a:lnTo>
                    <a:lnTo>
                      <a:pt x="157" y="123"/>
                    </a:lnTo>
                    <a:lnTo>
                      <a:pt x="157" y="118"/>
                    </a:lnTo>
                    <a:lnTo>
                      <a:pt x="157" y="114"/>
                    </a:lnTo>
                    <a:lnTo>
                      <a:pt x="155" y="108"/>
                    </a:lnTo>
                    <a:lnTo>
                      <a:pt x="155" y="104"/>
                    </a:lnTo>
                    <a:lnTo>
                      <a:pt x="155" y="99"/>
                    </a:lnTo>
                    <a:lnTo>
                      <a:pt x="153" y="89"/>
                    </a:lnTo>
                    <a:lnTo>
                      <a:pt x="153" y="84"/>
                    </a:lnTo>
                    <a:lnTo>
                      <a:pt x="152" y="76"/>
                    </a:lnTo>
                    <a:lnTo>
                      <a:pt x="152" y="70"/>
                    </a:lnTo>
                    <a:lnTo>
                      <a:pt x="152" y="65"/>
                    </a:lnTo>
                    <a:lnTo>
                      <a:pt x="152" y="63"/>
                    </a:lnTo>
                    <a:lnTo>
                      <a:pt x="150" y="65"/>
                    </a:lnTo>
                    <a:lnTo>
                      <a:pt x="148" y="68"/>
                    </a:lnTo>
                    <a:lnTo>
                      <a:pt x="146" y="74"/>
                    </a:lnTo>
                    <a:lnTo>
                      <a:pt x="142" y="82"/>
                    </a:lnTo>
                    <a:lnTo>
                      <a:pt x="140" y="89"/>
                    </a:lnTo>
                    <a:lnTo>
                      <a:pt x="138" y="95"/>
                    </a:lnTo>
                    <a:lnTo>
                      <a:pt x="136" y="99"/>
                    </a:lnTo>
                    <a:lnTo>
                      <a:pt x="134" y="104"/>
                    </a:lnTo>
                    <a:lnTo>
                      <a:pt x="133" y="110"/>
                    </a:lnTo>
                    <a:lnTo>
                      <a:pt x="131" y="116"/>
                    </a:lnTo>
                    <a:lnTo>
                      <a:pt x="129" y="122"/>
                    </a:lnTo>
                    <a:lnTo>
                      <a:pt x="127" y="127"/>
                    </a:lnTo>
                    <a:lnTo>
                      <a:pt x="125" y="135"/>
                    </a:lnTo>
                    <a:lnTo>
                      <a:pt x="123" y="141"/>
                    </a:lnTo>
                    <a:lnTo>
                      <a:pt x="121" y="148"/>
                    </a:lnTo>
                    <a:lnTo>
                      <a:pt x="119" y="156"/>
                    </a:lnTo>
                    <a:lnTo>
                      <a:pt x="117" y="163"/>
                    </a:lnTo>
                    <a:lnTo>
                      <a:pt x="115" y="169"/>
                    </a:lnTo>
                    <a:lnTo>
                      <a:pt x="114" y="177"/>
                    </a:lnTo>
                    <a:lnTo>
                      <a:pt x="112" y="184"/>
                    </a:lnTo>
                    <a:lnTo>
                      <a:pt x="110" y="194"/>
                    </a:lnTo>
                    <a:lnTo>
                      <a:pt x="108" y="201"/>
                    </a:lnTo>
                    <a:lnTo>
                      <a:pt x="106" y="209"/>
                    </a:lnTo>
                    <a:lnTo>
                      <a:pt x="106" y="219"/>
                    </a:lnTo>
                    <a:lnTo>
                      <a:pt x="106" y="226"/>
                    </a:lnTo>
                    <a:lnTo>
                      <a:pt x="104" y="234"/>
                    </a:lnTo>
                    <a:lnTo>
                      <a:pt x="102" y="243"/>
                    </a:lnTo>
                    <a:lnTo>
                      <a:pt x="100" y="251"/>
                    </a:lnTo>
                    <a:lnTo>
                      <a:pt x="100" y="260"/>
                    </a:lnTo>
                    <a:lnTo>
                      <a:pt x="100" y="268"/>
                    </a:lnTo>
                    <a:lnTo>
                      <a:pt x="98" y="277"/>
                    </a:lnTo>
                    <a:lnTo>
                      <a:pt x="98" y="285"/>
                    </a:lnTo>
                    <a:lnTo>
                      <a:pt x="100" y="295"/>
                    </a:lnTo>
                    <a:lnTo>
                      <a:pt x="100" y="302"/>
                    </a:lnTo>
                    <a:lnTo>
                      <a:pt x="100" y="312"/>
                    </a:lnTo>
                    <a:lnTo>
                      <a:pt x="100" y="319"/>
                    </a:lnTo>
                    <a:lnTo>
                      <a:pt x="102" y="329"/>
                    </a:lnTo>
                    <a:lnTo>
                      <a:pt x="102" y="336"/>
                    </a:lnTo>
                    <a:lnTo>
                      <a:pt x="104" y="344"/>
                    </a:lnTo>
                    <a:lnTo>
                      <a:pt x="106" y="353"/>
                    </a:lnTo>
                    <a:lnTo>
                      <a:pt x="108" y="361"/>
                    </a:lnTo>
                    <a:lnTo>
                      <a:pt x="110" y="369"/>
                    </a:lnTo>
                    <a:lnTo>
                      <a:pt x="114" y="378"/>
                    </a:lnTo>
                    <a:lnTo>
                      <a:pt x="115" y="386"/>
                    </a:lnTo>
                    <a:lnTo>
                      <a:pt x="119" y="393"/>
                    </a:lnTo>
                    <a:lnTo>
                      <a:pt x="121" y="399"/>
                    </a:lnTo>
                    <a:lnTo>
                      <a:pt x="125" y="407"/>
                    </a:lnTo>
                    <a:lnTo>
                      <a:pt x="131" y="414"/>
                    </a:lnTo>
                    <a:lnTo>
                      <a:pt x="134" y="422"/>
                    </a:lnTo>
                    <a:lnTo>
                      <a:pt x="140" y="429"/>
                    </a:lnTo>
                    <a:lnTo>
                      <a:pt x="144" y="435"/>
                    </a:lnTo>
                    <a:lnTo>
                      <a:pt x="150" y="441"/>
                    </a:lnTo>
                    <a:lnTo>
                      <a:pt x="157" y="447"/>
                    </a:lnTo>
                    <a:lnTo>
                      <a:pt x="163" y="454"/>
                    </a:lnTo>
                    <a:lnTo>
                      <a:pt x="171" y="460"/>
                    </a:lnTo>
                    <a:lnTo>
                      <a:pt x="178" y="466"/>
                    </a:lnTo>
                    <a:lnTo>
                      <a:pt x="186" y="471"/>
                    </a:lnTo>
                    <a:lnTo>
                      <a:pt x="193" y="473"/>
                    </a:lnTo>
                    <a:lnTo>
                      <a:pt x="201" y="479"/>
                    </a:lnTo>
                    <a:lnTo>
                      <a:pt x="209" y="483"/>
                    </a:lnTo>
                    <a:lnTo>
                      <a:pt x="216" y="488"/>
                    </a:lnTo>
                    <a:lnTo>
                      <a:pt x="222" y="490"/>
                    </a:lnTo>
                    <a:lnTo>
                      <a:pt x="228" y="496"/>
                    </a:lnTo>
                    <a:lnTo>
                      <a:pt x="235" y="500"/>
                    </a:lnTo>
                    <a:lnTo>
                      <a:pt x="241" y="504"/>
                    </a:lnTo>
                    <a:lnTo>
                      <a:pt x="247" y="507"/>
                    </a:lnTo>
                    <a:lnTo>
                      <a:pt x="252" y="511"/>
                    </a:lnTo>
                    <a:lnTo>
                      <a:pt x="256" y="515"/>
                    </a:lnTo>
                    <a:lnTo>
                      <a:pt x="262" y="519"/>
                    </a:lnTo>
                    <a:lnTo>
                      <a:pt x="266" y="523"/>
                    </a:lnTo>
                    <a:lnTo>
                      <a:pt x="271" y="526"/>
                    </a:lnTo>
                    <a:lnTo>
                      <a:pt x="275" y="528"/>
                    </a:lnTo>
                    <a:lnTo>
                      <a:pt x="279" y="534"/>
                    </a:lnTo>
                    <a:lnTo>
                      <a:pt x="285" y="540"/>
                    </a:lnTo>
                    <a:lnTo>
                      <a:pt x="290" y="545"/>
                    </a:lnTo>
                    <a:lnTo>
                      <a:pt x="296" y="551"/>
                    </a:lnTo>
                    <a:lnTo>
                      <a:pt x="300" y="557"/>
                    </a:lnTo>
                    <a:lnTo>
                      <a:pt x="302" y="561"/>
                    </a:lnTo>
                    <a:lnTo>
                      <a:pt x="305" y="566"/>
                    </a:lnTo>
                    <a:lnTo>
                      <a:pt x="305" y="570"/>
                    </a:lnTo>
                    <a:lnTo>
                      <a:pt x="307" y="574"/>
                    </a:lnTo>
                    <a:lnTo>
                      <a:pt x="305" y="582"/>
                    </a:lnTo>
                    <a:lnTo>
                      <a:pt x="300" y="587"/>
                    </a:lnTo>
                    <a:lnTo>
                      <a:pt x="294" y="589"/>
                    </a:lnTo>
                    <a:lnTo>
                      <a:pt x="290" y="593"/>
                    </a:lnTo>
                    <a:lnTo>
                      <a:pt x="285" y="595"/>
                    </a:lnTo>
                    <a:lnTo>
                      <a:pt x="279" y="599"/>
                    </a:lnTo>
                    <a:lnTo>
                      <a:pt x="271" y="601"/>
                    </a:lnTo>
                    <a:lnTo>
                      <a:pt x="264" y="602"/>
                    </a:lnTo>
                    <a:lnTo>
                      <a:pt x="256" y="604"/>
                    </a:lnTo>
                    <a:lnTo>
                      <a:pt x="247" y="606"/>
                    </a:lnTo>
                    <a:lnTo>
                      <a:pt x="243" y="606"/>
                    </a:lnTo>
                    <a:lnTo>
                      <a:pt x="237" y="608"/>
                    </a:lnTo>
                    <a:lnTo>
                      <a:pt x="231" y="608"/>
                    </a:lnTo>
                    <a:lnTo>
                      <a:pt x="228" y="610"/>
                    </a:lnTo>
                    <a:lnTo>
                      <a:pt x="222" y="610"/>
                    </a:lnTo>
                    <a:lnTo>
                      <a:pt x="218" y="612"/>
                    </a:lnTo>
                    <a:lnTo>
                      <a:pt x="212" y="612"/>
                    </a:lnTo>
                    <a:lnTo>
                      <a:pt x="207" y="614"/>
                    </a:lnTo>
                    <a:lnTo>
                      <a:pt x="199" y="614"/>
                    </a:lnTo>
                    <a:lnTo>
                      <a:pt x="191" y="614"/>
                    </a:lnTo>
                    <a:lnTo>
                      <a:pt x="184" y="612"/>
                    </a:lnTo>
                    <a:lnTo>
                      <a:pt x="176" y="610"/>
                    </a:lnTo>
                    <a:lnTo>
                      <a:pt x="167" y="608"/>
                    </a:lnTo>
                    <a:lnTo>
                      <a:pt x="159" y="604"/>
                    </a:lnTo>
                    <a:lnTo>
                      <a:pt x="150" y="602"/>
                    </a:lnTo>
                    <a:lnTo>
                      <a:pt x="142" y="601"/>
                    </a:lnTo>
                    <a:lnTo>
                      <a:pt x="133" y="597"/>
                    </a:lnTo>
                    <a:lnTo>
                      <a:pt x="125" y="591"/>
                    </a:lnTo>
                    <a:lnTo>
                      <a:pt x="115" y="587"/>
                    </a:lnTo>
                    <a:lnTo>
                      <a:pt x="108" y="583"/>
                    </a:lnTo>
                    <a:lnTo>
                      <a:pt x="100" y="578"/>
                    </a:lnTo>
                    <a:lnTo>
                      <a:pt x="93" y="572"/>
                    </a:lnTo>
                    <a:lnTo>
                      <a:pt x="85" y="566"/>
                    </a:lnTo>
                    <a:lnTo>
                      <a:pt x="77" y="561"/>
                    </a:lnTo>
                    <a:lnTo>
                      <a:pt x="70" y="553"/>
                    </a:lnTo>
                    <a:lnTo>
                      <a:pt x="62" y="547"/>
                    </a:lnTo>
                    <a:lnTo>
                      <a:pt x="57" y="540"/>
                    </a:lnTo>
                    <a:lnTo>
                      <a:pt x="49" y="534"/>
                    </a:lnTo>
                    <a:lnTo>
                      <a:pt x="43" y="526"/>
                    </a:lnTo>
                    <a:lnTo>
                      <a:pt x="38" y="521"/>
                    </a:lnTo>
                    <a:lnTo>
                      <a:pt x="32" y="515"/>
                    </a:lnTo>
                    <a:lnTo>
                      <a:pt x="28" y="509"/>
                    </a:lnTo>
                    <a:lnTo>
                      <a:pt x="22" y="500"/>
                    </a:lnTo>
                    <a:lnTo>
                      <a:pt x="20" y="494"/>
                    </a:lnTo>
                    <a:lnTo>
                      <a:pt x="17" y="488"/>
                    </a:lnTo>
                    <a:lnTo>
                      <a:pt x="15" y="483"/>
                    </a:lnTo>
                    <a:lnTo>
                      <a:pt x="13" y="475"/>
                    </a:lnTo>
                    <a:lnTo>
                      <a:pt x="13" y="469"/>
                    </a:lnTo>
                    <a:lnTo>
                      <a:pt x="11" y="464"/>
                    </a:lnTo>
                    <a:lnTo>
                      <a:pt x="13" y="458"/>
                    </a:lnTo>
                    <a:lnTo>
                      <a:pt x="9" y="466"/>
                    </a:lnTo>
                    <a:lnTo>
                      <a:pt x="5" y="473"/>
                    </a:lnTo>
                    <a:lnTo>
                      <a:pt x="3" y="479"/>
                    </a:lnTo>
                    <a:lnTo>
                      <a:pt x="3" y="483"/>
                    </a:lnTo>
                    <a:lnTo>
                      <a:pt x="1" y="488"/>
                    </a:lnTo>
                    <a:lnTo>
                      <a:pt x="1" y="494"/>
                    </a:lnTo>
                    <a:lnTo>
                      <a:pt x="1" y="500"/>
                    </a:lnTo>
                    <a:lnTo>
                      <a:pt x="0" y="504"/>
                    </a:lnTo>
                    <a:lnTo>
                      <a:pt x="0" y="509"/>
                    </a:lnTo>
                    <a:lnTo>
                      <a:pt x="0" y="515"/>
                    </a:lnTo>
                    <a:lnTo>
                      <a:pt x="0" y="521"/>
                    </a:lnTo>
                    <a:lnTo>
                      <a:pt x="0" y="526"/>
                    </a:lnTo>
                    <a:lnTo>
                      <a:pt x="1" y="534"/>
                    </a:lnTo>
                    <a:lnTo>
                      <a:pt x="3" y="540"/>
                    </a:lnTo>
                    <a:lnTo>
                      <a:pt x="3" y="545"/>
                    </a:lnTo>
                    <a:lnTo>
                      <a:pt x="3" y="553"/>
                    </a:lnTo>
                    <a:lnTo>
                      <a:pt x="5" y="559"/>
                    </a:lnTo>
                    <a:lnTo>
                      <a:pt x="9" y="564"/>
                    </a:lnTo>
                    <a:lnTo>
                      <a:pt x="11" y="570"/>
                    </a:lnTo>
                    <a:lnTo>
                      <a:pt x="13" y="578"/>
                    </a:lnTo>
                    <a:lnTo>
                      <a:pt x="17" y="583"/>
                    </a:lnTo>
                    <a:lnTo>
                      <a:pt x="20" y="589"/>
                    </a:lnTo>
                    <a:lnTo>
                      <a:pt x="24" y="595"/>
                    </a:lnTo>
                    <a:lnTo>
                      <a:pt x="30" y="601"/>
                    </a:lnTo>
                    <a:lnTo>
                      <a:pt x="34" y="606"/>
                    </a:lnTo>
                    <a:lnTo>
                      <a:pt x="39" y="614"/>
                    </a:lnTo>
                    <a:lnTo>
                      <a:pt x="45" y="618"/>
                    </a:lnTo>
                    <a:lnTo>
                      <a:pt x="53" y="623"/>
                    </a:lnTo>
                    <a:lnTo>
                      <a:pt x="60" y="629"/>
                    </a:lnTo>
                    <a:lnTo>
                      <a:pt x="68" y="635"/>
                    </a:lnTo>
                    <a:lnTo>
                      <a:pt x="76" y="639"/>
                    </a:lnTo>
                    <a:lnTo>
                      <a:pt x="83" y="642"/>
                    </a:lnTo>
                    <a:lnTo>
                      <a:pt x="93" y="646"/>
                    </a:lnTo>
                    <a:lnTo>
                      <a:pt x="102" y="648"/>
                    </a:lnTo>
                    <a:lnTo>
                      <a:pt x="110" y="648"/>
                    </a:lnTo>
                    <a:lnTo>
                      <a:pt x="119" y="650"/>
                    </a:lnTo>
                    <a:lnTo>
                      <a:pt x="125" y="650"/>
                    </a:lnTo>
                    <a:lnTo>
                      <a:pt x="129" y="650"/>
                    </a:lnTo>
                    <a:lnTo>
                      <a:pt x="134" y="650"/>
                    </a:lnTo>
                    <a:lnTo>
                      <a:pt x="140" y="650"/>
                    </a:lnTo>
                    <a:lnTo>
                      <a:pt x="144" y="650"/>
                    </a:lnTo>
                    <a:lnTo>
                      <a:pt x="150" y="648"/>
                    </a:lnTo>
                    <a:lnTo>
                      <a:pt x="153" y="648"/>
                    </a:lnTo>
                    <a:lnTo>
                      <a:pt x="159" y="648"/>
                    </a:lnTo>
                    <a:lnTo>
                      <a:pt x="163" y="648"/>
                    </a:lnTo>
                    <a:lnTo>
                      <a:pt x="169" y="646"/>
                    </a:lnTo>
                    <a:lnTo>
                      <a:pt x="174" y="646"/>
                    </a:lnTo>
                    <a:lnTo>
                      <a:pt x="178" y="646"/>
                    </a:lnTo>
                    <a:lnTo>
                      <a:pt x="184" y="644"/>
                    </a:lnTo>
                    <a:lnTo>
                      <a:pt x="188" y="642"/>
                    </a:lnTo>
                    <a:lnTo>
                      <a:pt x="193" y="640"/>
                    </a:lnTo>
                    <a:lnTo>
                      <a:pt x="199" y="640"/>
                    </a:lnTo>
                    <a:lnTo>
                      <a:pt x="203" y="639"/>
                    </a:lnTo>
                    <a:lnTo>
                      <a:pt x="209" y="639"/>
                    </a:lnTo>
                    <a:lnTo>
                      <a:pt x="212" y="637"/>
                    </a:lnTo>
                    <a:lnTo>
                      <a:pt x="218" y="637"/>
                    </a:lnTo>
                    <a:lnTo>
                      <a:pt x="228" y="633"/>
                    </a:lnTo>
                    <a:lnTo>
                      <a:pt x="237" y="629"/>
                    </a:lnTo>
                    <a:lnTo>
                      <a:pt x="241" y="627"/>
                    </a:lnTo>
                    <a:lnTo>
                      <a:pt x="245" y="625"/>
                    </a:lnTo>
                    <a:lnTo>
                      <a:pt x="250" y="623"/>
                    </a:lnTo>
                    <a:lnTo>
                      <a:pt x="254" y="623"/>
                    </a:lnTo>
                    <a:lnTo>
                      <a:pt x="264" y="620"/>
                    </a:lnTo>
                    <a:lnTo>
                      <a:pt x="273" y="616"/>
                    </a:lnTo>
                    <a:lnTo>
                      <a:pt x="281" y="614"/>
                    </a:lnTo>
                    <a:lnTo>
                      <a:pt x="290" y="612"/>
                    </a:lnTo>
                    <a:lnTo>
                      <a:pt x="298" y="608"/>
                    </a:lnTo>
                    <a:lnTo>
                      <a:pt x="305" y="604"/>
                    </a:lnTo>
                    <a:lnTo>
                      <a:pt x="313" y="602"/>
                    </a:lnTo>
                    <a:lnTo>
                      <a:pt x="321" y="601"/>
                    </a:lnTo>
                    <a:lnTo>
                      <a:pt x="326" y="599"/>
                    </a:lnTo>
                    <a:lnTo>
                      <a:pt x="332" y="597"/>
                    </a:lnTo>
                    <a:lnTo>
                      <a:pt x="340" y="597"/>
                    </a:lnTo>
                    <a:lnTo>
                      <a:pt x="345" y="597"/>
                    </a:lnTo>
                    <a:close/>
                  </a:path>
                </a:pathLst>
              </a:custGeom>
              <a:solidFill>
                <a:srgbClr val="FFA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2" name="Freeform 58"/>
              <p:cNvSpPr>
                <a:spLocks/>
              </p:cNvSpPr>
              <p:nvPr/>
            </p:nvSpPr>
            <p:spPr bwMode="auto">
              <a:xfrm>
                <a:off x="4241" y="1841"/>
                <a:ext cx="210" cy="318"/>
              </a:xfrm>
              <a:custGeom>
                <a:avLst/>
                <a:gdLst>
                  <a:gd name="T0" fmla="*/ 1 w 420"/>
                  <a:gd name="T1" fmla="*/ 0 h 637"/>
                  <a:gd name="T2" fmla="*/ 1 w 420"/>
                  <a:gd name="T3" fmla="*/ 0 h 637"/>
                  <a:gd name="T4" fmla="*/ 1 w 420"/>
                  <a:gd name="T5" fmla="*/ 0 h 637"/>
                  <a:gd name="T6" fmla="*/ 1 w 420"/>
                  <a:gd name="T7" fmla="*/ 0 h 637"/>
                  <a:gd name="T8" fmla="*/ 1 w 420"/>
                  <a:gd name="T9" fmla="*/ 0 h 637"/>
                  <a:gd name="T10" fmla="*/ 1 w 420"/>
                  <a:gd name="T11" fmla="*/ 0 h 637"/>
                  <a:gd name="T12" fmla="*/ 1 w 420"/>
                  <a:gd name="T13" fmla="*/ 0 h 637"/>
                  <a:gd name="T14" fmla="*/ 1 w 420"/>
                  <a:gd name="T15" fmla="*/ 0 h 637"/>
                  <a:gd name="T16" fmla="*/ 1 w 420"/>
                  <a:gd name="T17" fmla="*/ 0 h 637"/>
                  <a:gd name="T18" fmla="*/ 1 w 420"/>
                  <a:gd name="T19" fmla="*/ 0 h 637"/>
                  <a:gd name="T20" fmla="*/ 1 w 420"/>
                  <a:gd name="T21" fmla="*/ 0 h 637"/>
                  <a:gd name="T22" fmla="*/ 1 w 420"/>
                  <a:gd name="T23" fmla="*/ 0 h 637"/>
                  <a:gd name="T24" fmla="*/ 1 w 420"/>
                  <a:gd name="T25" fmla="*/ 0 h 637"/>
                  <a:gd name="T26" fmla="*/ 1 w 420"/>
                  <a:gd name="T27" fmla="*/ 0 h 637"/>
                  <a:gd name="T28" fmla="*/ 1 w 420"/>
                  <a:gd name="T29" fmla="*/ 0 h 637"/>
                  <a:gd name="T30" fmla="*/ 1 w 420"/>
                  <a:gd name="T31" fmla="*/ 0 h 637"/>
                  <a:gd name="T32" fmla="*/ 1 w 420"/>
                  <a:gd name="T33" fmla="*/ 0 h 637"/>
                  <a:gd name="T34" fmla="*/ 1 w 420"/>
                  <a:gd name="T35" fmla="*/ 0 h 637"/>
                  <a:gd name="T36" fmla="*/ 1 w 420"/>
                  <a:gd name="T37" fmla="*/ 0 h 637"/>
                  <a:gd name="T38" fmla="*/ 1 w 420"/>
                  <a:gd name="T39" fmla="*/ 0 h 637"/>
                  <a:gd name="T40" fmla="*/ 1 w 420"/>
                  <a:gd name="T41" fmla="*/ 0 h 637"/>
                  <a:gd name="T42" fmla="*/ 1 w 420"/>
                  <a:gd name="T43" fmla="*/ 0 h 637"/>
                  <a:gd name="T44" fmla="*/ 1 w 420"/>
                  <a:gd name="T45" fmla="*/ 0 h 637"/>
                  <a:gd name="T46" fmla="*/ 1 w 420"/>
                  <a:gd name="T47" fmla="*/ 0 h 637"/>
                  <a:gd name="T48" fmla="*/ 1 w 420"/>
                  <a:gd name="T49" fmla="*/ 0 h 637"/>
                  <a:gd name="T50" fmla="*/ 1 w 420"/>
                  <a:gd name="T51" fmla="*/ 0 h 637"/>
                  <a:gd name="T52" fmla="*/ 1 w 420"/>
                  <a:gd name="T53" fmla="*/ 0 h 637"/>
                  <a:gd name="T54" fmla="*/ 1 w 420"/>
                  <a:gd name="T55" fmla="*/ 0 h 637"/>
                  <a:gd name="T56" fmla="*/ 1 w 420"/>
                  <a:gd name="T57" fmla="*/ 0 h 637"/>
                  <a:gd name="T58" fmla="*/ 1 w 420"/>
                  <a:gd name="T59" fmla="*/ 0 h 637"/>
                  <a:gd name="T60" fmla="*/ 1 w 420"/>
                  <a:gd name="T61" fmla="*/ 0 h 637"/>
                  <a:gd name="T62" fmla="*/ 1 w 420"/>
                  <a:gd name="T63" fmla="*/ 0 h 637"/>
                  <a:gd name="T64" fmla="*/ 1 w 420"/>
                  <a:gd name="T65" fmla="*/ 0 h 637"/>
                  <a:gd name="T66" fmla="*/ 1 w 420"/>
                  <a:gd name="T67" fmla="*/ 0 h 637"/>
                  <a:gd name="T68" fmla="*/ 1 w 420"/>
                  <a:gd name="T69" fmla="*/ 0 h 637"/>
                  <a:gd name="T70" fmla="*/ 1 w 420"/>
                  <a:gd name="T71" fmla="*/ 0 h 637"/>
                  <a:gd name="T72" fmla="*/ 0 w 420"/>
                  <a:gd name="T73" fmla="*/ 0 h 637"/>
                  <a:gd name="T74" fmla="*/ 1 w 420"/>
                  <a:gd name="T75" fmla="*/ 0 h 637"/>
                  <a:gd name="T76" fmla="*/ 1 w 420"/>
                  <a:gd name="T77" fmla="*/ 0 h 637"/>
                  <a:gd name="T78" fmla="*/ 1 w 420"/>
                  <a:gd name="T79" fmla="*/ 0 h 637"/>
                  <a:gd name="T80" fmla="*/ 1 w 420"/>
                  <a:gd name="T81" fmla="*/ 0 h 637"/>
                  <a:gd name="T82" fmla="*/ 1 w 420"/>
                  <a:gd name="T83" fmla="*/ 0 h 637"/>
                  <a:gd name="T84" fmla="*/ 1 w 420"/>
                  <a:gd name="T85" fmla="*/ 0 h 637"/>
                  <a:gd name="T86" fmla="*/ 1 w 420"/>
                  <a:gd name="T87" fmla="*/ 0 h 637"/>
                  <a:gd name="T88" fmla="*/ 1 w 420"/>
                  <a:gd name="T89" fmla="*/ 0 h 637"/>
                  <a:gd name="T90" fmla="*/ 1 w 420"/>
                  <a:gd name="T91" fmla="*/ 0 h 637"/>
                  <a:gd name="T92" fmla="*/ 1 w 420"/>
                  <a:gd name="T93" fmla="*/ 0 h 637"/>
                  <a:gd name="T94" fmla="*/ 1 w 420"/>
                  <a:gd name="T95" fmla="*/ 0 h 637"/>
                  <a:gd name="T96" fmla="*/ 1 w 420"/>
                  <a:gd name="T97" fmla="*/ 0 h 637"/>
                  <a:gd name="T98" fmla="*/ 1 w 420"/>
                  <a:gd name="T99" fmla="*/ 0 h 637"/>
                  <a:gd name="T100" fmla="*/ 1 w 420"/>
                  <a:gd name="T101" fmla="*/ 0 h 637"/>
                  <a:gd name="T102" fmla="*/ 1 w 420"/>
                  <a:gd name="T103" fmla="*/ 0 h 637"/>
                  <a:gd name="T104" fmla="*/ 1 w 420"/>
                  <a:gd name="T105" fmla="*/ 0 h 637"/>
                  <a:gd name="T106" fmla="*/ 1 w 420"/>
                  <a:gd name="T107" fmla="*/ 0 h 637"/>
                  <a:gd name="T108" fmla="*/ 1 w 420"/>
                  <a:gd name="T109" fmla="*/ 0 h 637"/>
                  <a:gd name="T110" fmla="*/ 1 w 420"/>
                  <a:gd name="T111" fmla="*/ 0 h 63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20"/>
                  <a:gd name="T169" fmla="*/ 0 h 637"/>
                  <a:gd name="T170" fmla="*/ 420 w 420"/>
                  <a:gd name="T171" fmla="*/ 637 h 63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20" h="637">
                    <a:moveTo>
                      <a:pt x="298" y="492"/>
                    </a:moveTo>
                    <a:lnTo>
                      <a:pt x="304" y="492"/>
                    </a:lnTo>
                    <a:lnTo>
                      <a:pt x="309" y="492"/>
                    </a:lnTo>
                    <a:lnTo>
                      <a:pt x="311" y="494"/>
                    </a:lnTo>
                    <a:lnTo>
                      <a:pt x="313" y="496"/>
                    </a:lnTo>
                    <a:lnTo>
                      <a:pt x="313" y="498"/>
                    </a:lnTo>
                    <a:lnTo>
                      <a:pt x="313" y="502"/>
                    </a:lnTo>
                    <a:lnTo>
                      <a:pt x="311" y="506"/>
                    </a:lnTo>
                    <a:lnTo>
                      <a:pt x="307" y="511"/>
                    </a:lnTo>
                    <a:lnTo>
                      <a:pt x="304" y="515"/>
                    </a:lnTo>
                    <a:lnTo>
                      <a:pt x="298" y="521"/>
                    </a:lnTo>
                    <a:lnTo>
                      <a:pt x="290" y="527"/>
                    </a:lnTo>
                    <a:lnTo>
                      <a:pt x="285" y="532"/>
                    </a:lnTo>
                    <a:lnTo>
                      <a:pt x="277" y="538"/>
                    </a:lnTo>
                    <a:lnTo>
                      <a:pt x="269" y="546"/>
                    </a:lnTo>
                    <a:lnTo>
                      <a:pt x="262" y="551"/>
                    </a:lnTo>
                    <a:lnTo>
                      <a:pt x="256" y="559"/>
                    </a:lnTo>
                    <a:lnTo>
                      <a:pt x="247" y="565"/>
                    </a:lnTo>
                    <a:lnTo>
                      <a:pt x="239" y="572"/>
                    </a:lnTo>
                    <a:lnTo>
                      <a:pt x="231" y="578"/>
                    </a:lnTo>
                    <a:lnTo>
                      <a:pt x="226" y="586"/>
                    </a:lnTo>
                    <a:lnTo>
                      <a:pt x="218" y="591"/>
                    </a:lnTo>
                    <a:lnTo>
                      <a:pt x="211" y="597"/>
                    </a:lnTo>
                    <a:lnTo>
                      <a:pt x="207" y="603"/>
                    </a:lnTo>
                    <a:lnTo>
                      <a:pt x="201" y="608"/>
                    </a:lnTo>
                    <a:lnTo>
                      <a:pt x="197" y="614"/>
                    </a:lnTo>
                    <a:lnTo>
                      <a:pt x="195" y="618"/>
                    </a:lnTo>
                    <a:lnTo>
                      <a:pt x="193" y="624"/>
                    </a:lnTo>
                    <a:lnTo>
                      <a:pt x="193" y="627"/>
                    </a:lnTo>
                    <a:lnTo>
                      <a:pt x="193" y="629"/>
                    </a:lnTo>
                    <a:lnTo>
                      <a:pt x="197" y="633"/>
                    </a:lnTo>
                    <a:lnTo>
                      <a:pt x="201" y="635"/>
                    </a:lnTo>
                    <a:lnTo>
                      <a:pt x="209" y="637"/>
                    </a:lnTo>
                    <a:lnTo>
                      <a:pt x="214" y="635"/>
                    </a:lnTo>
                    <a:lnTo>
                      <a:pt x="220" y="633"/>
                    </a:lnTo>
                    <a:lnTo>
                      <a:pt x="226" y="631"/>
                    </a:lnTo>
                    <a:lnTo>
                      <a:pt x="233" y="627"/>
                    </a:lnTo>
                    <a:lnTo>
                      <a:pt x="239" y="625"/>
                    </a:lnTo>
                    <a:lnTo>
                      <a:pt x="247" y="622"/>
                    </a:lnTo>
                    <a:lnTo>
                      <a:pt x="252" y="618"/>
                    </a:lnTo>
                    <a:lnTo>
                      <a:pt x="260" y="614"/>
                    </a:lnTo>
                    <a:lnTo>
                      <a:pt x="264" y="610"/>
                    </a:lnTo>
                    <a:lnTo>
                      <a:pt x="271" y="606"/>
                    </a:lnTo>
                    <a:lnTo>
                      <a:pt x="277" y="601"/>
                    </a:lnTo>
                    <a:lnTo>
                      <a:pt x="283" y="597"/>
                    </a:lnTo>
                    <a:lnTo>
                      <a:pt x="288" y="589"/>
                    </a:lnTo>
                    <a:lnTo>
                      <a:pt x="294" y="586"/>
                    </a:lnTo>
                    <a:lnTo>
                      <a:pt x="300" y="580"/>
                    </a:lnTo>
                    <a:lnTo>
                      <a:pt x="306" y="574"/>
                    </a:lnTo>
                    <a:lnTo>
                      <a:pt x="311" y="567"/>
                    </a:lnTo>
                    <a:lnTo>
                      <a:pt x="317" y="561"/>
                    </a:lnTo>
                    <a:lnTo>
                      <a:pt x="321" y="553"/>
                    </a:lnTo>
                    <a:lnTo>
                      <a:pt x="326" y="548"/>
                    </a:lnTo>
                    <a:lnTo>
                      <a:pt x="332" y="540"/>
                    </a:lnTo>
                    <a:lnTo>
                      <a:pt x="338" y="532"/>
                    </a:lnTo>
                    <a:lnTo>
                      <a:pt x="342" y="525"/>
                    </a:lnTo>
                    <a:lnTo>
                      <a:pt x="347" y="519"/>
                    </a:lnTo>
                    <a:lnTo>
                      <a:pt x="351" y="511"/>
                    </a:lnTo>
                    <a:lnTo>
                      <a:pt x="357" y="502"/>
                    </a:lnTo>
                    <a:lnTo>
                      <a:pt x="359" y="494"/>
                    </a:lnTo>
                    <a:lnTo>
                      <a:pt x="364" y="487"/>
                    </a:lnTo>
                    <a:lnTo>
                      <a:pt x="368" y="479"/>
                    </a:lnTo>
                    <a:lnTo>
                      <a:pt x="372" y="472"/>
                    </a:lnTo>
                    <a:lnTo>
                      <a:pt x="376" y="462"/>
                    </a:lnTo>
                    <a:lnTo>
                      <a:pt x="382" y="454"/>
                    </a:lnTo>
                    <a:lnTo>
                      <a:pt x="383" y="445"/>
                    </a:lnTo>
                    <a:lnTo>
                      <a:pt x="387" y="437"/>
                    </a:lnTo>
                    <a:lnTo>
                      <a:pt x="391" y="428"/>
                    </a:lnTo>
                    <a:lnTo>
                      <a:pt x="393" y="420"/>
                    </a:lnTo>
                    <a:lnTo>
                      <a:pt x="397" y="411"/>
                    </a:lnTo>
                    <a:lnTo>
                      <a:pt x="399" y="403"/>
                    </a:lnTo>
                    <a:lnTo>
                      <a:pt x="401" y="394"/>
                    </a:lnTo>
                    <a:lnTo>
                      <a:pt x="404" y="386"/>
                    </a:lnTo>
                    <a:lnTo>
                      <a:pt x="406" y="376"/>
                    </a:lnTo>
                    <a:lnTo>
                      <a:pt x="408" y="367"/>
                    </a:lnTo>
                    <a:lnTo>
                      <a:pt x="408" y="359"/>
                    </a:lnTo>
                    <a:lnTo>
                      <a:pt x="412" y="350"/>
                    </a:lnTo>
                    <a:lnTo>
                      <a:pt x="412" y="342"/>
                    </a:lnTo>
                    <a:lnTo>
                      <a:pt x="414" y="333"/>
                    </a:lnTo>
                    <a:lnTo>
                      <a:pt x="416" y="325"/>
                    </a:lnTo>
                    <a:lnTo>
                      <a:pt x="418" y="318"/>
                    </a:lnTo>
                    <a:lnTo>
                      <a:pt x="418" y="308"/>
                    </a:lnTo>
                    <a:lnTo>
                      <a:pt x="418" y="300"/>
                    </a:lnTo>
                    <a:lnTo>
                      <a:pt x="418" y="293"/>
                    </a:lnTo>
                    <a:lnTo>
                      <a:pt x="420" y="283"/>
                    </a:lnTo>
                    <a:lnTo>
                      <a:pt x="418" y="276"/>
                    </a:lnTo>
                    <a:lnTo>
                      <a:pt x="418" y="268"/>
                    </a:lnTo>
                    <a:lnTo>
                      <a:pt x="418" y="261"/>
                    </a:lnTo>
                    <a:lnTo>
                      <a:pt x="418" y="255"/>
                    </a:lnTo>
                    <a:lnTo>
                      <a:pt x="418" y="247"/>
                    </a:lnTo>
                    <a:lnTo>
                      <a:pt x="416" y="240"/>
                    </a:lnTo>
                    <a:lnTo>
                      <a:pt x="414" y="232"/>
                    </a:lnTo>
                    <a:lnTo>
                      <a:pt x="414" y="226"/>
                    </a:lnTo>
                    <a:lnTo>
                      <a:pt x="412" y="221"/>
                    </a:lnTo>
                    <a:lnTo>
                      <a:pt x="410" y="213"/>
                    </a:lnTo>
                    <a:lnTo>
                      <a:pt x="408" y="207"/>
                    </a:lnTo>
                    <a:lnTo>
                      <a:pt x="406" y="204"/>
                    </a:lnTo>
                    <a:lnTo>
                      <a:pt x="402" y="196"/>
                    </a:lnTo>
                    <a:lnTo>
                      <a:pt x="401" y="190"/>
                    </a:lnTo>
                    <a:lnTo>
                      <a:pt x="397" y="186"/>
                    </a:lnTo>
                    <a:lnTo>
                      <a:pt x="393" y="181"/>
                    </a:lnTo>
                    <a:lnTo>
                      <a:pt x="391" y="177"/>
                    </a:lnTo>
                    <a:lnTo>
                      <a:pt x="387" y="171"/>
                    </a:lnTo>
                    <a:lnTo>
                      <a:pt x="383" y="167"/>
                    </a:lnTo>
                    <a:lnTo>
                      <a:pt x="382" y="164"/>
                    </a:lnTo>
                    <a:lnTo>
                      <a:pt x="374" y="154"/>
                    </a:lnTo>
                    <a:lnTo>
                      <a:pt x="366" y="148"/>
                    </a:lnTo>
                    <a:lnTo>
                      <a:pt x="361" y="143"/>
                    </a:lnTo>
                    <a:lnTo>
                      <a:pt x="353" y="137"/>
                    </a:lnTo>
                    <a:lnTo>
                      <a:pt x="345" y="131"/>
                    </a:lnTo>
                    <a:lnTo>
                      <a:pt x="338" y="126"/>
                    </a:lnTo>
                    <a:lnTo>
                      <a:pt x="330" y="122"/>
                    </a:lnTo>
                    <a:lnTo>
                      <a:pt x="323" y="120"/>
                    </a:lnTo>
                    <a:lnTo>
                      <a:pt x="315" y="116"/>
                    </a:lnTo>
                    <a:lnTo>
                      <a:pt x="307" y="112"/>
                    </a:lnTo>
                    <a:lnTo>
                      <a:pt x="302" y="110"/>
                    </a:lnTo>
                    <a:lnTo>
                      <a:pt x="294" y="109"/>
                    </a:lnTo>
                    <a:lnTo>
                      <a:pt x="288" y="105"/>
                    </a:lnTo>
                    <a:lnTo>
                      <a:pt x="281" y="101"/>
                    </a:lnTo>
                    <a:lnTo>
                      <a:pt x="273" y="99"/>
                    </a:lnTo>
                    <a:lnTo>
                      <a:pt x="269" y="95"/>
                    </a:lnTo>
                    <a:lnTo>
                      <a:pt x="262" y="91"/>
                    </a:lnTo>
                    <a:lnTo>
                      <a:pt x="258" y="90"/>
                    </a:lnTo>
                    <a:lnTo>
                      <a:pt x="252" y="86"/>
                    </a:lnTo>
                    <a:lnTo>
                      <a:pt x="249" y="82"/>
                    </a:lnTo>
                    <a:lnTo>
                      <a:pt x="243" y="78"/>
                    </a:lnTo>
                    <a:lnTo>
                      <a:pt x="241" y="74"/>
                    </a:lnTo>
                    <a:lnTo>
                      <a:pt x="237" y="69"/>
                    </a:lnTo>
                    <a:lnTo>
                      <a:pt x="235" y="65"/>
                    </a:lnTo>
                    <a:lnTo>
                      <a:pt x="233" y="57"/>
                    </a:lnTo>
                    <a:lnTo>
                      <a:pt x="233" y="52"/>
                    </a:lnTo>
                    <a:lnTo>
                      <a:pt x="231" y="44"/>
                    </a:lnTo>
                    <a:lnTo>
                      <a:pt x="233" y="36"/>
                    </a:lnTo>
                    <a:lnTo>
                      <a:pt x="233" y="27"/>
                    </a:lnTo>
                    <a:lnTo>
                      <a:pt x="233" y="19"/>
                    </a:lnTo>
                    <a:lnTo>
                      <a:pt x="233" y="13"/>
                    </a:lnTo>
                    <a:lnTo>
                      <a:pt x="233" y="10"/>
                    </a:lnTo>
                    <a:lnTo>
                      <a:pt x="231" y="2"/>
                    </a:lnTo>
                    <a:lnTo>
                      <a:pt x="231" y="0"/>
                    </a:lnTo>
                    <a:lnTo>
                      <a:pt x="230" y="0"/>
                    </a:lnTo>
                    <a:lnTo>
                      <a:pt x="228" y="4"/>
                    </a:lnTo>
                    <a:lnTo>
                      <a:pt x="226" y="10"/>
                    </a:lnTo>
                    <a:lnTo>
                      <a:pt x="224" y="17"/>
                    </a:lnTo>
                    <a:lnTo>
                      <a:pt x="222" y="21"/>
                    </a:lnTo>
                    <a:lnTo>
                      <a:pt x="222" y="27"/>
                    </a:lnTo>
                    <a:lnTo>
                      <a:pt x="220" y="31"/>
                    </a:lnTo>
                    <a:lnTo>
                      <a:pt x="220" y="38"/>
                    </a:lnTo>
                    <a:lnTo>
                      <a:pt x="218" y="42"/>
                    </a:lnTo>
                    <a:lnTo>
                      <a:pt x="218" y="50"/>
                    </a:lnTo>
                    <a:lnTo>
                      <a:pt x="218" y="55"/>
                    </a:lnTo>
                    <a:lnTo>
                      <a:pt x="218" y="63"/>
                    </a:lnTo>
                    <a:lnTo>
                      <a:pt x="216" y="69"/>
                    </a:lnTo>
                    <a:lnTo>
                      <a:pt x="216" y="74"/>
                    </a:lnTo>
                    <a:lnTo>
                      <a:pt x="216" y="82"/>
                    </a:lnTo>
                    <a:lnTo>
                      <a:pt x="216" y="88"/>
                    </a:lnTo>
                    <a:lnTo>
                      <a:pt x="216" y="93"/>
                    </a:lnTo>
                    <a:lnTo>
                      <a:pt x="216" y="99"/>
                    </a:lnTo>
                    <a:lnTo>
                      <a:pt x="216" y="107"/>
                    </a:lnTo>
                    <a:lnTo>
                      <a:pt x="218" y="112"/>
                    </a:lnTo>
                    <a:lnTo>
                      <a:pt x="218" y="118"/>
                    </a:lnTo>
                    <a:lnTo>
                      <a:pt x="220" y="124"/>
                    </a:lnTo>
                    <a:lnTo>
                      <a:pt x="224" y="129"/>
                    </a:lnTo>
                    <a:lnTo>
                      <a:pt x="226" y="139"/>
                    </a:lnTo>
                    <a:lnTo>
                      <a:pt x="230" y="147"/>
                    </a:lnTo>
                    <a:lnTo>
                      <a:pt x="233" y="156"/>
                    </a:lnTo>
                    <a:lnTo>
                      <a:pt x="235" y="160"/>
                    </a:lnTo>
                    <a:lnTo>
                      <a:pt x="237" y="166"/>
                    </a:lnTo>
                    <a:lnTo>
                      <a:pt x="241" y="169"/>
                    </a:lnTo>
                    <a:lnTo>
                      <a:pt x="243" y="175"/>
                    </a:lnTo>
                    <a:lnTo>
                      <a:pt x="245" y="181"/>
                    </a:lnTo>
                    <a:lnTo>
                      <a:pt x="247" y="185"/>
                    </a:lnTo>
                    <a:lnTo>
                      <a:pt x="250" y="190"/>
                    </a:lnTo>
                    <a:lnTo>
                      <a:pt x="252" y="196"/>
                    </a:lnTo>
                    <a:lnTo>
                      <a:pt x="254" y="200"/>
                    </a:lnTo>
                    <a:lnTo>
                      <a:pt x="258" y="205"/>
                    </a:lnTo>
                    <a:lnTo>
                      <a:pt x="262" y="211"/>
                    </a:lnTo>
                    <a:lnTo>
                      <a:pt x="264" y="217"/>
                    </a:lnTo>
                    <a:lnTo>
                      <a:pt x="268" y="223"/>
                    </a:lnTo>
                    <a:lnTo>
                      <a:pt x="269" y="226"/>
                    </a:lnTo>
                    <a:lnTo>
                      <a:pt x="271" y="232"/>
                    </a:lnTo>
                    <a:lnTo>
                      <a:pt x="275" y="238"/>
                    </a:lnTo>
                    <a:lnTo>
                      <a:pt x="279" y="243"/>
                    </a:lnTo>
                    <a:lnTo>
                      <a:pt x="281" y="249"/>
                    </a:lnTo>
                    <a:lnTo>
                      <a:pt x="285" y="255"/>
                    </a:lnTo>
                    <a:lnTo>
                      <a:pt x="288" y="261"/>
                    </a:lnTo>
                    <a:lnTo>
                      <a:pt x="290" y="264"/>
                    </a:lnTo>
                    <a:lnTo>
                      <a:pt x="294" y="270"/>
                    </a:lnTo>
                    <a:lnTo>
                      <a:pt x="296" y="274"/>
                    </a:lnTo>
                    <a:lnTo>
                      <a:pt x="300" y="280"/>
                    </a:lnTo>
                    <a:lnTo>
                      <a:pt x="302" y="285"/>
                    </a:lnTo>
                    <a:lnTo>
                      <a:pt x="306" y="291"/>
                    </a:lnTo>
                    <a:lnTo>
                      <a:pt x="307" y="295"/>
                    </a:lnTo>
                    <a:lnTo>
                      <a:pt x="311" y="300"/>
                    </a:lnTo>
                    <a:lnTo>
                      <a:pt x="315" y="310"/>
                    </a:lnTo>
                    <a:lnTo>
                      <a:pt x="321" y="318"/>
                    </a:lnTo>
                    <a:lnTo>
                      <a:pt x="326" y="327"/>
                    </a:lnTo>
                    <a:lnTo>
                      <a:pt x="330" y="335"/>
                    </a:lnTo>
                    <a:lnTo>
                      <a:pt x="334" y="340"/>
                    </a:lnTo>
                    <a:lnTo>
                      <a:pt x="338" y="348"/>
                    </a:lnTo>
                    <a:lnTo>
                      <a:pt x="342" y="354"/>
                    </a:lnTo>
                    <a:lnTo>
                      <a:pt x="345" y="357"/>
                    </a:lnTo>
                    <a:lnTo>
                      <a:pt x="349" y="365"/>
                    </a:lnTo>
                    <a:lnTo>
                      <a:pt x="351" y="367"/>
                    </a:lnTo>
                    <a:lnTo>
                      <a:pt x="347" y="367"/>
                    </a:lnTo>
                    <a:lnTo>
                      <a:pt x="344" y="365"/>
                    </a:lnTo>
                    <a:lnTo>
                      <a:pt x="340" y="363"/>
                    </a:lnTo>
                    <a:lnTo>
                      <a:pt x="336" y="361"/>
                    </a:lnTo>
                    <a:lnTo>
                      <a:pt x="330" y="361"/>
                    </a:lnTo>
                    <a:lnTo>
                      <a:pt x="326" y="361"/>
                    </a:lnTo>
                    <a:lnTo>
                      <a:pt x="321" y="357"/>
                    </a:lnTo>
                    <a:lnTo>
                      <a:pt x="313" y="356"/>
                    </a:lnTo>
                    <a:lnTo>
                      <a:pt x="307" y="354"/>
                    </a:lnTo>
                    <a:lnTo>
                      <a:pt x="302" y="352"/>
                    </a:lnTo>
                    <a:lnTo>
                      <a:pt x="294" y="348"/>
                    </a:lnTo>
                    <a:lnTo>
                      <a:pt x="287" y="346"/>
                    </a:lnTo>
                    <a:lnTo>
                      <a:pt x="277" y="342"/>
                    </a:lnTo>
                    <a:lnTo>
                      <a:pt x="269" y="340"/>
                    </a:lnTo>
                    <a:lnTo>
                      <a:pt x="264" y="337"/>
                    </a:lnTo>
                    <a:lnTo>
                      <a:pt x="260" y="337"/>
                    </a:lnTo>
                    <a:lnTo>
                      <a:pt x="254" y="333"/>
                    </a:lnTo>
                    <a:lnTo>
                      <a:pt x="250" y="331"/>
                    </a:lnTo>
                    <a:lnTo>
                      <a:pt x="241" y="327"/>
                    </a:lnTo>
                    <a:lnTo>
                      <a:pt x="233" y="321"/>
                    </a:lnTo>
                    <a:lnTo>
                      <a:pt x="228" y="318"/>
                    </a:lnTo>
                    <a:lnTo>
                      <a:pt x="222" y="316"/>
                    </a:lnTo>
                    <a:lnTo>
                      <a:pt x="218" y="312"/>
                    </a:lnTo>
                    <a:lnTo>
                      <a:pt x="212" y="310"/>
                    </a:lnTo>
                    <a:lnTo>
                      <a:pt x="209" y="306"/>
                    </a:lnTo>
                    <a:lnTo>
                      <a:pt x="203" y="304"/>
                    </a:lnTo>
                    <a:lnTo>
                      <a:pt x="199" y="300"/>
                    </a:lnTo>
                    <a:lnTo>
                      <a:pt x="193" y="299"/>
                    </a:lnTo>
                    <a:lnTo>
                      <a:pt x="190" y="293"/>
                    </a:lnTo>
                    <a:lnTo>
                      <a:pt x="184" y="291"/>
                    </a:lnTo>
                    <a:lnTo>
                      <a:pt x="178" y="287"/>
                    </a:lnTo>
                    <a:lnTo>
                      <a:pt x="174" y="283"/>
                    </a:lnTo>
                    <a:lnTo>
                      <a:pt x="165" y="276"/>
                    </a:lnTo>
                    <a:lnTo>
                      <a:pt x="157" y="268"/>
                    </a:lnTo>
                    <a:lnTo>
                      <a:pt x="148" y="259"/>
                    </a:lnTo>
                    <a:lnTo>
                      <a:pt x="138" y="251"/>
                    </a:lnTo>
                    <a:lnTo>
                      <a:pt x="131" y="242"/>
                    </a:lnTo>
                    <a:lnTo>
                      <a:pt x="123" y="232"/>
                    </a:lnTo>
                    <a:lnTo>
                      <a:pt x="117" y="228"/>
                    </a:lnTo>
                    <a:lnTo>
                      <a:pt x="114" y="223"/>
                    </a:lnTo>
                    <a:lnTo>
                      <a:pt x="110" y="217"/>
                    </a:lnTo>
                    <a:lnTo>
                      <a:pt x="106" y="213"/>
                    </a:lnTo>
                    <a:lnTo>
                      <a:pt x="102" y="207"/>
                    </a:lnTo>
                    <a:lnTo>
                      <a:pt x="98" y="202"/>
                    </a:lnTo>
                    <a:lnTo>
                      <a:pt x="95" y="196"/>
                    </a:lnTo>
                    <a:lnTo>
                      <a:pt x="91" y="192"/>
                    </a:lnTo>
                    <a:lnTo>
                      <a:pt x="87" y="186"/>
                    </a:lnTo>
                    <a:lnTo>
                      <a:pt x="85" y="183"/>
                    </a:lnTo>
                    <a:lnTo>
                      <a:pt x="81" y="177"/>
                    </a:lnTo>
                    <a:lnTo>
                      <a:pt x="79" y="173"/>
                    </a:lnTo>
                    <a:lnTo>
                      <a:pt x="72" y="164"/>
                    </a:lnTo>
                    <a:lnTo>
                      <a:pt x="68" y="156"/>
                    </a:lnTo>
                    <a:lnTo>
                      <a:pt x="62" y="147"/>
                    </a:lnTo>
                    <a:lnTo>
                      <a:pt x="57" y="137"/>
                    </a:lnTo>
                    <a:lnTo>
                      <a:pt x="53" y="129"/>
                    </a:lnTo>
                    <a:lnTo>
                      <a:pt x="49" y="122"/>
                    </a:lnTo>
                    <a:lnTo>
                      <a:pt x="45" y="114"/>
                    </a:lnTo>
                    <a:lnTo>
                      <a:pt x="41" y="107"/>
                    </a:lnTo>
                    <a:lnTo>
                      <a:pt x="40" y="99"/>
                    </a:lnTo>
                    <a:lnTo>
                      <a:pt x="38" y="93"/>
                    </a:lnTo>
                    <a:lnTo>
                      <a:pt x="34" y="86"/>
                    </a:lnTo>
                    <a:lnTo>
                      <a:pt x="30" y="80"/>
                    </a:lnTo>
                    <a:lnTo>
                      <a:pt x="28" y="74"/>
                    </a:lnTo>
                    <a:lnTo>
                      <a:pt x="26" y="69"/>
                    </a:lnTo>
                    <a:lnTo>
                      <a:pt x="24" y="63"/>
                    </a:lnTo>
                    <a:lnTo>
                      <a:pt x="22" y="57"/>
                    </a:lnTo>
                    <a:lnTo>
                      <a:pt x="21" y="53"/>
                    </a:lnTo>
                    <a:lnTo>
                      <a:pt x="21" y="50"/>
                    </a:lnTo>
                    <a:lnTo>
                      <a:pt x="19" y="44"/>
                    </a:lnTo>
                    <a:lnTo>
                      <a:pt x="19" y="40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42"/>
                    </a:lnTo>
                    <a:lnTo>
                      <a:pt x="13" y="44"/>
                    </a:lnTo>
                    <a:lnTo>
                      <a:pt x="13" y="50"/>
                    </a:lnTo>
                    <a:lnTo>
                      <a:pt x="11" y="53"/>
                    </a:lnTo>
                    <a:lnTo>
                      <a:pt x="11" y="59"/>
                    </a:lnTo>
                    <a:lnTo>
                      <a:pt x="9" y="65"/>
                    </a:lnTo>
                    <a:lnTo>
                      <a:pt x="9" y="72"/>
                    </a:lnTo>
                    <a:lnTo>
                      <a:pt x="7" y="78"/>
                    </a:lnTo>
                    <a:lnTo>
                      <a:pt x="5" y="86"/>
                    </a:lnTo>
                    <a:lnTo>
                      <a:pt x="3" y="93"/>
                    </a:lnTo>
                    <a:lnTo>
                      <a:pt x="3" y="101"/>
                    </a:lnTo>
                    <a:lnTo>
                      <a:pt x="2" y="107"/>
                    </a:lnTo>
                    <a:lnTo>
                      <a:pt x="2" y="110"/>
                    </a:lnTo>
                    <a:lnTo>
                      <a:pt x="2" y="116"/>
                    </a:lnTo>
                    <a:lnTo>
                      <a:pt x="2" y="120"/>
                    </a:lnTo>
                    <a:lnTo>
                      <a:pt x="0" y="129"/>
                    </a:lnTo>
                    <a:lnTo>
                      <a:pt x="0" y="139"/>
                    </a:lnTo>
                    <a:lnTo>
                      <a:pt x="0" y="143"/>
                    </a:lnTo>
                    <a:lnTo>
                      <a:pt x="0" y="148"/>
                    </a:lnTo>
                    <a:lnTo>
                      <a:pt x="0" y="154"/>
                    </a:lnTo>
                    <a:lnTo>
                      <a:pt x="0" y="160"/>
                    </a:lnTo>
                    <a:lnTo>
                      <a:pt x="0" y="164"/>
                    </a:lnTo>
                    <a:lnTo>
                      <a:pt x="0" y="169"/>
                    </a:lnTo>
                    <a:lnTo>
                      <a:pt x="0" y="175"/>
                    </a:lnTo>
                    <a:lnTo>
                      <a:pt x="0" y="181"/>
                    </a:lnTo>
                    <a:lnTo>
                      <a:pt x="0" y="185"/>
                    </a:lnTo>
                    <a:lnTo>
                      <a:pt x="0" y="190"/>
                    </a:lnTo>
                    <a:lnTo>
                      <a:pt x="0" y="196"/>
                    </a:lnTo>
                    <a:lnTo>
                      <a:pt x="2" y="202"/>
                    </a:lnTo>
                    <a:lnTo>
                      <a:pt x="2" y="205"/>
                    </a:lnTo>
                    <a:lnTo>
                      <a:pt x="2" y="211"/>
                    </a:lnTo>
                    <a:lnTo>
                      <a:pt x="2" y="217"/>
                    </a:lnTo>
                    <a:lnTo>
                      <a:pt x="3" y="223"/>
                    </a:lnTo>
                    <a:lnTo>
                      <a:pt x="3" y="228"/>
                    </a:lnTo>
                    <a:lnTo>
                      <a:pt x="5" y="232"/>
                    </a:lnTo>
                    <a:lnTo>
                      <a:pt x="7" y="238"/>
                    </a:lnTo>
                    <a:lnTo>
                      <a:pt x="9" y="243"/>
                    </a:lnTo>
                    <a:lnTo>
                      <a:pt x="9" y="249"/>
                    </a:lnTo>
                    <a:lnTo>
                      <a:pt x="11" y="255"/>
                    </a:lnTo>
                    <a:lnTo>
                      <a:pt x="11" y="259"/>
                    </a:lnTo>
                    <a:lnTo>
                      <a:pt x="15" y="264"/>
                    </a:lnTo>
                    <a:lnTo>
                      <a:pt x="17" y="270"/>
                    </a:lnTo>
                    <a:lnTo>
                      <a:pt x="19" y="274"/>
                    </a:lnTo>
                    <a:lnTo>
                      <a:pt x="21" y="280"/>
                    </a:lnTo>
                    <a:lnTo>
                      <a:pt x="24" y="285"/>
                    </a:lnTo>
                    <a:lnTo>
                      <a:pt x="28" y="293"/>
                    </a:lnTo>
                    <a:lnTo>
                      <a:pt x="34" y="302"/>
                    </a:lnTo>
                    <a:lnTo>
                      <a:pt x="40" y="310"/>
                    </a:lnTo>
                    <a:lnTo>
                      <a:pt x="47" y="318"/>
                    </a:lnTo>
                    <a:lnTo>
                      <a:pt x="55" y="325"/>
                    </a:lnTo>
                    <a:lnTo>
                      <a:pt x="64" y="331"/>
                    </a:lnTo>
                    <a:lnTo>
                      <a:pt x="68" y="335"/>
                    </a:lnTo>
                    <a:lnTo>
                      <a:pt x="72" y="337"/>
                    </a:lnTo>
                    <a:lnTo>
                      <a:pt x="78" y="340"/>
                    </a:lnTo>
                    <a:lnTo>
                      <a:pt x="83" y="344"/>
                    </a:lnTo>
                    <a:lnTo>
                      <a:pt x="87" y="344"/>
                    </a:lnTo>
                    <a:lnTo>
                      <a:pt x="93" y="348"/>
                    </a:lnTo>
                    <a:lnTo>
                      <a:pt x="97" y="350"/>
                    </a:lnTo>
                    <a:lnTo>
                      <a:pt x="102" y="354"/>
                    </a:lnTo>
                    <a:lnTo>
                      <a:pt x="108" y="354"/>
                    </a:lnTo>
                    <a:lnTo>
                      <a:pt x="114" y="357"/>
                    </a:lnTo>
                    <a:lnTo>
                      <a:pt x="117" y="359"/>
                    </a:lnTo>
                    <a:lnTo>
                      <a:pt x="123" y="361"/>
                    </a:lnTo>
                    <a:lnTo>
                      <a:pt x="129" y="363"/>
                    </a:lnTo>
                    <a:lnTo>
                      <a:pt x="135" y="365"/>
                    </a:lnTo>
                    <a:lnTo>
                      <a:pt x="140" y="367"/>
                    </a:lnTo>
                    <a:lnTo>
                      <a:pt x="146" y="371"/>
                    </a:lnTo>
                    <a:lnTo>
                      <a:pt x="152" y="371"/>
                    </a:lnTo>
                    <a:lnTo>
                      <a:pt x="157" y="373"/>
                    </a:lnTo>
                    <a:lnTo>
                      <a:pt x="163" y="375"/>
                    </a:lnTo>
                    <a:lnTo>
                      <a:pt x="169" y="378"/>
                    </a:lnTo>
                    <a:lnTo>
                      <a:pt x="174" y="378"/>
                    </a:lnTo>
                    <a:lnTo>
                      <a:pt x="178" y="380"/>
                    </a:lnTo>
                    <a:lnTo>
                      <a:pt x="184" y="382"/>
                    </a:lnTo>
                    <a:lnTo>
                      <a:pt x="190" y="384"/>
                    </a:lnTo>
                    <a:lnTo>
                      <a:pt x="193" y="386"/>
                    </a:lnTo>
                    <a:lnTo>
                      <a:pt x="199" y="388"/>
                    </a:lnTo>
                    <a:lnTo>
                      <a:pt x="205" y="388"/>
                    </a:lnTo>
                    <a:lnTo>
                      <a:pt x="209" y="392"/>
                    </a:lnTo>
                    <a:lnTo>
                      <a:pt x="214" y="392"/>
                    </a:lnTo>
                    <a:lnTo>
                      <a:pt x="218" y="394"/>
                    </a:lnTo>
                    <a:lnTo>
                      <a:pt x="224" y="395"/>
                    </a:lnTo>
                    <a:lnTo>
                      <a:pt x="228" y="397"/>
                    </a:lnTo>
                    <a:lnTo>
                      <a:pt x="237" y="401"/>
                    </a:lnTo>
                    <a:lnTo>
                      <a:pt x="247" y="405"/>
                    </a:lnTo>
                    <a:lnTo>
                      <a:pt x="252" y="409"/>
                    </a:lnTo>
                    <a:lnTo>
                      <a:pt x="260" y="414"/>
                    </a:lnTo>
                    <a:lnTo>
                      <a:pt x="266" y="418"/>
                    </a:lnTo>
                    <a:lnTo>
                      <a:pt x="271" y="424"/>
                    </a:lnTo>
                    <a:lnTo>
                      <a:pt x="277" y="430"/>
                    </a:lnTo>
                    <a:lnTo>
                      <a:pt x="279" y="433"/>
                    </a:lnTo>
                    <a:lnTo>
                      <a:pt x="283" y="441"/>
                    </a:lnTo>
                    <a:lnTo>
                      <a:pt x="285" y="449"/>
                    </a:lnTo>
                    <a:lnTo>
                      <a:pt x="283" y="451"/>
                    </a:lnTo>
                    <a:lnTo>
                      <a:pt x="279" y="453"/>
                    </a:lnTo>
                    <a:lnTo>
                      <a:pt x="273" y="454"/>
                    </a:lnTo>
                    <a:lnTo>
                      <a:pt x="266" y="456"/>
                    </a:lnTo>
                    <a:lnTo>
                      <a:pt x="260" y="456"/>
                    </a:lnTo>
                    <a:lnTo>
                      <a:pt x="254" y="456"/>
                    </a:lnTo>
                    <a:lnTo>
                      <a:pt x="250" y="454"/>
                    </a:lnTo>
                    <a:lnTo>
                      <a:pt x="245" y="454"/>
                    </a:lnTo>
                    <a:lnTo>
                      <a:pt x="239" y="454"/>
                    </a:lnTo>
                    <a:lnTo>
                      <a:pt x="233" y="453"/>
                    </a:lnTo>
                    <a:lnTo>
                      <a:pt x="226" y="453"/>
                    </a:lnTo>
                    <a:lnTo>
                      <a:pt x="220" y="451"/>
                    </a:lnTo>
                    <a:lnTo>
                      <a:pt x="214" y="449"/>
                    </a:lnTo>
                    <a:lnTo>
                      <a:pt x="207" y="447"/>
                    </a:lnTo>
                    <a:lnTo>
                      <a:pt x="199" y="445"/>
                    </a:lnTo>
                    <a:lnTo>
                      <a:pt x="193" y="443"/>
                    </a:lnTo>
                    <a:lnTo>
                      <a:pt x="188" y="441"/>
                    </a:lnTo>
                    <a:lnTo>
                      <a:pt x="182" y="439"/>
                    </a:lnTo>
                    <a:lnTo>
                      <a:pt x="176" y="435"/>
                    </a:lnTo>
                    <a:lnTo>
                      <a:pt x="171" y="433"/>
                    </a:lnTo>
                    <a:lnTo>
                      <a:pt x="165" y="432"/>
                    </a:lnTo>
                    <a:lnTo>
                      <a:pt x="159" y="428"/>
                    </a:lnTo>
                    <a:lnTo>
                      <a:pt x="155" y="424"/>
                    </a:lnTo>
                    <a:lnTo>
                      <a:pt x="150" y="422"/>
                    </a:lnTo>
                    <a:lnTo>
                      <a:pt x="142" y="414"/>
                    </a:lnTo>
                    <a:lnTo>
                      <a:pt x="138" y="407"/>
                    </a:lnTo>
                    <a:lnTo>
                      <a:pt x="133" y="405"/>
                    </a:lnTo>
                    <a:lnTo>
                      <a:pt x="131" y="403"/>
                    </a:lnTo>
                    <a:lnTo>
                      <a:pt x="125" y="397"/>
                    </a:lnTo>
                    <a:lnTo>
                      <a:pt x="121" y="394"/>
                    </a:lnTo>
                    <a:lnTo>
                      <a:pt x="116" y="388"/>
                    </a:lnTo>
                    <a:lnTo>
                      <a:pt x="112" y="382"/>
                    </a:lnTo>
                    <a:lnTo>
                      <a:pt x="106" y="376"/>
                    </a:lnTo>
                    <a:lnTo>
                      <a:pt x="102" y="371"/>
                    </a:lnTo>
                    <a:lnTo>
                      <a:pt x="97" y="365"/>
                    </a:lnTo>
                    <a:lnTo>
                      <a:pt x="91" y="361"/>
                    </a:lnTo>
                    <a:lnTo>
                      <a:pt x="87" y="357"/>
                    </a:lnTo>
                    <a:lnTo>
                      <a:pt x="83" y="356"/>
                    </a:lnTo>
                    <a:lnTo>
                      <a:pt x="78" y="356"/>
                    </a:lnTo>
                    <a:lnTo>
                      <a:pt x="76" y="357"/>
                    </a:lnTo>
                    <a:lnTo>
                      <a:pt x="72" y="361"/>
                    </a:lnTo>
                    <a:lnTo>
                      <a:pt x="72" y="367"/>
                    </a:lnTo>
                    <a:lnTo>
                      <a:pt x="68" y="373"/>
                    </a:lnTo>
                    <a:lnTo>
                      <a:pt x="68" y="380"/>
                    </a:lnTo>
                    <a:lnTo>
                      <a:pt x="68" y="384"/>
                    </a:lnTo>
                    <a:lnTo>
                      <a:pt x="70" y="388"/>
                    </a:lnTo>
                    <a:lnTo>
                      <a:pt x="72" y="394"/>
                    </a:lnTo>
                    <a:lnTo>
                      <a:pt x="74" y="399"/>
                    </a:lnTo>
                    <a:lnTo>
                      <a:pt x="78" y="405"/>
                    </a:lnTo>
                    <a:lnTo>
                      <a:pt x="81" y="409"/>
                    </a:lnTo>
                    <a:lnTo>
                      <a:pt x="85" y="414"/>
                    </a:lnTo>
                    <a:lnTo>
                      <a:pt x="91" y="420"/>
                    </a:lnTo>
                    <a:lnTo>
                      <a:pt x="97" y="426"/>
                    </a:lnTo>
                    <a:lnTo>
                      <a:pt x="102" y="432"/>
                    </a:lnTo>
                    <a:lnTo>
                      <a:pt x="108" y="437"/>
                    </a:lnTo>
                    <a:lnTo>
                      <a:pt x="116" y="443"/>
                    </a:lnTo>
                    <a:lnTo>
                      <a:pt x="123" y="447"/>
                    </a:lnTo>
                    <a:lnTo>
                      <a:pt x="131" y="453"/>
                    </a:lnTo>
                    <a:lnTo>
                      <a:pt x="135" y="454"/>
                    </a:lnTo>
                    <a:lnTo>
                      <a:pt x="140" y="458"/>
                    </a:lnTo>
                    <a:lnTo>
                      <a:pt x="144" y="460"/>
                    </a:lnTo>
                    <a:lnTo>
                      <a:pt x="150" y="462"/>
                    </a:lnTo>
                    <a:lnTo>
                      <a:pt x="154" y="464"/>
                    </a:lnTo>
                    <a:lnTo>
                      <a:pt x="157" y="468"/>
                    </a:lnTo>
                    <a:lnTo>
                      <a:pt x="163" y="468"/>
                    </a:lnTo>
                    <a:lnTo>
                      <a:pt x="169" y="472"/>
                    </a:lnTo>
                    <a:lnTo>
                      <a:pt x="174" y="473"/>
                    </a:lnTo>
                    <a:lnTo>
                      <a:pt x="180" y="475"/>
                    </a:lnTo>
                    <a:lnTo>
                      <a:pt x="186" y="477"/>
                    </a:lnTo>
                    <a:lnTo>
                      <a:pt x="192" y="479"/>
                    </a:lnTo>
                    <a:lnTo>
                      <a:pt x="197" y="481"/>
                    </a:lnTo>
                    <a:lnTo>
                      <a:pt x="203" y="483"/>
                    </a:lnTo>
                    <a:lnTo>
                      <a:pt x="209" y="483"/>
                    </a:lnTo>
                    <a:lnTo>
                      <a:pt x="214" y="485"/>
                    </a:lnTo>
                    <a:lnTo>
                      <a:pt x="220" y="485"/>
                    </a:lnTo>
                    <a:lnTo>
                      <a:pt x="228" y="487"/>
                    </a:lnTo>
                    <a:lnTo>
                      <a:pt x="233" y="489"/>
                    </a:lnTo>
                    <a:lnTo>
                      <a:pt x="241" y="491"/>
                    </a:lnTo>
                    <a:lnTo>
                      <a:pt x="247" y="491"/>
                    </a:lnTo>
                    <a:lnTo>
                      <a:pt x="254" y="491"/>
                    </a:lnTo>
                    <a:lnTo>
                      <a:pt x="262" y="492"/>
                    </a:lnTo>
                    <a:lnTo>
                      <a:pt x="269" y="492"/>
                    </a:lnTo>
                    <a:lnTo>
                      <a:pt x="275" y="492"/>
                    </a:lnTo>
                    <a:lnTo>
                      <a:pt x="283" y="492"/>
                    </a:lnTo>
                    <a:lnTo>
                      <a:pt x="290" y="492"/>
                    </a:lnTo>
                    <a:lnTo>
                      <a:pt x="298" y="492"/>
                    </a:lnTo>
                    <a:close/>
                  </a:path>
                </a:pathLst>
              </a:custGeom>
              <a:solidFill>
                <a:srgbClr val="F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  <p:sp>
            <p:nvSpPr>
              <p:cNvPr id="13" name="Freeform 59"/>
              <p:cNvSpPr>
                <a:spLocks/>
              </p:cNvSpPr>
              <p:nvPr/>
            </p:nvSpPr>
            <p:spPr bwMode="auto">
              <a:xfrm>
                <a:off x="4247" y="1910"/>
                <a:ext cx="201" cy="239"/>
              </a:xfrm>
              <a:custGeom>
                <a:avLst/>
                <a:gdLst>
                  <a:gd name="T0" fmla="*/ 0 w 403"/>
                  <a:gd name="T1" fmla="*/ 0 h 479"/>
                  <a:gd name="T2" fmla="*/ 0 w 403"/>
                  <a:gd name="T3" fmla="*/ 0 h 479"/>
                  <a:gd name="T4" fmla="*/ 0 w 403"/>
                  <a:gd name="T5" fmla="*/ 0 h 479"/>
                  <a:gd name="T6" fmla="*/ 0 w 403"/>
                  <a:gd name="T7" fmla="*/ 0 h 479"/>
                  <a:gd name="T8" fmla="*/ 0 w 403"/>
                  <a:gd name="T9" fmla="*/ 0 h 479"/>
                  <a:gd name="T10" fmla="*/ 0 w 403"/>
                  <a:gd name="T11" fmla="*/ 0 h 479"/>
                  <a:gd name="T12" fmla="*/ 0 w 403"/>
                  <a:gd name="T13" fmla="*/ 0 h 479"/>
                  <a:gd name="T14" fmla="*/ 0 w 403"/>
                  <a:gd name="T15" fmla="*/ 0 h 479"/>
                  <a:gd name="T16" fmla="*/ 0 w 403"/>
                  <a:gd name="T17" fmla="*/ 0 h 479"/>
                  <a:gd name="T18" fmla="*/ 0 w 403"/>
                  <a:gd name="T19" fmla="*/ 0 h 479"/>
                  <a:gd name="T20" fmla="*/ 0 w 403"/>
                  <a:gd name="T21" fmla="*/ 0 h 479"/>
                  <a:gd name="T22" fmla="*/ 0 w 403"/>
                  <a:gd name="T23" fmla="*/ 0 h 479"/>
                  <a:gd name="T24" fmla="*/ 0 w 403"/>
                  <a:gd name="T25" fmla="*/ 0 h 479"/>
                  <a:gd name="T26" fmla="*/ 0 w 403"/>
                  <a:gd name="T27" fmla="*/ 0 h 479"/>
                  <a:gd name="T28" fmla="*/ 0 w 403"/>
                  <a:gd name="T29" fmla="*/ 0 h 479"/>
                  <a:gd name="T30" fmla="*/ 0 w 403"/>
                  <a:gd name="T31" fmla="*/ 0 h 479"/>
                  <a:gd name="T32" fmla="*/ 0 w 403"/>
                  <a:gd name="T33" fmla="*/ 0 h 479"/>
                  <a:gd name="T34" fmla="*/ 0 w 403"/>
                  <a:gd name="T35" fmla="*/ 0 h 479"/>
                  <a:gd name="T36" fmla="*/ 0 w 403"/>
                  <a:gd name="T37" fmla="*/ 0 h 479"/>
                  <a:gd name="T38" fmla="*/ 0 w 403"/>
                  <a:gd name="T39" fmla="*/ 0 h 479"/>
                  <a:gd name="T40" fmla="*/ 0 w 403"/>
                  <a:gd name="T41" fmla="*/ 0 h 479"/>
                  <a:gd name="T42" fmla="*/ 0 w 403"/>
                  <a:gd name="T43" fmla="*/ 0 h 479"/>
                  <a:gd name="T44" fmla="*/ 0 w 403"/>
                  <a:gd name="T45" fmla="*/ 0 h 479"/>
                  <a:gd name="T46" fmla="*/ 0 w 403"/>
                  <a:gd name="T47" fmla="*/ 0 h 479"/>
                  <a:gd name="T48" fmla="*/ 0 w 403"/>
                  <a:gd name="T49" fmla="*/ 0 h 479"/>
                  <a:gd name="T50" fmla="*/ 0 w 403"/>
                  <a:gd name="T51" fmla="*/ 0 h 479"/>
                  <a:gd name="T52" fmla="*/ 0 w 403"/>
                  <a:gd name="T53" fmla="*/ 0 h 479"/>
                  <a:gd name="T54" fmla="*/ 0 w 403"/>
                  <a:gd name="T55" fmla="*/ 0 h 479"/>
                  <a:gd name="T56" fmla="*/ 0 w 403"/>
                  <a:gd name="T57" fmla="*/ 0 h 479"/>
                  <a:gd name="T58" fmla="*/ 0 w 403"/>
                  <a:gd name="T59" fmla="*/ 0 h 479"/>
                  <a:gd name="T60" fmla="*/ 0 w 403"/>
                  <a:gd name="T61" fmla="*/ 0 h 479"/>
                  <a:gd name="T62" fmla="*/ 0 w 403"/>
                  <a:gd name="T63" fmla="*/ 0 h 479"/>
                  <a:gd name="T64" fmla="*/ 0 w 403"/>
                  <a:gd name="T65" fmla="*/ 0 h 479"/>
                  <a:gd name="T66" fmla="*/ 0 w 403"/>
                  <a:gd name="T67" fmla="*/ 0 h 479"/>
                  <a:gd name="T68" fmla="*/ 0 w 403"/>
                  <a:gd name="T69" fmla="*/ 0 h 479"/>
                  <a:gd name="T70" fmla="*/ 0 w 403"/>
                  <a:gd name="T71" fmla="*/ 0 h 479"/>
                  <a:gd name="T72" fmla="*/ 0 w 403"/>
                  <a:gd name="T73" fmla="*/ 0 h 479"/>
                  <a:gd name="T74" fmla="*/ 0 w 403"/>
                  <a:gd name="T75" fmla="*/ 0 h 479"/>
                  <a:gd name="T76" fmla="*/ 0 w 403"/>
                  <a:gd name="T77" fmla="*/ 0 h 479"/>
                  <a:gd name="T78" fmla="*/ 0 w 403"/>
                  <a:gd name="T79" fmla="*/ 0 h 479"/>
                  <a:gd name="T80" fmla="*/ 0 w 403"/>
                  <a:gd name="T81" fmla="*/ 0 h 479"/>
                  <a:gd name="T82" fmla="*/ 0 w 403"/>
                  <a:gd name="T83" fmla="*/ 0 h 479"/>
                  <a:gd name="T84" fmla="*/ 0 w 403"/>
                  <a:gd name="T85" fmla="*/ 0 h 479"/>
                  <a:gd name="T86" fmla="*/ 0 w 403"/>
                  <a:gd name="T87" fmla="*/ 0 h 479"/>
                  <a:gd name="T88" fmla="*/ 0 w 403"/>
                  <a:gd name="T89" fmla="*/ 0 h 479"/>
                  <a:gd name="T90" fmla="*/ 0 w 403"/>
                  <a:gd name="T91" fmla="*/ 0 h 479"/>
                  <a:gd name="T92" fmla="*/ 0 w 403"/>
                  <a:gd name="T93" fmla="*/ 0 h 479"/>
                  <a:gd name="T94" fmla="*/ 0 w 403"/>
                  <a:gd name="T95" fmla="*/ 0 h 479"/>
                  <a:gd name="T96" fmla="*/ 0 w 403"/>
                  <a:gd name="T97" fmla="*/ 0 h 479"/>
                  <a:gd name="T98" fmla="*/ 0 w 403"/>
                  <a:gd name="T99" fmla="*/ 0 h 479"/>
                  <a:gd name="T100" fmla="*/ 0 w 403"/>
                  <a:gd name="T101" fmla="*/ 0 h 479"/>
                  <a:gd name="T102" fmla="*/ 0 w 403"/>
                  <a:gd name="T103" fmla="*/ 0 h 479"/>
                  <a:gd name="T104" fmla="*/ 0 w 403"/>
                  <a:gd name="T105" fmla="*/ 0 h 479"/>
                  <a:gd name="T106" fmla="*/ 0 w 403"/>
                  <a:gd name="T107" fmla="*/ 0 h 47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403"/>
                  <a:gd name="T163" fmla="*/ 0 h 479"/>
                  <a:gd name="T164" fmla="*/ 403 w 403"/>
                  <a:gd name="T165" fmla="*/ 479 h 47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403" h="479">
                    <a:moveTo>
                      <a:pt x="89" y="228"/>
                    </a:moveTo>
                    <a:lnTo>
                      <a:pt x="87" y="230"/>
                    </a:lnTo>
                    <a:lnTo>
                      <a:pt x="86" y="234"/>
                    </a:lnTo>
                    <a:lnTo>
                      <a:pt x="86" y="239"/>
                    </a:lnTo>
                    <a:lnTo>
                      <a:pt x="86" y="249"/>
                    </a:lnTo>
                    <a:lnTo>
                      <a:pt x="84" y="253"/>
                    </a:lnTo>
                    <a:lnTo>
                      <a:pt x="84" y="258"/>
                    </a:lnTo>
                    <a:lnTo>
                      <a:pt x="84" y="262"/>
                    </a:lnTo>
                    <a:lnTo>
                      <a:pt x="84" y="268"/>
                    </a:lnTo>
                    <a:lnTo>
                      <a:pt x="86" y="274"/>
                    </a:lnTo>
                    <a:lnTo>
                      <a:pt x="86" y="279"/>
                    </a:lnTo>
                    <a:lnTo>
                      <a:pt x="87" y="287"/>
                    </a:lnTo>
                    <a:lnTo>
                      <a:pt x="91" y="293"/>
                    </a:lnTo>
                    <a:lnTo>
                      <a:pt x="95" y="298"/>
                    </a:lnTo>
                    <a:lnTo>
                      <a:pt x="97" y="304"/>
                    </a:lnTo>
                    <a:lnTo>
                      <a:pt x="103" y="310"/>
                    </a:lnTo>
                    <a:lnTo>
                      <a:pt x="106" y="317"/>
                    </a:lnTo>
                    <a:lnTo>
                      <a:pt x="112" y="321"/>
                    </a:lnTo>
                    <a:lnTo>
                      <a:pt x="120" y="329"/>
                    </a:lnTo>
                    <a:lnTo>
                      <a:pt x="124" y="331"/>
                    </a:lnTo>
                    <a:lnTo>
                      <a:pt x="127" y="333"/>
                    </a:lnTo>
                    <a:lnTo>
                      <a:pt x="131" y="336"/>
                    </a:lnTo>
                    <a:lnTo>
                      <a:pt x="137" y="338"/>
                    </a:lnTo>
                    <a:lnTo>
                      <a:pt x="141" y="340"/>
                    </a:lnTo>
                    <a:lnTo>
                      <a:pt x="146" y="344"/>
                    </a:lnTo>
                    <a:lnTo>
                      <a:pt x="152" y="346"/>
                    </a:lnTo>
                    <a:lnTo>
                      <a:pt x="158" y="348"/>
                    </a:lnTo>
                    <a:lnTo>
                      <a:pt x="163" y="350"/>
                    </a:lnTo>
                    <a:lnTo>
                      <a:pt x="169" y="352"/>
                    </a:lnTo>
                    <a:lnTo>
                      <a:pt x="175" y="354"/>
                    </a:lnTo>
                    <a:lnTo>
                      <a:pt x="182" y="355"/>
                    </a:lnTo>
                    <a:lnTo>
                      <a:pt x="188" y="355"/>
                    </a:lnTo>
                    <a:lnTo>
                      <a:pt x="198" y="357"/>
                    </a:lnTo>
                    <a:lnTo>
                      <a:pt x="205" y="357"/>
                    </a:lnTo>
                    <a:lnTo>
                      <a:pt x="213" y="359"/>
                    </a:lnTo>
                    <a:lnTo>
                      <a:pt x="220" y="361"/>
                    </a:lnTo>
                    <a:lnTo>
                      <a:pt x="230" y="361"/>
                    </a:lnTo>
                    <a:lnTo>
                      <a:pt x="239" y="363"/>
                    </a:lnTo>
                    <a:lnTo>
                      <a:pt x="251" y="363"/>
                    </a:lnTo>
                    <a:lnTo>
                      <a:pt x="258" y="363"/>
                    </a:lnTo>
                    <a:lnTo>
                      <a:pt x="264" y="363"/>
                    </a:lnTo>
                    <a:lnTo>
                      <a:pt x="270" y="365"/>
                    </a:lnTo>
                    <a:lnTo>
                      <a:pt x="276" y="367"/>
                    </a:lnTo>
                    <a:lnTo>
                      <a:pt x="279" y="373"/>
                    </a:lnTo>
                    <a:lnTo>
                      <a:pt x="281" y="378"/>
                    </a:lnTo>
                    <a:lnTo>
                      <a:pt x="277" y="386"/>
                    </a:lnTo>
                    <a:lnTo>
                      <a:pt x="274" y="395"/>
                    </a:lnTo>
                    <a:lnTo>
                      <a:pt x="268" y="399"/>
                    </a:lnTo>
                    <a:lnTo>
                      <a:pt x="266" y="403"/>
                    </a:lnTo>
                    <a:lnTo>
                      <a:pt x="260" y="409"/>
                    </a:lnTo>
                    <a:lnTo>
                      <a:pt x="257" y="414"/>
                    </a:lnTo>
                    <a:lnTo>
                      <a:pt x="251" y="418"/>
                    </a:lnTo>
                    <a:lnTo>
                      <a:pt x="247" y="424"/>
                    </a:lnTo>
                    <a:lnTo>
                      <a:pt x="241" y="428"/>
                    </a:lnTo>
                    <a:lnTo>
                      <a:pt x="236" y="433"/>
                    </a:lnTo>
                    <a:lnTo>
                      <a:pt x="232" y="437"/>
                    </a:lnTo>
                    <a:lnTo>
                      <a:pt x="226" y="443"/>
                    </a:lnTo>
                    <a:lnTo>
                      <a:pt x="222" y="447"/>
                    </a:lnTo>
                    <a:lnTo>
                      <a:pt x="219" y="452"/>
                    </a:lnTo>
                    <a:lnTo>
                      <a:pt x="211" y="460"/>
                    </a:lnTo>
                    <a:lnTo>
                      <a:pt x="207" y="468"/>
                    </a:lnTo>
                    <a:lnTo>
                      <a:pt x="207" y="473"/>
                    </a:lnTo>
                    <a:lnTo>
                      <a:pt x="211" y="479"/>
                    </a:lnTo>
                    <a:lnTo>
                      <a:pt x="215" y="479"/>
                    </a:lnTo>
                    <a:lnTo>
                      <a:pt x="217" y="479"/>
                    </a:lnTo>
                    <a:lnTo>
                      <a:pt x="222" y="479"/>
                    </a:lnTo>
                    <a:lnTo>
                      <a:pt x="226" y="479"/>
                    </a:lnTo>
                    <a:lnTo>
                      <a:pt x="232" y="475"/>
                    </a:lnTo>
                    <a:lnTo>
                      <a:pt x="239" y="473"/>
                    </a:lnTo>
                    <a:lnTo>
                      <a:pt x="245" y="469"/>
                    </a:lnTo>
                    <a:lnTo>
                      <a:pt x="253" y="466"/>
                    </a:lnTo>
                    <a:lnTo>
                      <a:pt x="258" y="462"/>
                    </a:lnTo>
                    <a:lnTo>
                      <a:pt x="268" y="456"/>
                    </a:lnTo>
                    <a:lnTo>
                      <a:pt x="276" y="449"/>
                    </a:lnTo>
                    <a:lnTo>
                      <a:pt x="283" y="443"/>
                    </a:lnTo>
                    <a:lnTo>
                      <a:pt x="291" y="435"/>
                    </a:lnTo>
                    <a:lnTo>
                      <a:pt x="298" y="428"/>
                    </a:lnTo>
                    <a:lnTo>
                      <a:pt x="306" y="418"/>
                    </a:lnTo>
                    <a:lnTo>
                      <a:pt x="315" y="411"/>
                    </a:lnTo>
                    <a:lnTo>
                      <a:pt x="319" y="407"/>
                    </a:lnTo>
                    <a:lnTo>
                      <a:pt x="323" y="401"/>
                    </a:lnTo>
                    <a:lnTo>
                      <a:pt x="327" y="395"/>
                    </a:lnTo>
                    <a:lnTo>
                      <a:pt x="331" y="392"/>
                    </a:lnTo>
                    <a:lnTo>
                      <a:pt x="334" y="386"/>
                    </a:lnTo>
                    <a:lnTo>
                      <a:pt x="338" y="382"/>
                    </a:lnTo>
                    <a:lnTo>
                      <a:pt x="342" y="376"/>
                    </a:lnTo>
                    <a:lnTo>
                      <a:pt x="346" y="371"/>
                    </a:lnTo>
                    <a:lnTo>
                      <a:pt x="348" y="365"/>
                    </a:lnTo>
                    <a:lnTo>
                      <a:pt x="353" y="359"/>
                    </a:lnTo>
                    <a:lnTo>
                      <a:pt x="355" y="354"/>
                    </a:lnTo>
                    <a:lnTo>
                      <a:pt x="359" y="348"/>
                    </a:lnTo>
                    <a:lnTo>
                      <a:pt x="363" y="342"/>
                    </a:lnTo>
                    <a:lnTo>
                      <a:pt x="365" y="338"/>
                    </a:lnTo>
                    <a:lnTo>
                      <a:pt x="369" y="331"/>
                    </a:lnTo>
                    <a:lnTo>
                      <a:pt x="372" y="327"/>
                    </a:lnTo>
                    <a:lnTo>
                      <a:pt x="374" y="319"/>
                    </a:lnTo>
                    <a:lnTo>
                      <a:pt x="378" y="314"/>
                    </a:lnTo>
                    <a:lnTo>
                      <a:pt x="380" y="308"/>
                    </a:lnTo>
                    <a:lnTo>
                      <a:pt x="382" y="302"/>
                    </a:lnTo>
                    <a:lnTo>
                      <a:pt x="384" y="295"/>
                    </a:lnTo>
                    <a:lnTo>
                      <a:pt x="388" y="289"/>
                    </a:lnTo>
                    <a:lnTo>
                      <a:pt x="390" y="283"/>
                    </a:lnTo>
                    <a:lnTo>
                      <a:pt x="391" y="277"/>
                    </a:lnTo>
                    <a:lnTo>
                      <a:pt x="393" y="270"/>
                    </a:lnTo>
                    <a:lnTo>
                      <a:pt x="395" y="264"/>
                    </a:lnTo>
                    <a:lnTo>
                      <a:pt x="397" y="257"/>
                    </a:lnTo>
                    <a:lnTo>
                      <a:pt x="397" y="251"/>
                    </a:lnTo>
                    <a:lnTo>
                      <a:pt x="399" y="243"/>
                    </a:lnTo>
                    <a:lnTo>
                      <a:pt x="399" y="238"/>
                    </a:lnTo>
                    <a:lnTo>
                      <a:pt x="401" y="232"/>
                    </a:lnTo>
                    <a:lnTo>
                      <a:pt x="403" y="226"/>
                    </a:lnTo>
                    <a:lnTo>
                      <a:pt x="401" y="219"/>
                    </a:lnTo>
                    <a:lnTo>
                      <a:pt x="401" y="213"/>
                    </a:lnTo>
                    <a:lnTo>
                      <a:pt x="401" y="205"/>
                    </a:lnTo>
                    <a:lnTo>
                      <a:pt x="401" y="200"/>
                    </a:lnTo>
                    <a:lnTo>
                      <a:pt x="399" y="194"/>
                    </a:lnTo>
                    <a:lnTo>
                      <a:pt x="399" y="188"/>
                    </a:lnTo>
                    <a:lnTo>
                      <a:pt x="397" y="181"/>
                    </a:lnTo>
                    <a:lnTo>
                      <a:pt x="397" y="177"/>
                    </a:lnTo>
                    <a:lnTo>
                      <a:pt x="395" y="171"/>
                    </a:lnTo>
                    <a:lnTo>
                      <a:pt x="393" y="163"/>
                    </a:lnTo>
                    <a:lnTo>
                      <a:pt x="391" y="160"/>
                    </a:lnTo>
                    <a:lnTo>
                      <a:pt x="390" y="154"/>
                    </a:lnTo>
                    <a:lnTo>
                      <a:pt x="388" y="148"/>
                    </a:lnTo>
                    <a:lnTo>
                      <a:pt x="386" y="144"/>
                    </a:lnTo>
                    <a:lnTo>
                      <a:pt x="382" y="139"/>
                    </a:lnTo>
                    <a:lnTo>
                      <a:pt x="380" y="135"/>
                    </a:lnTo>
                    <a:lnTo>
                      <a:pt x="378" y="129"/>
                    </a:lnTo>
                    <a:lnTo>
                      <a:pt x="374" y="124"/>
                    </a:lnTo>
                    <a:lnTo>
                      <a:pt x="371" y="120"/>
                    </a:lnTo>
                    <a:lnTo>
                      <a:pt x="369" y="114"/>
                    </a:lnTo>
                    <a:lnTo>
                      <a:pt x="363" y="105"/>
                    </a:lnTo>
                    <a:lnTo>
                      <a:pt x="357" y="97"/>
                    </a:lnTo>
                    <a:lnTo>
                      <a:pt x="350" y="89"/>
                    </a:lnTo>
                    <a:lnTo>
                      <a:pt x="344" y="82"/>
                    </a:lnTo>
                    <a:lnTo>
                      <a:pt x="336" y="74"/>
                    </a:lnTo>
                    <a:lnTo>
                      <a:pt x="329" y="68"/>
                    </a:lnTo>
                    <a:lnTo>
                      <a:pt x="321" y="61"/>
                    </a:lnTo>
                    <a:lnTo>
                      <a:pt x="314" y="55"/>
                    </a:lnTo>
                    <a:lnTo>
                      <a:pt x="308" y="49"/>
                    </a:lnTo>
                    <a:lnTo>
                      <a:pt x="300" y="44"/>
                    </a:lnTo>
                    <a:lnTo>
                      <a:pt x="293" y="40"/>
                    </a:lnTo>
                    <a:lnTo>
                      <a:pt x="287" y="34"/>
                    </a:lnTo>
                    <a:lnTo>
                      <a:pt x="281" y="30"/>
                    </a:lnTo>
                    <a:lnTo>
                      <a:pt x="276" y="29"/>
                    </a:lnTo>
                    <a:lnTo>
                      <a:pt x="270" y="25"/>
                    </a:lnTo>
                    <a:lnTo>
                      <a:pt x="266" y="23"/>
                    </a:lnTo>
                    <a:lnTo>
                      <a:pt x="260" y="19"/>
                    </a:lnTo>
                    <a:lnTo>
                      <a:pt x="258" y="17"/>
                    </a:lnTo>
                    <a:lnTo>
                      <a:pt x="253" y="15"/>
                    </a:lnTo>
                    <a:lnTo>
                      <a:pt x="251" y="15"/>
                    </a:lnTo>
                    <a:lnTo>
                      <a:pt x="363" y="260"/>
                    </a:lnTo>
                    <a:lnTo>
                      <a:pt x="361" y="260"/>
                    </a:lnTo>
                    <a:lnTo>
                      <a:pt x="355" y="258"/>
                    </a:lnTo>
                    <a:lnTo>
                      <a:pt x="350" y="257"/>
                    </a:lnTo>
                    <a:lnTo>
                      <a:pt x="342" y="255"/>
                    </a:lnTo>
                    <a:lnTo>
                      <a:pt x="336" y="253"/>
                    </a:lnTo>
                    <a:lnTo>
                      <a:pt x="331" y="251"/>
                    </a:lnTo>
                    <a:lnTo>
                      <a:pt x="325" y="251"/>
                    </a:lnTo>
                    <a:lnTo>
                      <a:pt x="319" y="249"/>
                    </a:lnTo>
                    <a:lnTo>
                      <a:pt x="312" y="245"/>
                    </a:lnTo>
                    <a:lnTo>
                      <a:pt x="306" y="243"/>
                    </a:lnTo>
                    <a:lnTo>
                      <a:pt x="298" y="241"/>
                    </a:lnTo>
                    <a:lnTo>
                      <a:pt x="291" y="239"/>
                    </a:lnTo>
                    <a:lnTo>
                      <a:pt x="283" y="234"/>
                    </a:lnTo>
                    <a:lnTo>
                      <a:pt x="274" y="232"/>
                    </a:lnTo>
                    <a:lnTo>
                      <a:pt x="266" y="226"/>
                    </a:lnTo>
                    <a:lnTo>
                      <a:pt x="257" y="224"/>
                    </a:lnTo>
                    <a:lnTo>
                      <a:pt x="251" y="220"/>
                    </a:lnTo>
                    <a:lnTo>
                      <a:pt x="247" y="219"/>
                    </a:lnTo>
                    <a:lnTo>
                      <a:pt x="241" y="217"/>
                    </a:lnTo>
                    <a:lnTo>
                      <a:pt x="238" y="215"/>
                    </a:lnTo>
                    <a:lnTo>
                      <a:pt x="228" y="209"/>
                    </a:lnTo>
                    <a:lnTo>
                      <a:pt x="220" y="205"/>
                    </a:lnTo>
                    <a:lnTo>
                      <a:pt x="215" y="201"/>
                    </a:lnTo>
                    <a:lnTo>
                      <a:pt x="209" y="200"/>
                    </a:lnTo>
                    <a:lnTo>
                      <a:pt x="205" y="196"/>
                    </a:lnTo>
                    <a:lnTo>
                      <a:pt x="200" y="192"/>
                    </a:lnTo>
                    <a:lnTo>
                      <a:pt x="196" y="190"/>
                    </a:lnTo>
                    <a:lnTo>
                      <a:pt x="190" y="186"/>
                    </a:lnTo>
                    <a:lnTo>
                      <a:pt x="186" y="182"/>
                    </a:lnTo>
                    <a:lnTo>
                      <a:pt x="182" y="181"/>
                    </a:lnTo>
                    <a:lnTo>
                      <a:pt x="177" y="175"/>
                    </a:lnTo>
                    <a:lnTo>
                      <a:pt x="171" y="173"/>
                    </a:lnTo>
                    <a:lnTo>
                      <a:pt x="165" y="169"/>
                    </a:lnTo>
                    <a:lnTo>
                      <a:pt x="162" y="165"/>
                    </a:lnTo>
                    <a:lnTo>
                      <a:pt x="156" y="162"/>
                    </a:lnTo>
                    <a:lnTo>
                      <a:pt x="152" y="158"/>
                    </a:lnTo>
                    <a:lnTo>
                      <a:pt x="146" y="154"/>
                    </a:lnTo>
                    <a:lnTo>
                      <a:pt x="143" y="150"/>
                    </a:lnTo>
                    <a:lnTo>
                      <a:pt x="139" y="144"/>
                    </a:lnTo>
                    <a:lnTo>
                      <a:pt x="133" y="141"/>
                    </a:lnTo>
                    <a:lnTo>
                      <a:pt x="129" y="137"/>
                    </a:lnTo>
                    <a:lnTo>
                      <a:pt x="124" y="133"/>
                    </a:lnTo>
                    <a:lnTo>
                      <a:pt x="114" y="125"/>
                    </a:lnTo>
                    <a:lnTo>
                      <a:pt x="106" y="118"/>
                    </a:lnTo>
                    <a:lnTo>
                      <a:pt x="99" y="110"/>
                    </a:lnTo>
                    <a:lnTo>
                      <a:pt x="91" y="103"/>
                    </a:lnTo>
                    <a:lnTo>
                      <a:pt x="84" y="95"/>
                    </a:lnTo>
                    <a:lnTo>
                      <a:pt x="78" y="87"/>
                    </a:lnTo>
                    <a:lnTo>
                      <a:pt x="70" y="80"/>
                    </a:lnTo>
                    <a:lnTo>
                      <a:pt x="65" y="74"/>
                    </a:lnTo>
                    <a:lnTo>
                      <a:pt x="59" y="68"/>
                    </a:lnTo>
                    <a:lnTo>
                      <a:pt x="53" y="63"/>
                    </a:lnTo>
                    <a:lnTo>
                      <a:pt x="48" y="57"/>
                    </a:lnTo>
                    <a:lnTo>
                      <a:pt x="44" y="49"/>
                    </a:lnTo>
                    <a:lnTo>
                      <a:pt x="38" y="46"/>
                    </a:lnTo>
                    <a:lnTo>
                      <a:pt x="34" y="42"/>
                    </a:lnTo>
                    <a:lnTo>
                      <a:pt x="29" y="36"/>
                    </a:lnTo>
                    <a:lnTo>
                      <a:pt x="27" y="30"/>
                    </a:lnTo>
                    <a:lnTo>
                      <a:pt x="21" y="27"/>
                    </a:lnTo>
                    <a:lnTo>
                      <a:pt x="19" y="23"/>
                    </a:lnTo>
                    <a:lnTo>
                      <a:pt x="13" y="15"/>
                    </a:lnTo>
                    <a:lnTo>
                      <a:pt x="8" y="10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0" y="49"/>
                    </a:lnTo>
                    <a:lnTo>
                      <a:pt x="0" y="57"/>
                    </a:lnTo>
                    <a:lnTo>
                      <a:pt x="2" y="65"/>
                    </a:lnTo>
                    <a:lnTo>
                      <a:pt x="2" y="72"/>
                    </a:lnTo>
                    <a:lnTo>
                      <a:pt x="4" y="78"/>
                    </a:lnTo>
                    <a:lnTo>
                      <a:pt x="6" y="87"/>
                    </a:lnTo>
                    <a:lnTo>
                      <a:pt x="8" y="93"/>
                    </a:lnTo>
                    <a:lnTo>
                      <a:pt x="10" y="103"/>
                    </a:lnTo>
                    <a:lnTo>
                      <a:pt x="13" y="110"/>
                    </a:lnTo>
                    <a:lnTo>
                      <a:pt x="15" y="118"/>
                    </a:lnTo>
                    <a:lnTo>
                      <a:pt x="19" y="125"/>
                    </a:lnTo>
                    <a:lnTo>
                      <a:pt x="23" y="131"/>
                    </a:lnTo>
                    <a:lnTo>
                      <a:pt x="27" y="139"/>
                    </a:lnTo>
                    <a:lnTo>
                      <a:pt x="30" y="146"/>
                    </a:lnTo>
                    <a:lnTo>
                      <a:pt x="36" y="156"/>
                    </a:lnTo>
                    <a:lnTo>
                      <a:pt x="42" y="162"/>
                    </a:lnTo>
                    <a:lnTo>
                      <a:pt x="48" y="169"/>
                    </a:lnTo>
                    <a:lnTo>
                      <a:pt x="53" y="175"/>
                    </a:lnTo>
                    <a:lnTo>
                      <a:pt x="61" y="182"/>
                    </a:lnTo>
                    <a:lnTo>
                      <a:pt x="67" y="188"/>
                    </a:lnTo>
                    <a:lnTo>
                      <a:pt x="74" y="192"/>
                    </a:lnTo>
                    <a:lnTo>
                      <a:pt x="82" y="198"/>
                    </a:lnTo>
                    <a:lnTo>
                      <a:pt x="91" y="201"/>
                    </a:lnTo>
                    <a:lnTo>
                      <a:pt x="99" y="203"/>
                    </a:lnTo>
                    <a:lnTo>
                      <a:pt x="108" y="207"/>
                    </a:lnTo>
                    <a:lnTo>
                      <a:pt x="112" y="207"/>
                    </a:lnTo>
                    <a:lnTo>
                      <a:pt x="116" y="209"/>
                    </a:lnTo>
                    <a:lnTo>
                      <a:pt x="122" y="211"/>
                    </a:lnTo>
                    <a:lnTo>
                      <a:pt x="127" y="213"/>
                    </a:lnTo>
                    <a:lnTo>
                      <a:pt x="135" y="215"/>
                    </a:lnTo>
                    <a:lnTo>
                      <a:pt x="144" y="217"/>
                    </a:lnTo>
                    <a:lnTo>
                      <a:pt x="148" y="217"/>
                    </a:lnTo>
                    <a:lnTo>
                      <a:pt x="154" y="219"/>
                    </a:lnTo>
                    <a:lnTo>
                      <a:pt x="158" y="219"/>
                    </a:lnTo>
                    <a:lnTo>
                      <a:pt x="163" y="220"/>
                    </a:lnTo>
                    <a:lnTo>
                      <a:pt x="171" y="220"/>
                    </a:lnTo>
                    <a:lnTo>
                      <a:pt x="182" y="224"/>
                    </a:lnTo>
                    <a:lnTo>
                      <a:pt x="186" y="224"/>
                    </a:lnTo>
                    <a:lnTo>
                      <a:pt x="190" y="224"/>
                    </a:lnTo>
                    <a:lnTo>
                      <a:pt x="196" y="224"/>
                    </a:lnTo>
                    <a:lnTo>
                      <a:pt x="200" y="226"/>
                    </a:lnTo>
                    <a:lnTo>
                      <a:pt x="207" y="228"/>
                    </a:lnTo>
                    <a:lnTo>
                      <a:pt x="217" y="230"/>
                    </a:lnTo>
                    <a:lnTo>
                      <a:pt x="224" y="232"/>
                    </a:lnTo>
                    <a:lnTo>
                      <a:pt x="234" y="234"/>
                    </a:lnTo>
                    <a:lnTo>
                      <a:pt x="241" y="236"/>
                    </a:lnTo>
                    <a:lnTo>
                      <a:pt x="249" y="239"/>
                    </a:lnTo>
                    <a:lnTo>
                      <a:pt x="255" y="243"/>
                    </a:lnTo>
                    <a:lnTo>
                      <a:pt x="262" y="247"/>
                    </a:lnTo>
                    <a:lnTo>
                      <a:pt x="268" y="251"/>
                    </a:lnTo>
                    <a:lnTo>
                      <a:pt x="274" y="257"/>
                    </a:lnTo>
                    <a:lnTo>
                      <a:pt x="277" y="262"/>
                    </a:lnTo>
                    <a:lnTo>
                      <a:pt x="283" y="270"/>
                    </a:lnTo>
                    <a:lnTo>
                      <a:pt x="285" y="277"/>
                    </a:lnTo>
                    <a:lnTo>
                      <a:pt x="289" y="285"/>
                    </a:lnTo>
                    <a:lnTo>
                      <a:pt x="291" y="289"/>
                    </a:lnTo>
                    <a:lnTo>
                      <a:pt x="291" y="295"/>
                    </a:lnTo>
                    <a:lnTo>
                      <a:pt x="293" y="298"/>
                    </a:lnTo>
                    <a:lnTo>
                      <a:pt x="295" y="304"/>
                    </a:lnTo>
                    <a:lnTo>
                      <a:pt x="293" y="312"/>
                    </a:lnTo>
                    <a:lnTo>
                      <a:pt x="293" y="321"/>
                    </a:lnTo>
                    <a:lnTo>
                      <a:pt x="291" y="327"/>
                    </a:lnTo>
                    <a:lnTo>
                      <a:pt x="287" y="331"/>
                    </a:lnTo>
                    <a:lnTo>
                      <a:pt x="283" y="335"/>
                    </a:lnTo>
                    <a:lnTo>
                      <a:pt x="277" y="338"/>
                    </a:lnTo>
                    <a:lnTo>
                      <a:pt x="272" y="338"/>
                    </a:lnTo>
                    <a:lnTo>
                      <a:pt x="266" y="338"/>
                    </a:lnTo>
                    <a:lnTo>
                      <a:pt x="258" y="336"/>
                    </a:lnTo>
                    <a:lnTo>
                      <a:pt x="251" y="335"/>
                    </a:lnTo>
                    <a:lnTo>
                      <a:pt x="241" y="331"/>
                    </a:lnTo>
                    <a:lnTo>
                      <a:pt x="234" y="329"/>
                    </a:lnTo>
                    <a:lnTo>
                      <a:pt x="228" y="325"/>
                    </a:lnTo>
                    <a:lnTo>
                      <a:pt x="224" y="323"/>
                    </a:lnTo>
                    <a:lnTo>
                      <a:pt x="219" y="321"/>
                    </a:lnTo>
                    <a:lnTo>
                      <a:pt x="215" y="319"/>
                    </a:lnTo>
                    <a:lnTo>
                      <a:pt x="209" y="316"/>
                    </a:lnTo>
                    <a:lnTo>
                      <a:pt x="205" y="312"/>
                    </a:lnTo>
                    <a:lnTo>
                      <a:pt x="200" y="310"/>
                    </a:lnTo>
                    <a:lnTo>
                      <a:pt x="196" y="308"/>
                    </a:lnTo>
                    <a:lnTo>
                      <a:pt x="190" y="304"/>
                    </a:lnTo>
                    <a:lnTo>
                      <a:pt x="184" y="300"/>
                    </a:lnTo>
                    <a:lnTo>
                      <a:pt x="181" y="296"/>
                    </a:lnTo>
                    <a:lnTo>
                      <a:pt x="175" y="295"/>
                    </a:lnTo>
                    <a:lnTo>
                      <a:pt x="169" y="291"/>
                    </a:lnTo>
                    <a:lnTo>
                      <a:pt x="165" y="287"/>
                    </a:lnTo>
                    <a:lnTo>
                      <a:pt x="160" y="283"/>
                    </a:lnTo>
                    <a:lnTo>
                      <a:pt x="156" y="281"/>
                    </a:lnTo>
                    <a:lnTo>
                      <a:pt x="146" y="274"/>
                    </a:lnTo>
                    <a:lnTo>
                      <a:pt x="139" y="268"/>
                    </a:lnTo>
                    <a:lnTo>
                      <a:pt x="129" y="260"/>
                    </a:lnTo>
                    <a:lnTo>
                      <a:pt x="122" y="255"/>
                    </a:lnTo>
                    <a:lnTo>
                      <a:pt x="114" y="249"/>
                    </a:lnTo>
                    <a:lnTo>
                      <a:pt x="108" y="243"/>
                    </a:lnTo>
                    <a:lnTo>
                      <a:pt x="103" y="239"/>
                    </a:lnTo>
                    <a:lnTo>
                      <a:pt x="97" y="236"/>
                    </a:lnTo>
                    <a:lnTo>
                      <a:pt x="91" y="230"/>
                    </a:lnTo>
                    <a:lnTo>
                      <a:pt x="89" y="228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 sz="8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/>
              </a:p>
            </p:txBody>
          </p:sp>
        </p:grpSp>
      </p:grp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1358161" y="1714634"/>
            <a:ext cx="1196975" cy="2071687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900" b="1">
                <a:solidFill>
                  <a:schemeClr val="bg1"/>
                </a:solidFill>
                <a:latin typeface="Arial" panose="020B0604020202020204" pitchFamily="34" charset="0"/>
              </a:rPr>
              <a:t>Application</a:t>
            </a:r>
            <a:br>
              <a:rPr lang="en-US" altLang="pt-BR" sz="900" b="1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pt-BR" sz="900" b="1">
                <a:solidFill>
                  <a:schemeClr val="bg1"/>
                </a:solidFill>
                <a:latin typeface="Arial" panose="020B0604020202020204" pitchFamily="34" charset="0"/>
              </a:rPr>
              <a:t>Server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pt-BR" sz="7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9.xxx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AIX V6.1 TL7</a:t>
            </a:r>
            <a:b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DB2 Client 9.7.0.6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IHS 7.0.0.21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WAS ND 7.0.0.21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ICM Server 8.7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b="1">
                <a:solidFill>
                  <a:schemeClr val="bg1"/>
                </a:solidFill>
                <a:latin typeface="Arial" panose="020B0604020202020204" pitchFamily="34" charset="0"/>
              </a:rPr>
              <a:t>JMS 1.1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64-bit </a:t>
            </a:r>
            <a:b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n-US" altLang="pt-BR" sz="7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700">
                <a:solidFill>
                  <a:schemeClr val="bg1"/>
                </a:solidFill>
                <a:latin typeface="Arial" panose="020B0604020202020204" pitchFamily="34" charset="0"/>
              </a:rPr>
              <a:t>DCCT Application</a:t>
            </a:r>
            <a:endParaRPr lang="en-US" altLang="pt-BR" sz="7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134"/>
          <p:cNvSpPr txBox="1">
            <a:spLocks noChangeArrowheads="1"/>
          </p:cNvSpPr>
          <p:nvPr/>
        </p:nvSpPr>
        <p:spPr bwMode="auto">
          <a:xfrm>
            <a:off x="897786" y="4338771"/>
            <a:ext cx="1196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JDBC </a:t>
            </a:r>
            <a:b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(SDC Assigned Port)</a:t>
            </a:r>
            <a:endParaRPr lang="en-US" altLang="pt-BR" sz="7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16" name="Rectangle 196"/>
          <p:cNvGrpSpPr>
            <a:grpSpLocks/>
          </p:cNvGrpSpPr>
          <p:nvPr/>
        </p:nvGrpSpPr>
        <p:grpSpPr bwMode="auto">
          <a:xfrm>
            <a:off x="4028336" y="2819534"/>
            <a:ext cx="1006475" cy="892175"/>
            <a:chOff x="3825" y="1179"/>
            <a:chExt cx="499" cy="591"/>
          </a:xfrm>
        </p:grpSpPr>
        <p:pic>
          <p:nvPicPr>
            <p:cNvPr id="17" name="Rectangle 19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" y="1179"/>
              <a:ext cx="499" cy="591"/>
            </a:xfrm>
            <a:prstGeom prst="rect">
              <a:avLst/>
            </a:prstGeom>
            <a:gradFill rotWithShape="1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51"/>
            <p:cNvSpPr txBox="1">
              <a:spLocks noChangeArrowheads="1"/>
            </p:cNvSpPr>
            <p:nvPr/>
          </p:nvSpPr>
          <p:spPr bwMode="auto">
            <a:xfrm>
              <a:off x="3830" y="1181"/>
              <a:ext cx="490" cy="585"/>
            </a:xfrm>
            <a:prstGeom prst="rect">
              <a:avLst/>
            </a:prstGeom>
            <a:gradFill rotWithShape="1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 sz="900" b="1">
                  <a:solidFill>
                    <a:schemeClr val="tx1"/>
                  </a:solidFill>
                  <a:latin typeface="Arial" panose="020B0604020202020204" pitchFamily="34" charset="0"/>
                </a:rPr>
                <a:t>Lotus </a:t>
              </a: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 sz="900" b="1">
                  <a:solidFill>
                    <a:schemeClr val="tx1"/>
                  </a:solidFill>
                  <a:latin typeface="Arial" panose="020B0604020202020204" pitchFamily="34" charset="0"/>
                </a:rPr>
                <a:t>Connections</a:t>
              </a: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>
                  <a:solidFill>
                    <a:schemeClr val="tx1"/>
                  </a:solidFill>
                  <a:latin typeface="Arial" panose="020B0604020202020204" pitchFamily="34" charset="0"/>
                </a:rPr>
                <a:t>w3-connections.</a:t>
              </a: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>
                  <a:solidFill>
                    <a:schemeClr val="tx1"/>
                  </a:solidFill>
                  <a:latin typeface="Arial" panose="020B0604020202020204" pitchFamily="34" charset="0"/>
                </a:rPr>
                <a:t>ibm.com</a:t>
              </a: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>
                  <a:solidFill>
                    <a:schemeClr val="tx1"/>
                  </a:solidFill>
                  <a:latin typeface="Arial" panose="020B0604020202020204" pitchFamily="34" charset="0"/>
                </a:rPr>
                <a:t>(AHE BLD)</a:t>
              </a: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pt-BR" sz="1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pt-BR" sz="1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9" name="Text Box 202"/>
          <p:cNvSpPr txBox="1">
            <a:spLocks noChangeArrowheads="1"/>
          </p:cNvSpPr>
          <p:nvPr/>
        </p:nvSpPr>
        <p:spPr bwMode="auto">
          <a:xfrm>
            <a:off x="2278911" y="4200659"/>
            <a:ext cx="1243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Blue Pages Lookup HTTP</a:t>
            </a:r>
            <a:b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(port 80)</a:t>
            </a:r>
          </a:p>
        </p:txBody>
      </p:sp>
      <p:sp>
        <p:nvSpPr>
          <p:cNvPr id="20" name="Line 72"/>
          <p:cNvSpPr>
            <a:spLocks noChangeShapeType="1"/>
          </p:cNvSpPr>
          <p:nvPr/>
        </p:nvSpPr>
        <p:spPr bwMode="auto">
          <a:xfrm flipV="1">
            <a:off x="2847236" y="5340484"/>
            <a:ext cx="3657600" cy="460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21" name="Rectangle 162"/>
          <p:cNvSpPr>
            <a:spLocks noChangeArrowheads="1"/>
          </p:cNvSpPr>
          <p:nvPr/>
        </p:nvSpPr>
        <p:spPr bwMode="auto">
          <a:xfrm>
            <a:off x="989861" y="1070109"/>
            <a:ext cx="2163762" cy="320675"/>
          </a:xfrm>
          <a:prstGeom prst="rect">
            <a:avLst/>
          </a:prstGeom>
          <a:solidFill>
            <a:srgbClr val="00FF00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1000" b="1">
                <a:solidFill>
                  <a:schemeClr val="bg1"/>
                </a:solidFill>
                <a:latin typeface="Arial" panose="020B0604020202020204" pitchFamily="34" charset="0"/>
              </a:rPr>
              <a:t>Green Zone</a:t>
            </a:r>
            <a:endParaRPr lang="en-US" altLang="pt-BR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165"/>
          <p:cNvSpPr>
            <a:spLocks noChangeArrowheads="1"/>
          </p:cNvSpPr>
          <p:nvPr/>
        </p:nvSpPr>
        <p:spPr bwMode="auto">
          <a:xfrm>
            <a:off x="4442673" y="1070109"/>
            <a:ext cx="4189413" cy="3206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1000" b="1">
                <a:solidFill>
                  <a:schemeClr val="tx1"/>
                </a:solidFill>
                <a:latin typeface="Arial" panose="020B0604020202020204" pitchFamily="34" charset="0"/>
              </a:rPr>
              <a:t>Blue  Zone</a:t>
            </a:r>
            <a:endParaRPr lang="en-US" altLang="pt-BR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166"/>
          <p:cNvSpPr txBox="1">
            <a:spLocks noChangeArrowheads="1"/>
          </p:cNvSpPr>
          <p:nvPr/>
        </p:nvSpPr>
        <p:spPr bwMode="auto">
          <a:xfrm>
            <a:off x="5133236" y="5157921"/>
            <a:ext cx="8683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TCP (port 1500)</a:t>
            </a:r>
          </a:p>
        </p:txBody>
      </p:sp>
      <p:sp>
        <p:nvSpPr>
          <p:cNvPr id="24" name="Text Box 202"/>
          <p:cNvSpPr txBox="1">
            <a:spLocks noChangeArrowheads="1"/>
          </p:cNvSpPr>
          <p:nvPr/>
        </p:nvSpPr>
        <p:spPr bwMode="auto">
          <a:xfrm>
            <a:off x="2024911" y="4837246"/>
            <a:ext cx="1427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Blue Groups HTTPS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User  Entitlement (port 443)</a:t>
            </a:r>
          </a:p>
        </p:txBody>
      </p:sp>
      <p:sp>
        <p:nvSpPr>
          <p:cNvPr id="25" name="AutoShape 166"/>
          <p:cNvSpPr>
            <a:spLocks noChangeArrowheads="1"/>
          </p:cNvSpPr>
          <p:nvPr/>
        </p:nvSpPr>
        <p:spPr bwMode="auto">
          <a:xfrm>
            <a:off x="1220048" y="5213484"/>
            <a:ext cx="1644650" cy="1406525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pt-BR" sz="9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pt-BR" sz="7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pt-BR" sz="7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9.xxx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pt-BR" sz="7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AIX V6.1 TL7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DB2 V9.7.0.6  Server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JRE 1.6.0 (SR5) (64-bit)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TSM Client V6.2 (backup)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pt-BR" sz="7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pt-BR" sz="7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pt-BR" sz="7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pt-BR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6" name="Rectangle 196"/>
          <p:cNvGrpSpPr>
            <a:grpSpLocks/>
          </p:cNvGrpSpPr>
          <p:nvPr/>
        </p:nvGrpSpPr>
        <p:grpSpPr bwMode="auto">
          <a:xfrm>
            <a:off x="6504836" y="4516571"/>
            <a:ext cx="1006475" cy="917575"/>
            <a:chOff x="4259" y="2853"/>
            <a:chExt cx="499" cy="457"/>
          </a:xfrm>
        </p:grpSpPr>
        <p:pic>
          <p:nvPicPr>
            <p:cNvPr id="27" name="Rectangle 19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9" y="2853"/>
              <a:ext cx="499" cy="457"/>
            </a:xfrm>
            <a:prstGeom prst="rect">
              <a:avLst/>
            </a:prstGeom>
            <a:gradFill rotWithShape="1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 Box 273"/>
            <p:cNvSpPr txBox="1">
              <a:spLocks noChangeArrowheads="1"/>
            </p:cNvSpPr>
            <p:nvPr/>
          </p:nvSpPr>
          <p:spPr bwMode="auto">
            <a:xfrm>
              <a:off x="4262" y="2858"/>
              <a:ext cx="490" cy="447"/>
            </a:xfrm>
            <a:prstGeom prst="rect">
              <a:avLst/>
            </a:prstGeom>
            <a:gradFill rotWithShape="1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 sz="900" b="1">
                  <a:solidFill>
                    <a:schemeClr val="tx1"/>
                  </a:solidFill>
                </a:rPr>
                <a:t>TSM (backup)</a:t>
              </a:r>
              <a:endParaRPr lang="en-US" altLang="pt-BR" sz="900" b="1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pt-BR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>
                  <a:solidFill>
                    <a:schemeClr val="tx1"/>
                  </a:solidFill>
                  <a:latin typeface="Arial" panose="020B0604020202020204" pitchFamily="34" charset="0"/>
                </a:rPr>
                <a:t>9.17.207.241</a:t>
              </a: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>
                  <a:solidFill>
                    <a:schemeClr val="tx1"/>
                  </a:solidFill>
                  <a:latin typeface="Arial" panose="020B0604020202020204" pitchFamily="34" charset="0"/>
                </a:rPr>
                <a:t>bldxmet2</a:t>
              </a: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>
                  <a:solidFill>
                    <a:schemeClr val="tx1"/>
                  </a:solidFill>
                  <a:latin typeface="Arial" panose="020B0604020202020204" pitchFamily="34" charset="0"/>
                </a:rPr>
                <a:t>(BLD)</a:t>
              </a:r>
            </a:p>
          </p:txBody>
        </p:sp>
      </p:grpSp>
      <p:sp>
        <p:nvSpPr>
          <p:cNvPr id="29" name="AutoShape 276"/>
          <p:cNvSpPr>
            <a:spLocks noChangeArrowheads="1"/>
          </p:cNvSpPr>
          <p:nvPr/>
        </p:nvSpPr>
        <p:spPr bwMode="auto">
          <a:xfrm>
            <a:off x="4028336" y="4200659"/>
            <a:ext cx="868362" cy="501650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900" b="1">
                <a:solidFill>
                  <a:schemeClr val="bg1"/>
                </a:solidFill>
                <a:latin typeface="Arial" panose="020B0604020202020204" pitchFamily="34" charset="0"/>
              </a:rPr>
              <a:t>Enterprise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900" b="1">
                <a:solidFill>
                  <a:schemeClr val="bg1"/>
                </a:solidFill>
                <a:latin typeface="Arial" panose="020B0604020202020204" pitchFamily="34" charset="0"/>
              </a:rPr>
              <a:t>Directory</a:t>
            </a:r>
          </a:p>
        </p:txBody>
      </p:sp>
      <p:grpSp>
        <p:nvGrpSpPr>
          <p:cNvPr id="30" name="Group 159"/>
          <p:cNvGrpSpPr>
            <a:grpSpLocks/>
          </p:cNvGrpSpPr>
          <p:nvPr/>
        </p:nvGrpSpPr>
        <p:grpSpPr bwMode="auto">
          <a:xfrm>
            <a:off x="8654311" y="4105409"/>
            <a:ext cx="776287" cy="811212"/>
            <a:chOff x="7886736" y="4533912"/>
            <a:chExt cx="776288" cy="811218"/>
          </a:xfrm>
        </p:grpSpPr>
        <p:sp>
          <p:nvSpPr>
            <p:cNvPr id="31" name="computr2"/>
            <p:cNvSpPr>
              <a:spLocks noEditPoints="1" noChangeArrowheads="1"/>
            </p:cNvSpPr>
            <p:nvPr/>
          </p:nvSpPr>
          <p:spPr bwMode="auto">
            <a:xfrm>
              <a:off x="7886736" y="4533912"/>
              <a:ext cx="730250" cy="5476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0 w 21600"/>
                <a:gd name="T31" fmla="*/ 1906 h 21600"/>
                <a:gd name="T32" fmla="*/ 15594 w 21600"/>
                <a:gd name="T33" fmla="*/ 976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7932774" y="5040328"/>
              <a:ext cx="730250" cy="304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BR" sz="700">
                  <a:solidFill>
                    <a:schemeClr val="bg1"/>
                  </a:solidFill>
                  <a:latin typeface="Arial" panose="020B0604020202020204" pitchFamily="34" charset="0"/>
                </a:rPr>
                <a:t>Policy</a:t>
              </a:r>
              <a:br>
                <a:rPr lang="en-US" altLang="pt-BR" sz="700">
                  <a:solidFill>
                    <a:schemeClr val="bg1"/>
                  </a:solidFill>
                  <a:latin typeface="Arial" panose="020B0604020202020204" pitchFamily="34" charset="0"/>
                </a:rPr>
              </a:br>
              <a:r>
                <a:rPr lang="en-US" altLang="pt-BR" sz="700">
                  <a:solidFill>
                    <a:schemeClr val="bg1"/>
                  </a:solidFill>
                  <a:latin typeface="Arial" panose="020B0604020202020204" pitchFamily="34" charset="0"/>
                </a:rPr>
                <a:t>Administrator</a:t>
              </a:r>
            </a:p>
          </p:txBody>
        </p:sp>
      </p:grp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6962036" y="4105409"/>
            <a:ext cx="1519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Windows </a:t>
            </a:r>
            <a:b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Desktop  Sharing</a:t>
            </a:r>
          </a:p>
        </p:txBody>
      </p:sp>
      <p:sp>
        <p:nvSpPr>
          <p:cNvPr id="34" name="Text Box 199"/>
          <p:cNvSpPr txBox="1">
            <a:spLocks noChangeArrowheads="1"/>
          </p:cNvSpPr>
          <p:nvPr/>
        </p:nvSpPr>
        <p:spPr bwMode="auto">
          <a:xfrm>
            <a:off x="3752111" y="3832359"/>
            <a:ext cx="1289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HTTPS / SOAP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(port 18087)</a:t>
            </a:r>
          </a:p>
        </p:txBody>
      </p:sp>
      <p:grpSp>
        <p:nvGrpSpPr>
          <p:cNvPr id="35" name="Rectangle 196"/>
          <p:cNvGrpSpPr>
            <a:grpSpLocks/>
          </p:cNvGrpSpPr>
          <p:nvPr/>
        </p:nvGrpSpPr>
        <p:grpSpPr bwMode="auto">
          <a:xfrm>
            <a:off x="5363425" y="3924436"/>
            <a:ext cx="960437" cy="782646"/>
            <a:chOff x="3825" y="1179"/>
            <a:chExt cx="499" cy="591"/>
          </a:xfrm>
          <a:solidFill>
            <a:schemeClr val="accent1"/>
          </a:solidFill>
        </p:grpSpPr>
        <p:pic>
          <p:nvPicPr>
            <p:cNvPr id="36" name="Rectangle 196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25" y="1179"/>
              <a:ext cx="499" cy="591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37" name="Text Box 51"/>
            <p:cNvSpPr txBox="1">
              <a:spLocks noChangeArrowheads="1"/>
            </p:cNvSpPr>
            <p:nvPr/>
          </p:nvSpPr>
          <p:spPr bwMode="auto">
            <a:xfrm>
              <a:off x="3830" y="1181"/>
              <a:ext cx="490" cy="58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700" b="1" dirty="0">
                  <a:solidFill>
                    <a:schemeClr val="tx1"/>
                  </a:solidFill>
                  <a:latin typeface="Arial" pitchFamily="34" charset="0"/>
                </a:rPr>
                <a:t>ICM Workbench</a:t>
              </a:r>
              <a:br>
                <a:rPr lang="en-US" sz="700" b="1" dirty="0">
                  <a:solidFill>
                    <a:schemeClr val="tx1"/>
                  </a:solidFill>
                  <a:latin typeface="Arial" pitchFamily="34" charset="0"/>
                </a:rPr>
              </a:br>
              <a:r>
                <a:rPr lang="en-US" sz="700" b="1" dirty="0">
                  <a:solidFill>
                    <a:schemeClr val="tx1"/>
                  </a:solidFill>
                  <a:latin typeface="Arial" pitchFamily="34" charset="0"/>
                </a:rPr>
                <a:t>(Cloud)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600" dirty="0">
                  <a:solidFill>
                    <a:schemeClr val="tx1"/>
                  </a:solidFill>
                  <a:latin typeface="Arial" pitchFamily="34" charset="0"/>
                </a:rPr>
                <a:t>9.xxx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pt-BR" sz="600" dirty="0">
                  <a:solidFill>
                    <a:schemeClr val="tx1"/>
                  </a:solidFill>
                  <a:latin typeface="Arial" pitchFamily="34" charset="0"/>
                </a:rPr>
                <a:t>Windows  Server</a:t>
              </a:r>
              <a:br>
                <a:rPr lang="pt-BR" sz="600" dirty="0">
                  <a:solidFill>
                    <a:schemeClr val="tx1"/>
                  </a:solidFill>
                  <a:latin typeface="Arial" pitchFamily="34" charset="0"/>
                </a:rPr>
              </a:br>
              <a:br>
                <a:rPr lang="pt-BR" sz="600" dirty="0">
                  <a:solidFill>
                    <a:schemeClr val="tx1"/>
                  </a:solidFill>
                  <a:latin typeface="Arial" pitchFamily="34" charset="0"/>
                </a:rPr>
              </a:br>
              <a:r>
                <a:rPr lang="pt-BR" sz="600" dirty="0">
                  <a:solidFill>
                    <a:schemeClr val="tx1"/>
                  </a:solidFill>
                  <a:latin typeface="Arial" pitchFamily="34" charset="0"/>
                </a:rPr>
                <a:t>ICM Client</a:t>
              </a:r>
              <a:endParaRPr lang="en-US" sz="600" dirty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sz="1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38" name="Text Box 45"/>
          <p:cNvSpPr txBox="1">
            <a:spLocks noChangeArrowheads="1"/>
          </p:cNvSpPr>
          <p:nvPr/>
        </p:nvSpPr>
        <p:spPr bwMode="auto">
          <a:xfrm flipH="1">
            <a:off x="1567711" y="5248409"/>
            <a:ext cx="1058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 b="1">
                <a:solidFill>
                  <a:schemeClr val="bg1"/>
                </a:solidFill>
                <a:latin typeface="Arial" panose="020B0604020202020204" pitchFamily="34" charset="0"/>
              </a:rPr>
              <a:t>Database Server (Transactional)</a:t>
            </a:r>
          </a:p>
        </p:txBody>
      </p:sp>
      <p:grpSp>
        <p:nvGrpSpPr>
          <p:cNvPr id="39" name="Group 145"/>
          <p:cNvGrpSpPr>
            <a:grpSpLocks/>
          </p:cNvGrpSpPr>
          <p:nvPr/>
        </p:nvGrpSpPr>
        <p:grpSpPr bwMode="auto">
          <a:xfrm>
            <a:off x="8333636" y="5615121"/>
            <a:ext cx="1417637" cy="1058863"/>
            <a:chOff x="152400" y="4948254"/>
            <a:chExt cx="1765300" cy="1196988"/>
          </a:xfrm>
        </p:grpSpPr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152400" y="4948254"/>
              <a:ext cx="1765300" cy="1196988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pt-BR" altLang="pt-BR" sz="2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Rectangle 89"/>
            <p:cNvSpPr>
              <a:spLocks noChangeArrowheads="1"/>
            </p:cNvSpPr>
            <p:nvPr/>
          </p:nvSpPr>
          <p:spPr bwMode="auto">
            <a:xfrm>
              <a:off x="274638" y="5408613"/>
              <a:ext cx="163512" cy="19843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pt-BR" altLang="pt-BR" sz="2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Rectangle 90"/>
            <p:cNvSpPr>
              <a:spLocks noChangeArrowheads="1"/>
            </p:cNvSpPr>
            <p:nvPr/>
          </p:nvSpPr>
          <p:spPr bwMode="auto">
            <a:xfrm>
              <a:off x="274638" y="5668963"/>
              <a:ext cx="163512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pt-BR" altLang="pt-BR" sz="2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Rectangle 92"/>
            <p:cNvSpPr>
              <a:spLocks noChangeArrowheads="1"/>
            </p:cNvSpPr>
            <p:nvPr/>
          </p:nvSpPr>
          <p:spPr bwMode="auto">
            <a:xfrm>
              <a:off x="381711" y="5362803"/>
              <a:ext cx="1492499" cy="224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 sz="700">
                  <a:solidFill>
                    <a:schemeClr val="bg1"/>
                  </a:solidFill>
                  <a:latin typeface="Arial" panose="020B0604020202020204" pitchFamily="34" charset="0"/>
                </a:rPr>
                <a:t>DCCT AHE GZ Servers</a:t>
              </a:r>
            </a:p>
          </p:txBody>
        </p:sp>
        <p:sp>
          <p:nvSpPr>
            <p:cNvPr id="44" name="Rectangle 94"/>
            <p:cNvSpPr>
              <a:spLocks noChangeArrowheads="1"/>
            </p:cNvSpPr>
            <p:nvPr/>
          </p:nvSpPr>
          <p:spPr bwMode="auto">
            <a:xfrm>
              <a:off x="781029" y="4948254"/>
              <a:ext cx="620721" cy="224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 sz="700" b="1">
                  <a:solidFill>
                    <a:schemeClr val="bg1"/>
                  </a:solidFill>
                  <a:latin typeface="Arial" panose="020B0604020202020204" pitchFamily="34" charset="0"/>
                </a:rPr>
                <a:t>Legend</a:t>
              </a:r>
            </a:p>
          </p:txBody>
        </p:sp>
        <p:sp>
          <p:nvSpPr>
            <p:cNvPr id="45" name="Rectangle 92"/>
            <p:cNvSpPr>
              <a:spLocks noChangeArrowheads="1"/>
            </p:cNvSpPr>
            <p:nvPr/>
          </p:nvSpPr>
          <p:spPr bwMode="auto">
            <a:xfrm>
              <a:off x="381711" y="5639169"/>
              <a:ext cx="1492499" cy="224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 sz="700">
                  <a:solidFill>
                    <a:schemeClr val="bg1"/>
                  </a:solidFill>
                  <a:latin typeface="Arial" panose="020B0604020202020204" pitchFamily="34" charset="0"/>
                </a:rPr>
                <a:t>DCCT AHE BZ Servers</a:t>
              </a:r>
            </a:p>
          </p:txBody>
        </p:sp>
        <p:sp>
          <p:nvSpPr>
            <p:cNvPr id="46" name="Rectangle 91"/>
            <p:cNvSpPr>
              <a:spLocks noChangeArrowheads="1"/>
            </p:cNvSpPr>
            <p:nvPr/>
          </p:nvSpPr>
          <p:spPr bwMode="auto">
            <a:xfrm>
              <a:off x="381711" y="5915535"/>
              <a:ext cx="1492499" cy="224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 sz="700">
                  <a:solidFill>
                    <a:schemeClr val="bg1"/>
                  </a:solidFill>
                  <a:latin typeface="Arial" panose="020B0604020202020204" pitchFamily="34" charset="0"/>
                </a:rPr>
                <a:t>Non-DCCT BZ Servers</a:t>
              </a:r>
            </a:p>
          </p:txBody>
        </p:sp>
        <p:sp>
          <p:nvSpPr>
            <p:cNvPr id="47" name="Rectangle 89"/>
            <p:cNvSpPr>
              <a:spLocks noChangeArrowheads="1"/>
            </p:cNvSpPr>
            <p:nvPr/>
          </p:nvSpPr>
          <p:spPr bwMode="auto">
            <a:xfrm>
              <a:off x="274638" y="5132388"/>
              <a:ext cx="163512" cy="1984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pt-BR" altLang="pt-BR" sz="2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Rectangle 92"/>
            <p:cNvSpPr>
              <a:spLocks noChangeArrowheads="1"/>
            </p:cNvSpPr>
            <p:nvPr/>
          </p:nvSpPr>
          <p:spPr bwMode="auto">
            <a:xfrm>
              <a:off x="381711" y="5133096"/>
              <a:ext cx="1243420" cy="224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 sz="700">
                  <a:solidFill>
                    <a:schemeClr val="bg1"/>
                  </a:solidFill>
                  <a:latin typeface="Arial" panose="020B0604020202020204" pitchFamily="34" charset="0"/>
                </a:rPr>
                <a:t>Common services</a:t>
              </a:r>
            </a:p>
          </p:txBody>
        </p:sp>
        <p:sp>
          <p:nvSpPr>
            <p:cNvPr id="49" name="Text Box 273"/>
            <p:cNvSpPr txBox="1">
              <a:spLocks noChangeArrowheads="1"/>
            </p:cNvSpPr>
            <p:nvPr/>
          </p:nvSpPr>
          <p:spPr bwMode="auto">
            <a:xfrm>
              <a:off x="274638" y="5915025"/>
              <a:ext cx="177800" cy="220663"/>
            </a:xfrm>
            <a:prstGeom prst="rect">
              <a:avLst/>
            </a:prstGeom>
            <a:gradFill rotWithShape="1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pt-BR" altLang="pt-B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0" name="Oval 147"/>
          <p:cNvSpPr>
            <a:spLocks noChangeArrowheads="1"/>
          </p:cNvSpPr>
          <p:nvPr/>
        </p:nvSpPr>
        <p:spPr bwMode="auto">
          <a:xfrm>
            <a:off x="4995123" y="4062546"/>
            <a:ext cx="304800" cy="304800"/>
          </a:xfrm>
          <a:prstGeom prst="ellipse">
            <a:avLst/>
          </a:prstGeom>
          <a:solidFill>
            <a:srgbClr val="CC00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9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Oval 147"/>
          <p:cNvSpPr>
            <a:spLocks noChangeArrowheads="1"/>
          </p:cNvSpPr>
          <p:nvPr/>
        </p:nvSpPr>
        <p:spPr bwMode="auto">
          <a:xfrm>
            <a:off x="3660036" y="4384809"/>
            <a:ext cx="276225" cy="276225"/>
          </a:xfrm>
          <a:prstGeom prst="ellipse">
            <a:avLst/>
          </a:prstGeom>
          <a:solidFill>
            <a:srgbClr val="CC00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9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Oval 147"/>
          <p:cNvSpPr>
            <a:spLocks noChangeArrowheads="1"/>
          </p:cNvSpPr>
          <p:nvPr/>
        </p:nvSpPr>
        <p:spPr bwMode="auto">
          <a:xfrm>
            <a:off x="3533036" y="4973771"/>
            <a:ext cx="304800" cy="304800"/>
          </a:xfrm>
          <a:prstGeom prst="ellipse">
            <a:avLst/>
          </a:prstGeom>
          <a:solidFill>
            <a:srgbClr val="CC00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9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147"/>
          <p:cNvSpPr>
            <a:spLocks noChangeArrowheads="1"/>
          </p:cNvSpPr>
          <p:nvPr/>
        </p:nvSpPr>
        <p:spPr bwMode="auto">
          <a:xfrm>
            <a:off x="6047636" y="5019809"/>
            <a:ext cx="304800" cy="304800"/>
          </a:xfrm>
          <a:prstGeom prst="ellipse">
            <a:avLst/>
          </a:prstGeom>
          <a:solidFill>
            <a:srgbClr val="CC00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90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54" name="Rectangle 196"/>
          <p:cNvGrpSpPr>
            <a:grpSpLocks/>
          </p:cNvGrpSpPr>
          <p:nvPr/>
        </p:nvGrpSpPr>
        <p:grpSpPr bwMode="auto">
          <a:xfrm>
            <a:off x="5179273" y="2825884"/>
            <a:ext cx="987425" cy="887412"/>
            <a:chOff x="3825" y="1179"/>
            <a:chExt cx="499" cy="591"/>
          </a:xfrm>
        </p:grpSpPr>
        <p:pic>
          <p:nvPicPr>
            <p:cNvPr id="55" name="Rectangle 19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" y="1179"/>
              <a:ext cx="499" cy="591"/>
            </a:xfrm>
            <a:prstGeom prst="rect">
              <a:avLst/>
            </a:prstGeom>
            <a:gradFill rotWithShape="1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 Box 51"/>
            <p:cNvSpPr txBox="1">
              <a:spLocks noChangeArrowheads="1"/>
            </p:cNvSpPr>
            <p:nvPr/>
          </p:nvSpPr>
          <p:spPr bwMode="auto">
            <a:xfrm>
              <a:off x="3830" y="1181"/>
              <a:ext cx="490" cy="585"/>
            </a:xfrm>
            <a:prstGeom prst="rect">
              <a:avLst/>
            </a:prstGeom>
            <a:gradFill rotWithShape="1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 sz="900" b="1">
                  <a:solidFill>
                    <a:schemeClr val="tx1"/>
                  </a:solidFill>
                  <a:latin typeface="Arial" panose="020B0604020202020204" pitchFamily="34" charset="0"/>
                </a:rPr>
                <a:t>ISSI</a:t>
              </a: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pt-BR" altLang="pt-BR" sz="900" b="1">
                  <a:solidFill>
                    <a:schemeClr val="tx1"/>
                  </a:solidFill>
                  <a:latin typeface="Arial" panose="020B0604020202020204" pitchFamily="34" charset="0"/>
                </a:rPr>
                <a:t>EZupdate</a:t>
              </a:r>
              <a:endParaRPr lang="en-US" altLang="pt-BR" sz="900" b="1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pt-BR" sz="1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pt-BR" sz="1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7" name="Group 122"/>
          <p:cNvGrpSpPr>
            <a:grpSpLocks/>
          </p:cNvGrpSpPr>
          <p:nvPr/>
        </p:nvGrpSpPr>
        <p:grpSpPr bwMode="auto">
          <a:xfrm>
            <a:off x="8654311" y="3237046"/>
            <a:ext cx="690562" cy="811213"/>
            <a:chOff x="2848" y="785"/>
            <a:chExt cx="437" cy="554"/>
          </a:xfrm>
        </p:grpSpPr>
        <p:sp>
          <p:nvSpPr>
            <p:cNvPr id="58" name="computr2"/>
            <p:cNvSpPr>
              <a:spLocks noEditPoints="1" noChangeArrowheads="1"/>
            </p:cNvSpPr>
            <p:nvPr/>
          </p:nvSpPr>
          <p:spPr bwMode="auto">
            <a:xfrm>
              <a:off x="2877" y="785"/>
              <a:ext cx="374" cy="3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0 w 21600"/>
                <a:gd name="T31" fmla="*/ 1906 h 21600"/>
                <a:gd name="T32" fmla="*/ 15594 w 21600"/>
                <a:gd name="T33" fmla="*/ 976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59" name="Text Box 121"/>
            <p:cNvSpPr txBox="1">
              <a:spLocks noChangeArrowheads="1"/>
            </p:cNvSpPr>
            <p:nvPr/>
          </p:nvSpPr>
          <p:spPr bwMode="auto">
            <a:xfrm>
              <a:off x="2848" y="1131"/>
              <a:ext cx="43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BR" sz="700">
                  <a:solidFill>
                    <a:schemeClr val="bg1"/>
                  </a:solidFill>
                  <a:latin typeface="Arial" panose="020B0604020202020204" pitchFamily="34" charset="0"/>
                </a:rPr>
                <a:t>End User’s Device</a:t>
              </a:r>
            </a:p>
          </p:txBody>
        </p:sp>
      </p:grpSp>
      <p:sp>
        <p:nvSpPr>
          <p:cNvPr id="60" name="Text Box 45"/>
          <p:cNvSpPr txBox="1">
            <a:spLocks noChangeArrowheads="1"/>
          </p:cNvSpPr>
          <p:nvPr/>
        </p:nvSpPr>
        <p:spPr bwMode="auto">
          <a:xfrm flipH="1">
            <a:off x="7112848" y="3418021"/>
            <a:ext cx="11509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HTTPS</a:t>
            </a:r>
            <a:b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Distribute Plug-in and Configuration File</a:t>
            </a:r>
          </a:p>
        </p:txBody>
      </p:sp>
      <p:sp>
        <p:nvSpPr>
          <p:cNvPr id="61" name="computr2"/>
          <p:cNvSpPr>
            <a:spLocks noEditPoints="1" noChangeArrowheads="1"/>
          </p:cNvSpPr>
          <p:nvPr/>
        </p:nvSpPr>
        <p:spPr bwMode="auto">
          <a:xfrm>
            <a:off x="8586048" y="2082934"/>
            <a:ext cx="730250" cy="5476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w 21600"/>
              <a:gd name="T17" fmla="*/ 0 h 21600"/>
              <a:gd name="T18" fmla="*/ 0 w 21600"/>
              <a:gd name="T19" fmla="*/ 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80 w 21600"/>
              <a:gd name="T31" fmla="*/ 1906 h 21600"/>
              <a:gd name="T32" fmla="*/ 15594 w 21600"/>
              <a:gd name="T33" fmla="*/ 976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2" name="Text Box 121"/>
          <p:cNvSpPr txBox="1">
            <a:spLocks noChangeArrowheads="1"/>
          </p:cNvSpPr>
          <p:nvPr/>
        </p:nvSpPr>
        <p:spPr bwMode="auto">
          <a:xfrm>
            <a:off x="6550873" y="2140084"/>
            <a:ext cx="11191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IBM Users / </a:t>
            </a:r>
            <a:b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DCCT Administrator / (browser)</a:t>
            </a:r>
          </a:p>
        </p:txBody>
      </p:sp>
      <p:sp>
        <p:nvSpPr>
          <p:cNvPr id="63" name="Oval 147"/>
          <p:cNvSpPr>
            <a:spLocks noChangeArrowheads="1"/>
          </p:cNvSpPr>
          <p:nvPr/>
        </p:nvSpPr>
        <p:spPr bwMode="auto">
          <a:xfrm>
            <a:off x="1404198" y="1760671"/>
            <a:ext cx="230188" cy="230188"/>
          </a:xfrm>
          <a:prstGeom prst="ellipse">
            <a:avLst/>
          </a:prstGeom>
          <a:solidFill>
            <a:srgbClr val="00FF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9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4" name="Oval 147"/>
          <p:cNvSpPr>
            <a:spLocks noChangeArrowheads="1"/>
          </p:cNvSpPr>
          <p:nvPr/>
        </p:nvSpPr>
        <p:spPr bwMode="auto">
          <a:xfrm>
            <a:off x="2572598" y="5569084"/>
            <a:ext cx="230188" cy="230187"/>
          </a:xfrm>
          <a:prstGeom prst="ellipse">
            <a:avLst/>
          </a:prstGeom>
          <a:solidFill>
            <a:srgbClr val="00FF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9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5" name="Oval 147"/>
          <p:cNvSpPr>
            <a:spLocks noChangeArrowheads="1"/>
          </p:cNvSpPr>
          <p:nvPr/>
        </p:nvSpPr>
        <p:spPr bwMode="auto">
          <a:xfrm>
            <a:off x="5363423" y="4108584"/>
            <a:ext cx="230188" cy="230187"/>
          </a:xfrm>
          <a:prstGeom prst="ellipse">
            <a:avLst/>
          </a:prstGeom>
          <a:solidFill>
            <a:srgbClr val="7889FB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9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6" name="AutoShape 276"/>
          <p:cNvSpPr>
            <a:spLocks noChangeArrowheads="1"/>
          </p:cNvSpPr>
          <p:nvPr/>
        </p:nvSpPr>
        <p:spPr bwMode="auto">
          <a:xfrm>
            <a:off x="4036273" y="4791209"/>
            <a:ext cx="868363" cy="501650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900" b="1">
                <a:solidFill>
                  <a:schemeClr val="bg1"/>
                </a:solidFill>
                <a:latin typeface="Arial" panose="020B0604020202020204" pitchFamily="34" charset="0"/>
              </a:rPr>
              <a:t>Blue Groups</a:t>
            </a:r>
          </a:p>
        </p:txBody>
      </p:sp>
      <p:cxnSp>
        <p:nvCxnSpPr>
          <p:cNvPr id="67" name="Straight Arrow Connector 102"/>
          <p:cNvCxnSpPr>
            <a:cxnSpLocks noChangeShapeType="1"/>
          </p:cNvCxnSpPr>
          <p:nvPr/>
        </p:nvCxnSpPr>
        <p:spPr bwMode="auto">
          <a:xfrm>
            <a:off x="2555136" y="1852746"/>
            <a:ext cx="639762" cy="1588"/>
          </a:xfrm>
          <a:prstGeom prst="straightConnector1">
            <a:avLst/>
          </a:prstGeom>
          <a:noFill/>
          <a:ln w="12700" algn="ctr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Text Box 199"/>
          <p:cNvSpPr txBox="1">
            <a:spLocks noChangeArrowheads="1"/>
          </p:cNvSpPr>
          <p:nvPr/>
        </p:nvSpPr>
        <p:spPr bwMode="auto">
          <a:xfrm>
            <a:off x="2555136" y="1622559"/>
            <a:ext cx="5524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JavaMail</a:t>
            </a:r>
          </a:p>
        </p:txBody>
      </p:sp>
      <p:sp>
        <p:nvSpPr>
          <p:cNvPr id="69" name="Text Box 45"/>
          <p:cNvSpPr txBox="1">
            <a:spLocks noChangeArrowheads="1"/>
          </p:cNvSpPr>
          <p:nvPr/>
        </p:nvSpPr>
        <p:spPr bwMode="auto">
          <a:xfrm flipH="1">
            <a:off x="7987561" y="1622559"/>
            <a:ext cx="598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HTTP(S) Response</a:t>
            </a:r>
          </a:p>
        </p:txBody>
      </p:sp>
      <p:sp>
        <p:nvSpPr>
          <p:cNvPr id="70" name="Text Box 15"/>
          <p:cNvSpPr txBox="1">
            <a:spLocks noChangeArrowheads="1"/>
          </p:cNvSpPr>
          <p:nvPr/>
        </p:nvSpPr>
        <p:spPr bwMode="auto">
          <a:xfrm>
            <a:off x="7987561" y="2957646"/>
            <a:ext cx="69056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>
                <a:solidFill>
                  <a:schemeClr val="bg1"/>
                </a:solidFill>
              </a:rPr>
              <a:t>HTTP(S) Proxy Request</a:t>
            </a:r>
          </a:p>
        </p:txBody>
      </p:sp>
      <p:sp>
        <p:nvSpPr>
          <p:cNvPr id="71" name="Line 81"/>
          <p:cNvSpPr>
            <a:spLocks noChangeShapeType="1"/>
          </p:cNvSpPr>
          <p:nvPr/>
        </p:nvSpPr>
        <p:spPr bwMode="auto">
          <a:xfrm flipV="1">
            <a:off x="1932836" y="3786321"/>
            <a:ext cx="23812" cy="14160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 flipV="1">
            <a:off x="2140798" y="4983296"/>
            <a:ext cx="187483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73" name="Line 81"/>
          <p:cNvSpPr>
            <a:spLocks noChangeShapeType="1"/>
          </p:cNvSpPr>
          <p:nvPr/>
        </p:nvSpPr>
        <p:spPr bwMode="auto">
          <a:xfrm flipV="1">
            <a:off x="2140798" y="3786321"/>
            <a:ext cx="0" cy="11890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 flipV="1">
            <a:off x="2324948" y="4338771"/>
            <a:ext cx="16922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75" name="Line 81"/>
          <p:cNvSpPr>
            <a:spLocks noChangeShapeType="1"/>
          </p:cNvSpPr>
          <p:nvPr/>
        </p:nvSpPr>
        <p:spPr bwMode="auto">
          <a:xfrm flipV="1">
            <a:off x="2324948" y="3786321"/>
            <a:ext cx="0" cy="5492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76" name="Line 72"/>
          <p:cNvSpPr>
            <a:spLocks noChangeShapeType="1"/>
          </p:cNvSpPr>
          <p:nvPr/>
        </p:nvSpPr>
        <p:spPr bwMode="auto">
          <a:xfrm flipV="1">
            <a:off x="2463061" y="4016509"/>
            <a:ext cx="2879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77" name="Line 81"/>
          <p:cNvSpPr>
            <a:spLocks noChangeShapeType="1"/>
          </p:cNvSpPr>
          <p:nvPr/>
        </p:nvSpPr>
        <p:spPr bwMode="auto">
          <a:xfrm flipV="1">
            <a:off x="2463061" y="3786321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78" name="Line 72"/>
          <p:cNvSpPr>
            <a:spLocks noChangeShapeType="1"/>
          </p:cNvSpPr>
          <p:nvPr/>
        </p:nvSpPr>
        <p:spPr bwMode="auto">
          <a:xfrm flipV="1">
            <a:off x="2555136" y="2175009"/>
            <a:ext cx="2057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79" name="Text Box 45"/>
          <p:cNvSpPr txBox="1">
            <a:spLocks noChangeArrowheads="1"/>
          </p:cNvSpPr>
          <p:nvPr/>
        </p:nvSpPr>
        <p:spPr bwMode="auto">
          <a:xfrm flipH="1">
            <a:off x="3475886" y="1990859"/>
            <a:ext cx="1104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HTTP(S)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Request / Response</a:t>
            </a:r>
          </a:p>
        </p:txBody>
      </p:sp>
      <p:sp>
        <p:nvSpPr>
          <p:cNvPr id="80" name="Line 41"/>
          <p:cNvSpPr>
            <a:spLocks noChangeShapeType="1"/>
          </p:cNvSpPr>
          <p:nvPr/>
        </p:nvSpPr>
        <p:spPr bwMode="auto">
          <a:xfrm flipV="1">
            <a:off x="5501536" y="2451234"/>
            <a:ext cx="1587" cy="3651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1" name="Line 72"/>
          <p:cNvSpPr>
            <a:spLocks noChangeShapeType="1"/>
          </p:cNvSpPr>
          <p:nvPr/>
        </p:nvSpPr>
        <p:spPr bwMode="auto">
          <a:xfrm flipV="1">
            <a:off x="6146061" y="3556134"/>
            <a:ext cx="26511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82" name="Text Box 45"/>
          <p:cNvSpPr txBox="1">
            <a:spLocks noChangeArrowheads="1"/>
          </p:cNvSpPr>
          <p:nvPr/>
        </p:nvSpPr>
        <p:spPr bwMode="auto">
          <a:xfrm flipH="1">
            <a:off x="4672861" y="2543309"/>
            <a:ext cx="966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HTTP(S) Request / Response</a:t>
            </a:r>
          </a:p>
        </p:txBody>
      </p:sp>
      <p:sp>
        <p:nvSpPr>
          <p:cNvPr id="83" name="Line 72"/>
          <p:cNvSpPr>
            <a:spLocks noChangeShapeType="1"/>
          </p:cNvSpPr>
          <p:nvPr/>
        </p:nvSpPr>
        <p:spPr bwMode="auto">
          <a:xfrm flipV="1">
            <a:off x="6322273" y="4243521"/>
            <a:ext cx="24685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84" name="Line 41"/>
          <p:cNvSpPr>
            <a:spLocks noChangeShapeType="1"/>
          </p:cNvSpPr>
          <p:nvPr/>
        </p:nvSpPr>
        <p:spPr bwMode="auto">
          <a:xfrm flipV="1">
            <a:off x="8936886" y="1760671"/>
            <a:ext cx="1587" cy="3206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5" name="Line 72"/>
          <p:cNvSpPr>
            <a:spLocks noChangeShapeType="1"/>
          </p:cNvSpPr>
          <p:nvPr/>
        </p:nvSpPr>
        <p:spPr bwMode="auto">
          <a:xfrm flipV="1">
            <a:off x="6276236" y="1760671"/>
            <a:ext cx="2668587" cy="12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86" name="Line 72"/>
          <p:cNvSpPr>
            <a:spLocks noChangeShapeType="1"/>
          </p:cNvSpPr>
          <p:nvPr/>
        </p:nvSpPr>
        <p:spPr bwMode="auto">
          <a:xfrm flipV="1">
            <a:off x="6414348" y="2140084"/>
            <a:ext cx="21939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87" name="Line 41"/>
          <p:cNvSpPr>
            <a:spLocks noChangeShapeType="1"/>
          </p:cNvSpPr>
          <p:nvPr/>
        </p:nvSpPr>
        <p:spPr bwMode="auto">
          <a:xfrm flipV="1">
            <a:off x="4718898" y="2451234"/>
            <a:ext cx="1588" cy="3651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8" name="Cloud"/>
          <p:cNvSpPr>
            <a:spLocks noChangeAspect="1" noEditPoints="1" noChangeArrowheads="1"/>
          </p:cNvSpPr>
          <p:nvPr/>
        </p:nvSpPr>
        <p:spPr bwMode="auto">
          <a:xfrm>
            <a:off x="4629998" y="1636846"/>
            <a:ext cx="1692275" cy="838200"/>
          </a:xfrm>
          <a:custGeom>
            <a:avLst/>
            <a:gdLst>
              <a:gd name="T0" fmla="*/ 3073 w 21600"/>
              <a:gd name="T1" fmla="*/ 419100 h 21600"/>
              <a:gd name="T2" fmla="*/ 495300 w 21600"/>
              <a:gd name="T3" fmla="*/ 837307 h 21600"/>
              <a:gd name="T4" fmla="*/ 989775 w 21600"/>
              <a:gd name="T5" fmla="*/ 419100 h 21600"/>
              <a:gd name="T6" fmla="*/ 495300 w 21600"/>
              <a:gd name="T7" fmla="*/ 47925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>
              <a:solidFill>
                <a:schemeClr val="bg1"/>
              </a:solidFill>
              <a:latin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>
                <a:solidFill>
                  <a:schemeClr val="bg1"/>
                </a:solidFill>
                <a:latin typeface="Arial" pitchFamily="34" charset="0"/>
              </a:rPr>
              <a:t>SSO</a:t>
            </a:r>
          </a:p>
        </p:txBody>
      </p:sp>
      <p:sp>
        <p:nvSpPr>
          <p:cNvPr id="89" name="AutoShape 166"/>
          <p:cNvSpPr>
            <a:spLocks noChangeArrowheads="1"/>
          </p:cNvSpPr>
          <p:nvPr/>
        </p:nvSpPr>
        <p:spPr bwMode="auto">
          <a:xfrm>
            <a:off x="3761636" y="5569084"/>
            <a:ext cx="1644650" cy="1014412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pt-BR" sz="9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pt-BR" sz="7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pt-BR" sz="7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9.xxx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pt-BR" sz="7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AIX V6.1 TL7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DB2 V9.7.0.6  Server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pt-BR" sz="7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pt-BR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0" name="Text Box 45"/>
          <p:cNvSpPr txBox="1">
            <a:spLocks noChangeArrowheads="1"/>
          </p:cNvSpPr>
          <p:nvPr/>
        </p:nvSpPr>
        <p:spPr bwMode="auto">
          <a:xfrm flipH="1">
            <a:off x="4036273" y="5569084"/>
            <a:ext cx="1058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 b="1">
                <a:solidFill>
                  <a:schemeClr val="bg1"/>
                </a:solidFill>
                <a:latin typeface="Arial" panose="020B0604020202020204" pitchFamily="34" charset="0"/>
              </a:rPr>
              <a:t>Database Server (Staging)</a:t>
            </a:r>
          </a:p>
        </p:txBody>
      </p:sp>
      <p:sp>
        <p:nvSpPr>
          <p:cNvPr id="91" name="Oval 147"/>
          <p:cNvSpPr>
            <a:spLocks noChangeArrowheads="1"/>
          </p:cNvSpPr>
          <p:nvPr/>
        </p:nvSpPr>
        <p:spPr bwMode="auto">
          <a:xfrm>
            <a:off x="5042748" y="5843721"/>
            <a:ext cx="219075" cy="231775"/>
          </a:xfrm>
          <a:prstGeom prst="ellipse">
            <a:avLst/>
          </a:prstGeom>
          <a:solidFill>
            <a:srgbClr val="00FF00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9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2" name="Line 72"/>
          <p:cNvSpPr>
            <a:spLocks noChangeShapeType="1"/>
          </p:cNvSpPr>
          <p:nvPr/>
        </p:nvSpPr>
        <p:spPr bwMode="auto">
          <a:xfrm flipV="1">
            <a:off x="2847236" y="6072321"/>
            <a:ext cx="914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93" name="Text Box 45"/>
          <p:cNvSpPr txBox="1">
            <a:spLocks noChangeArrowheads="1"/>
          </p:cNvSpPr>
          <p:nvPr/>
        </p:nvSpPr>
        <p:spPr bwMode="auto">
          <a:xfrm flipH="1">
            <a:off x="2893273" y="5888171"/>
            <a:ext cx="6413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DPROPR</a:t>
            </a:r>
          </a:p>
        </p:txBody>
      </p:sp>
      <p:sp>
        <p:nvSpPr>
          <p:cNvPr id="94" name="Rectangle 90"/>
          <p:cNvSpPr>
            <a:spLocks noChangeArrowheads="1"/>
          </p:cNvSpPr>
          <p:nvPr/>
        </p:nvSpPr>
        <p:spPr bwMode="auto">
          <a:xfrm>
            <a:off x="6079386" y="5910396"/>
            <a:ext cx="290512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7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95" name="Rectangle 196"/>
          <p:cNvGrpSpPr>
            <a:grpSpLocks/>
          </p:cNvGrpSpPr>
          <p:nvPr/>
        </p:nvGrpSpPr>
        <p:grpSpPr bwMode="auto">
          <a:xfrm>
            <a:off x="6185748" y="5659571"/>
            <a:ext cx="1006475" cy="917575"/>
            <a:chOff x="4259" y="2853"/>
            <a:chExt cx="499" cy="457"/>
          </a:xfrm>
        </p:grpSpPr>
        <p:pic>
          <p:nvPicPr>
            <p:cNvPr id="96" name="Rectangle 19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9" y="2853"/>
              <a:ext cx="499" cy="457"/>
            </a:xfrm>
            <a:prstGeom prst="rect">
              <a:avLst/>
            </a:prstGeom>
            <a:gradFill rotWithShape="1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 Box 273"/>
            <p:cNvSpPr txBox="1">
              <a:spLocks noChangeArrowheads="1"/>
            </p:cNvSpPr>
            <p:nvPr/>
          </p:nvSpPr>
          <p:spPr bwMode="auto">
            <a:xfrm>
              <a:off x="4262" y="2858"/>
              <a:ext cx="490" cy="447"/>
            </a:xfrm>
            <a:prstGeom prst="rect">
              <a:avLst/>
            </a:prstGeom>
            <a:gradFill rotWithShape="1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 sz="900" b="1">
                  <a:solidFill>
                    <a:schemeClr val="tx1"/>
                  </a:solidFill>
                </a:rPr>
                <a:t>COGNOS</a:t>
              </a:r>
              <a:endParaRPr lang="en-US" altLang="pt-BR" sz="900" b="1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pt-BR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>
                  <a:solidFill>
                    <a:schemeClr val="tx1"/>
                  </a:solidFill>
                  <a:latin typeface="Arial" panose="020B0604020202020204" pitchFamily="34" charset="0"/>
                </a:rPr>
                <a:t>Server (TBD)</a:t>
              </a:r>
            </a:p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pt-BR">
                  <a:solidFill>
                    <a:schemeClr val="tx1"/>
                  </a:solidFill>
                  <a:latin typeface="Arial" panose="020B0604020202020204" pitchFamily="34" charset="0"/>
                </a:rPr>
                <a:t>(AHE BLD)</a:t>
              </a:r>
            </a:p>
          </p:txBody>
        </p:sp>
      </p:grpSp>
      <p:sp>
        <p:nvSpPr>
          <p:cNvPr id="98" name="Line 72"/>
          <p:cNvSpPr>
            <a:spLocks noChangeShapeType="1"/>
          </p:cNvSpPr>
          <p:nvPr/>
        </p:nvSpPr>
        <p:spPr bwMode="auto">
          <a:xfrm flipV="1">
            <a:off x="5407873" y="6116771"/>
            <a:ext cx="7762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  <p:sp>
        <p:nvSpPr>
          <p:cNvPr id="99" name="Text Box 166"/>
          <p:cNvSpPr txBox="1">
            <a:spLocks noChangeArrowheads="1"/>
          </p:cNvSpPr>
          <p:nvPr/>
        </p:nvSpPr>
        <p:spPr bwMode="auto">
          <a:xfrm>
            <a:off x="5407873" y="5934209"/>
            <a:ext cx="64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TCP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700">
                <a:solidFill>
                  <a:schemeClr val="bg1"/>
                </a:solidFill>
                <a:latin typeface="Arial" panose="020B0604020202020204" pitchFamily="34" charset="0"/>
              </a:rPr>
              <a:t>(port xxx)</a:t>
            </a:r>
          </a:p>
        </p:txBody>
      </p:sp>
      <p:sp>
        <p:nvSpPr>
          <p:cNvPr id="100" name="Oval 147"/>
          <p:cNvSpPr>
            <a:spLocks noChangeArrowheads="1"/>
          </p:cNvSpPr>
          <p:nvPr/>
        </p:nvSpPr>
        <p:spPr bwMode="auto">
          <a:xfrm>
            <a:off x="5819036" y="5751646"/>
            <a:ext cx="304800" cy="304800"/>
          </a:xfrm>
          <a:prstGeom prst="ellipse">
            <a:avLst/>
          </a:prstGeom>
          <a:solidFill>
            <a:srgbClr val="CC00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1" name="Rectangle 97"/>
          <p:cNvSpPr>
            <a:spLocks noChangeArrowheads="1"/>
          </p:cNvSpPr>
          <p:nvPr/>
        </p:nvSpPr>
        <p:spPr bwMode="auto">
          <a:xfrm>
            <a:off x="3029798" y="5523046"/>
            <a:ext cx="5213350" cy="1143000"/>
          </a:xfrm>
          <a:prstGeom prst="rect">
            <a:avLst/>
          </a:prstGeom>
          <a:noFill/>
          <a:ln w="22225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pt-BR"/>
          </a:p>
        </p:txBody>
      </p:sp>
      <p:grpSp>
        <p:nvGrpSpPr>
          <p:cNvPr id="102" name="Group 122"/>
          <p:cNvGrpSpPr>
            <a:grpSpLocks/>
          </p:cNvGrpSpPr>
          <p:nvPr/>
        </p:nvGrpSpPr>
        <p:grpSpPr bwMode="auto">
          <a:xfrm>
            <a:off x="7557348" y="5659571"/>
            <a:ext cx="690563" cy="811213"/>
            <a:chOff x="2848" y="785"/>
            <a:chExt cx="437" cy="554"/>
          </a:xfrm>
        </p:grpSpPr>
        <p:sp>
          <p:nvSpPr>
            <p:cNvPr id="103" name="computr2"/>
            <p:cNvSpPr>
              <a:spLocks noEditPoints="1" noChangeArrowheads="1"/>
            </p:cNvSpPr>
            <p:nvPr/>
          </p:nvSpPr>
          <p:spPr bwMode="auto">
            <a:xfrm>
              <a:off x="2877" y="785"/>
              <a:ext cx="374" cy="3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0 w 21600"/>
                <a:gd name="T31" fmla="*/ 1906 h 21600"/>
                <a:gd name="T32" fmla="*/ 15594 w 21600"/>
                <a:gd name="T33" fmla="*/ 976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04" name="Text Box 121"/>
            <p:cNvSpPr txBox="1">
              <a:spLocks noChangeArrowheads="1"/>
            </p:cNvSpPr>
            <p:nvPr/>
          </p:nvSpPr>
          <p:spPr bwMode="auto">
            <a:xfrm>
              <a:off x="2848" y="1131"/>
              <a:ext cx="43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 sz="8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BR" sz="700">
                  <a:solidFill>
                    <a:schemeClr val="bg1"/>
                  </a:solidFill>
                  <a:latin typeface="Arial" panose="020B0604020202020204" pitchFamily="34" charset="0"/>
                </a:rPr>
                <a:t>Report Users</a:t>
              </a:r>
            </a:p>
          </p:txBody>
        </p:sp>
      </p:grpSp>
      <p:sp>
        <p:nvSpPr>
          <p:cNvPr id="105" name="Line 72"/>
          <p:cNvSpPr>
            <a:spLocks noChangeShapeType="1"/>
          </p:cNvSpPr>
          <p:nvPr/>
        </p:nvSpPr>
        <p:spPr bwMode="auto">
          <a:xfrm flipV="1">
            <a:off x="7190636" y="5980246"/>
            <a:ext cx="5032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20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cap="none" dirty="0" err="1"/>
              <a:t>Projeto</a:t>
            </a:r>
            <a:r>
              <a:rPr lang="en-US" cap="none" dirty="0"/>
              <a:t> </a:t>
            </a:r>
            <a:r>
              <a:rPr lang="en-US" cap="none" dirty="0" err="1"/>
              <a:t>Orientado</a:t>
            </a:r>
            <a:r>
              <a:rPr lang="en-US" cap="none" dirty="0"/>
              <a:t> (</a:t>
            </a:r>
            <a:r>
              <a:rPr lang="en-US" cap="none" dirty="0" err="1"/>
              <a:t>Grupos</a:t>
            </a:r>
            <a:r>
              <a:rPr lang="en-US" cap="none" dirty="0"/>
              <a:t> de 2-3):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13642"/>
            <a:ext cx="10131425" cy="4202766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Definição</a:t>
            </a:r>
            <a:r>
              <a:rPr lang="en-US" sz="3600" dirty="0"/>
              <a:t> do Sistema - </a:t>
            </a:r>
            <a:r>
              <a:rPr lang="en-US" sz="3600" dirty="0" err="1"/>
              <a:t>Fornecida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Documentações</a:t>
            </a:r>
            <a:endParaRPr lang="en-US" sz="3600" dirty="0"/>
          </a:p>
          <a:p>
            <a:pPr marL="1200150" lvl="1" indent="-742950">
              <a:buFont typeface="+mj-lt"/>
              <a:buAutoNum type="arabicPeriod"/>
            </a:pPr>
            <a:r>
              <a:rPr lang="en-US" sz="3400" dirty="0" err="1"/>
              <a:t>Requisitos</a:t>
            </a:r>
            <a:endParaRPr lang="en-US" sz="3400" dirty="0"/>
          </a:p>
          <a:p>
            <a:pPr marL="1200150" lvl="1" indent="-742950">
              <a:buFont typeface="+mj-lt"/>
              <a:buAutoNum type="arabicPeriod"/>
            </a:pPr>
            <a:r>
              <a:rPr lang="en-US" sz="3400" dirty="0" err="1"/>
              <a:t>Casos</a:t>
            </a:r>
            <a:r>
              <a:rPr lang="en-US" sz="3400" dirty="0"/>
              <a:t> de </a:t>
            </a:r>
            <a:r>
              <a:rPr lang="en-US" sz="3400" dirty="0" err="1"/>
              <a:t>Uso</a:t>
            </a:r>
            <a:r>
              <a:rPr lang="en-US" sz="3400" dirty="0"/>
              <a:t> (</a:t>
            </a:r>
            <a:r>
              <a:rPr lang="en-US" sz="3400" dirty="0" err="1"/>
              <a:t>Texto</a:t>
            </a:r>
            <a:r>
              <a:rPr lang="en-US" sz="3400" dirty="0"/>
              <a:t> e </a:t>
            </a:r>
            <a:r>
              <a:rPr lang="en-US" sz="3400" dirty="0" err="1"/>
              <a:t>Diagramas</a:t>
            </a:r>
            <a:r>
              <a:rPr lang="en-US" sz="3400" dirty="0"/>
              <a:t>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400" dirty="0" err="1"/>
              <a:t>Diagrama</a:t>
            </a:r>
            <a:r>
              <a:rPr lang="en-US" sz="3400" dirty="0"/>
              <a:t> de </a:t>
            </a:r>
            <a:r>
              <a:rPr lang="en-US" sz="3400" dirty="0" err="1"/>
              <a:t>Arquitetura</a:t>
            </a:r>
            <a:endParaRPr lang="en-US" sz="3400" dirty="0"/>
          </a:p>
          <a:p>
            <a:pPr marL="1200150" lvl="1" indent="-742950">
              <a:buFont typeface="+mj-lt"/>
              <a:buAutoNum type="arabicPeriod"/>
            </a:pPr>
            <a:r>
              <a:rPr lang="en-US" sz="3400" dirty="0" err="1"/>
              <a:t>Diagrama</a:t>
            </a:r>
            <a:r>
              <a:rPr lang="en-US" sz="3400" dirty="0"/>
              <a:t> de components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400" dirty="0" err="1"/>
              <a:t>Diagramas</a:t>
            </a:r>
            <a:r>
              <a:rPr lang="en-US" sz="3400" dirty="0"/>
              <a:t> de Classes 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400" dirty="0" err="1"/>
              <a:t>Diagramas</a:t>
            </a:r>
            <a:r>
              <a:rPr lang="en-US" sz="3400" dirty="0"/>
              <a:t> de </a:t>
            </a:r>
            <a:r>
              <a:rPr lang="en-US" sz="3400" dirty="0" err="1"/>
              <a:t>sequencia</a:t>
            </a:r>
            <a:r>
              <a:rPr lang="en-US" sz="3400" dirty="0"/>
              <a:t> de </a:t>
            </a:r>
            <a:r>
              <a:rPr lang="en-US" sz="3400" dirty="0" err="1"/>
              <a:t>pelo</a:t>
            </a:r>
            <a:r>
              <a:rPr lang="en-US" sz="3400" dirty="0"/>
              <a:t> </a:t>
            </a:r>
            <a:r>
              <a:rPr lang="en-US" sz="3400" dirty="0" err="1"/>
              <a:t>menos</a:t>
            </a:r>
            <a:r>
              <a:rPr lang="en-US" sz="3400" dirty="0"/>
              <a:t> </a:t>
            </a:r>
            <a:r>
              <a:rPr lang="en-US" sz="3400" dirty="0" err="1"/>
              <a:t>dois</a:t>
            </a:r>
            <a:r>
              <a:rPr lang="en-US" sz="3400" dirty="0"/>
              <a:t> </a:t>
            </a:r>
            <a:r>
              <a:rPr lang="en-US" sz="3400" dirty="0" err="1"/>
              <a:t>métodos</a:t>
            </a:r>
            <a:r>
              <a:rPr lang="en-US" sz="3400" dirty="0"/>
              <a:t> </a:t>
            </a:r>
            <a:r>
              <a:rPr lang="en-US" sz="3400" dirty="0" err="1"/>
              <a:t>mais</a:t>
            </a:r>
            <a:r>
              <a:rPr lang="en-US" sz="3400" dirty="0"/>
              <a:t> </a:t>
            </a:r>
            <a:r>
              <a:rPr lang="en-US" sz="3400" dirty="0" err="1"/>
              <a:t>complexos</a:t>
            </a:r>
            <a:endParaRPr lang="en-US" sz="3400" dirty="0"/>
          </a:p>
          <a:p>
            <a:pPr marL="1200150" lvl="1" indent="-742950">
              <a:buFont typeface="+mj-lt"/>
              <a:buAutoNum type="arabicPeriod"/>
            </a:pPr>
            <a:r>
              <a:rPr lang="en-US" sz="3400" dirty="0" err="1"/>
              <a:t>Modelo</a:t>
            </a:r>
            <a:r>
              <a:rPr lang="en-US" sz="3400" dirty="0"/>
              <a:t> de Dados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400" dirty="0" err="1"/>
              <a:t>Codificação</a:t>
            </a:r>
            <a:r>
              <a:rPr lang="en-US" sz="3400" dirty="0"/>
              <a:t> de </a:t>
            </a:r>
            <a:r>
              <a:rPr lang="en-US" sz="3400" dirty="0" err="1"/>
              <a:t>pelo</a:t>
            </a:r>
            <a:r>
              <a:rPr lang="en-US" sz="3400" dirty="0"/>
              <a:t> </a:t>
            </a:r>
            <a:r>
              <a:rPr lang="en-US" sz="3400" dirty="0" err="1"/>
              <a:t>menos</a:t>
            </a:r>
            <a:r>
              <a:rPr lang="en-US" sz="3400" dirty="0"/>
              <a:t> um </a:t>
            </a:r>
            <a:r>
              <a:rPr lang="en-US" sz="3400" dirty="0" err="1"/>
              <a:t>módulo</a:t>
            </a: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145746" y="6316408"/>
            <a:ext cx="2678634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39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dirty="0"/>
              <a:t>Aula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629026" cy="4252019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3600" dirty="0"/>
              <a:t>Arquitetura de Sistemas</a:t>
            </a:r>
          </a:p>
          <a:p>
            <a:pPr marL="1200150" lvl="1" indent="-742950">
              <a:buFont typeface="+mj-lt"/>
              <a:buAutoNum type="alphaLcParenR"/>
            </a:pPr>
            <a:r>
              <a:rPr lang="pt-BR" sz="3200" dirty="0"/>
              <a:t>RUP</a:t>
            </a:r>
          </a:p>
          <a:p>
            <a:pPr marL="1200150" lvl="1" indent="-742950">
              <a:buFont typeface="+mj-lt"/>
              <a:buAutoNum type="alphaLcParenR"/>
            </a:pPr>
            <a:r>
              <a:rPr lang="pt-BR" sz="3400" dirty="0" err="1"/>
              <a:t>FASEs</a:t>
            </a:r>
            <a:r>
              <a:rPr lang="pt-BR" sz="3400" dirty="0"/>
              <a:t> e Produtos</a:t>
            </a:r>
          </a:p>
          <a:p>
            <a:pPr marL="1200150" lvl="1" indent="-742950">
              <a:buFont typeface="+mj-lt"/>
              <a:buAutoNum type="alphaLcParenR"/>
            </a:pPr>
            <a:r>
              <a:rPr lang="pt-BR" sz="3400" dirty="0"/>
              <a:t>Requisitos</a:t>
            </a:r>
          </a:p>
          <a:p>
            <a:pPr marL="1200150" lvl="1" indent="-742950">
              <a:buFont typeface="+mj-lt"/>
              <a:buAutoNum type="alphaLcParenR"/>
            </a:pPr>
            <a:r>
              <a:rPr lang="pt-BR" sz="3400" dirty="0"/>
              <a:t>Casos de Uso</a:t>
            </a:r>
          </a:p>
          <a:p>
            <a:pPr marL="1200150" lvl="1" indent="-742950">
              <a:buFont typeface="+mj-lt"/>
              <a:buAutoNum type="alphaLcParenR"/>
            </a:pPr>
            <a:r>
              <a:rPr lang="pt-BR" sz="3400" dirty="0"/>
              <a:t>Exemplos de Arquiteturas </a:t>
            </a:r>
          </a:p>
          <a:p>
            <a:pPr marL="1200150" lvl="1" indent="-742950">
              <a:buFont typeface="+mj-lt"/>
              <a:buAutoNum type="alphaLcParenR"/>
            </a:pPr>
            <a:r>
              <a:rPr lang="pt-BR" sz="3400" dirty="0" err="1"/>
              <a:t>Decisoes</a:t>
            </a:r>
            <a:r>
              <a:rPr lang="pt-BR" sz="3400" dirty="0"/>
              <a:t> de Arquitetura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PROJETO ORIENTADO</a:t>
            </a: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236489" y="6394086"/>
            <a:ext cx="2804276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cap="none" dirty="0"/>
              <a:t>Rational Unified Process(RUP) - </a:t>
            </a:r>
            <a:r>
              <a:rPr lang="en-US" cap="none" dirty="0" err="1"/>
              <a:t>Fases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0489" y="2142067"/>
            <a:ext cx="11433068" cy="364913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Concepção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 </a:t>
            </a:r>
            <a:r>
              <a:rPr lang="en-US" sz="3600" dirty="0" err="1">
                <a:sym typeface="Wingdings" panose="05000000000000000000" pitchFamily="2" charset="2"/>
              </a:rPr>
              <a:t>Conceito</a:t>
            </a:r>
            <a:r>
              <a:rPr lang="en-US" sz="3600" dirty="0">
                <a:sym typeface="Wingdings" panose="05000000000000000000" pitchFamily="2" charset="2"/>
              </a:rPr>
              <a:t>, </a:t>
            </a:r>
            <a:r>
              <a:rPr lang="en-US" sz="3600" dirty="0" err="1">
                <a:sym typeface="Wingdings" panose="05000000000000000000" pitchFamily="2" charset="2"/>
              </a:rPr>
              <a:t>Requisitos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Elaboração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 </a:t>
            </a:r>
            <a:r>
              <a:rPr lang="en-US" sz="3200" dirty="0" err="1">
                <a:sym typeface="Wingdings" panose="05000000000000000000" pitchFamily="2" charset="2"/>
              </a:rPr>
              <a:t>Análise</a:t>
            </a:r>
            <a:r>
              <a:rPr lang="en-US" sz="3200" dirty="0">
                <a:sym typeface="Wingdings" panose="05000000000000000000" pitchFamily="2" charset="2"/>
              </a:rPr>
              <a:t>, </a:t>
            </a:r>
            <a:r>
              <a:rPr lang="en-US" sz="3200" dirty="0" err="1">
                <a:sym typeface="Wingdings" panose="05000000000000000000" pitchFamily="2" charset="2"/>
              </a:rPr>
              <a:t>Planejamento</a:t>
            </a:r>
            <a:r>
              <a:rPr lang="en-US" sz="3200" dirty="0">
                <a:sym typeface="Wingdings" panose="05000000000000000000" pitchFamily="2" charset="2"/>
              </a:rPr>
              <a:t>, Design, </a:t>
            </a:r>
            <a:r>
              <a:rPr lang="en-US" sz="3200" dirty="0" err="1">
                <a:sym typeface="Wingdings" panose="05000000000000000000" pitchFamily="2" charset="2"/>
              </a:rPr>
              <a:t>Modelagem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Construção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 </a:t>
            </a:r>
            <a:r>
              <a:rPr lang="en-US" sz="3600" dirty="0" err="1">
                <a:sym typeface="Wingdings" panose="05000000000000000000" pitchFamily="2" charset="2"/>
              </a:rPr>
              <a:t>Desenvolvimento</a:t>
            </a:r>
            <a:r>
              <a:rPr lang="en-US" sz="3600" dirty="0">
                <a:sym typeface="Wingdings" panose="05000000000000000000" pitchFamily="2" charset="2"/>
              </a:rPr>
              <a:t>, Testes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Transição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 </a:t>
            </a:r>
            <a:r>
              <a:rPr lang="en-US" sz="3600" dirty="0" err="1">
                <a:sym typeface="Wingdings" panose="05000000000000000000" pitchFamily="2" charset="2"/>
              </a:rPr>
              <a:t>Migração</a:t>
            </a:r>
            <a:r>
              <a:rPr lang="en-US" sz="3600" dirty="0">
                <a:sym typeface="Wingdings" panose="05000000000000000000" pitchFamily="2" charset="2"/>
              </a:rPr>
              <a:t>, </a:t>
            </a:r>
            <a:r>
              <a:rPr lang="en-US" sz="3600" dirty="0" err="1">
                <a:sym typeface="Wingdings" panose="05000000000000000000" pitchFamily="2" charset="2"/>
              </a:rPr>
              <a:t>Implantação</a:t>
            </a:r>
            <a:r>
              <a:rPr lang="en-US" sz="3600" dirty="0">
                <a:sym typeface="Wingdings" panose="05000000000000000000" pitchFamily="2" charset="2"/>
              </a:rPr>
              <a:t>, </a:t>
            </a:r>
            <a:r>
              <a:rPr lang="en-US" sz="3600" dirty="0" err="1">
                <a:sym typeface="Wingdings" panose="05000000000000000000" pitchFamily="2" charset="2"/>
              </a:rPr>
              <a:t>Homologação</a:t>
            </a:r>
            <a:endParaRPr lang="pt-BR" sz="3600" dirty="0"/>
          </a:p>
          <a:p>
            <a:pPr marL="742950" indent="-742950">
              <a:buFont typeface="+mj-lt"/>
              <a:buAutoNum type="arabicPeriod"/>
            </a:pP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8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569" y="106373"/>
            <a:ext cx="10131425" cy="1456267"/>
          </a:xfrm>
        </p:spPr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cap="none" dirty="0"/>
              <a:t>Rational Unified Process(RUP) - </a:t>
            </a:r>
            <a:r>
              <a:rPr lang="en-US" cap="none" dirty="0" err="1"/>
              <a:t>Fases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355874" y="6459314"/>
            <a:ext cx="2922704" cy="377825"/>
          </a:xfrm>
        </p:spPr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59" y="1527869"/>
            <a:ext cx="9361148" cy="5014900"/>
          </a:xfrm>
        </p:spPr>
      </p:pic>
    </p:spTree>
    <p:extLst>
      <p:ext uri="{BB962C8B-B14F-4D97-AF65-F5344CB8AC3E}">
        <p14:creationId xmlns:p14="http://schemas.microsoft.com/office/powerpoint/2010/main" val="1281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062" y="109668"/>
            <a:ext cx="10131425" cy="1456267"/>
          </a:xfrm>
        </p:spPr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cap="none" dirty="0"/>
              <a:t>Rational Unified Process(RUP) - </a:t>
            </a:r>
            <a:r>
              <a:rPr lang="en-US" cap="none" dirty="0" err="1"/>
              <a:t>Produtos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3062" y="1377023"/>
            <a:ext cx="10602435" cy="5216376"/>
          </a:xfrm>
        </p:spPr>
        <p:txBody>
          <a:bodyPr>
            <a:normAutofit fontScale="40000" lnSpcReduction="20000"/>
          </a:bodyPr>
          <a:lstStyle/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000" b="1" dirty="0" err="1"/>
              <a:t>Concepção</a:t>
            </a:r>
            <a:r>
              <a:rPr lang="en-US" sz="4000" b="1" dirty="0"/>
              <a:t>  (</a:t>
            </a:r>
            <a:r>
              <a:rPr lang="en-US" sz="4000" b="1" dirty="0" err="1"/>
              <a:t>Conceito</a:t>
            </a:r>
            <a:r>
              <a:rPr lang="en-US" sz="4000" b="1" dirty="0"/>
              <a:t>)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Visão</a:t>
            </a:r>
            <a:endParaRPr lang="en-US" sz="40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Requisitos</a:t>
            </a:r>
            <a:r>
              <a:rPr lang="en-US" sz="4000" dirty="0"/>
              <a:t> de </a:t>
            </a:r>
            <a:r>
              <a:rPr lang="en-US" sz="4000" dirty="0" err="1"/>
              <a:t>Negócio</a:t>
            </a:r>
            <a:endParaRPr lang="en-US" sz="40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Casos</a:t>
            </a:r>
            <a:r>
              <a:rPr lang="en-US" sz="4000" dirty="0"/>
              <a:t> de </a:t>
            </a:r>
            <a:r>
              <a:rPr lang="en-US" sz="4000" dirty="0" err="1"/>
              <a:t>Uso</a:t>
            </a:r>
            <a:r>
              <a:rPr lang="en-US" sz="4000" dirty="0"/>
              <a:t> – </a:t>
            </a:r>
            <a:r>
              <a:rPr lang="en-US" sz="4000" dirty="0" err="1"/>
              <a:t>Versão</a:t>
            </a:r>
            <a:r>
              <a:rPr lang="en-US" sz="4000" dirty="0"/>
              <a:t> </a:t>
            </a:r>
            <a:r>
              <a:rPr lang="en-US" sz="4000" dirty="0" err="1"/>
              <a:t>Inicial</a:t>
            </a:r>
            <a:endParaRPr lang="en-US" sz="40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/>
              <a:t>POC – “Proof of Concept” - </a:t>
            </a:r>
            <a:r>
              <a:rPr lang="en-US" sz="4000" dirty="0" err="1"/>
              <a:t>Prototipos</a:t>
            </a:r>
            <a:endParaRPr lang="en-US" sz="4000" dirty="0"/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000" b="1" dirty="0" err="1"/>
              <a:t>Elaboração</a:t>
            </a:r>
            <a:r>
              <a:rPr lang="en-US" sz="4000" b="1" dirty="0"/>
              <a:t> (</a:t>
            </a:r>
            <a:r>
              <a:rPr lang="en-US" sz="4000" b="1" dirty="0" err="1"/>
              <a:t>Análise</a:t>
            </a:r>
            <a:r>
              <a:rPr lang="en-US" sz="4000" b="1" dirty="0"/>
              <a:t> e </a:t>
            </a:r>
            <a:r>
              <a:rPr lang="en-US" sz="4000" b="1" dirty="0" err="1"/>
              <a:t>Planejamento</a:t>
            </a:r>
            <a:r>
              <a:rPr lang="en-US" sz="4000" b="1" dirty="0"/>
              <a:t> – Design)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Requisitos</a:t>
            </a:r>
            <a:r>
              <a:rPr lang="en-US" sz="4000" dirty="0"/>
              <a:t> de Sistema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Casos</a:t>
            </a:r>
            <a:r>
              <a:rPr lang="en-US" sz="4000" dirty="0"/>
              <a:t> de </a:t>
            </a:r>
            <a:r>
              <a:rPr lang="en-US" sz="4000" dirty="0" err="1"/>
              <a:t>Uso</a:t>
            </a:r>
            <a:r>
              <a:rPr lang="en-US" sz="4000" dirty="0"/>
              <a:t> – </a:t>
            </a:r>
            <a:r>
              <a:rPr lang="en-US" sz="4000" dirty="0" err="1"/>
              <a:t>Versão</a:t>
            </a:r>
            <a:r>
              <a:rPr lang="en-US" sz="4000" dirty="0"/>
              <a:t> final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Arquitetura</a:t>
            </a:r>
            <a:endParaRPr lang="en-US" sz="40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/>
              <a:t>Design (</a:t>
            </a:r>
            <a:r>
              <a:rPr lang="en-US" sz="4000" dirty="0" err="1"/>
              <a:t>Modelos</a:t>
            </a:r>
            <a:r>
              <a:rPr lang="en-US" sz="4000" dirty="0"/>
              <a:t> de </a:t>
            </a:r>
            <a:r>
              <a:rPr lang="en-US" sz="4000" dirty="0" err="1"/>
              <a:t>Componentes</a:t>
            </a:r>
            <a:r>
              <a:rPr lang="en-US" sz="4000" dirty="0"/>
              <a:t>, </a:t>
            </a:r>
            <a:r>
              <a:rPr lang="en-US" sz="4000" dirty="0" err="1"/>
              <a:t>Classe</a:t>
            </a:r>
            <a:r>
              <a:rPr lang="en-US" sz="4000" dirty="0"/>
              <a:t>, </a:t>
            </a:r>
            <a:r>
              <a:rPr lang="en-US" sz="4000" dirty="0" err="1"/>
              <a:t>Interação</a:t>
            </a:r>
            <a:r>
              <a:rPr lang="en-US" sz="4000" dirty="0"/>
              <a:t>, </a:t>
            </a:r>
            <a:r>
              <a:rPr lang="en-US" sz="4000" dirty="0" err="1"/>
              <a:t>Modelos</a:t>
            </a:r>
            <a:r>
              <a:rPr lang="en-US" sz="4000" dirty="0"/>
              <a:t> de </a:t>
            </a:r>
            <a:r>
              <a:rPr lang="en-US" sz="4000" dirty="0" err="1"/>
              <a:t>Negócios</a:t>
            </a:r>
            <a:r>
              <a:rPr lang="en-US" sz="4000" dirty="0"/>
              <a:t>/</a:t>
            </a:r>
            <a:r>
              <a:rPr lang="en-US" sz="4000" dirty="0" err="1"/>
              <a:t>Processos</a:t>
            </a:r>
            <a:r>
              <a:rPr lang="en-US" sz="4000" dirty="0"/>
              <a:t>, </a:t>
            </a:r>
            <a:r>
              <a:rPr lang="en-US" sz="4000" dirty="0" err="1"/>
              <a:t>Modelos</a:t>
            </a:r>
            <a:r>
              <a:rPr lang="en-US" sz="4000" dirty="0"/>
              <a:t> de Dados)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Planos</a:t>
            </a:r>
            <a:r>
              <a:rPr lang="en-US" sz="4000" dirty="0"/>
              <a:t> de </a:t>
            </a:r>
            <a:r>
              <a:rPr lang="en-US" sz="4000" dirty="0" err="1"/>
              <a:t>Riscos</a:t>
            </a:r>
            <a:endParaRPr lang="en-US" sz="4000" dirty="0"/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000" b="1" dirty="0" err="1"/>
              <a:t>Construção</a:t>
            </a:r>
            <a:r>
              <a:rPr lang="en-US" sz="4000" b="1" dirty="0"/>
              <a:t> (</a:t>
            </a:r>
            <a:r>
              <a:rPr lang="en-US" sz="4000" b="1" dirty="0" err="1"/>
              <a:t>Desenvolvimento</a:t>
            </a:r>
            <a:r>
              <a:rPr lang="en-US" sz="4000" b="1" dirty="0"/>
              <a:t>)</a:t>
            </a:r>
          </a:p>
          <a:p>
            <a:pPr marL="971550" lvl="1" indent="-5143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Componentes</a:t>
            </a:r>
            <a:r>
              <a:rPr lang="en-US" sz="4000" dirty="0"/>
              <a:t> de Software (</a:t>
            </a:r>
            <a:r>
              <a:rPr lang="en-US" sz="4000" dirty="0" err="1"/>
              <a:t>código</a:t>
            </a:r>
            <a:r>
              <a:rPr lang="en-US" sz="4000" dirty="0"/>
              <a:t>)</a:t>
            </a:r>
          </a:p>
          <a:p>
            <a:pPr marL="971550" lvl="1" indent="-5143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/>
              <a:t>Plano / </a:t>
            </a:r>
            <a:r>
              <a:rPr lang="en-US" sz="4000" dirty="0" err="1"/>
              <a:t>Casos</a:t>
            </a:r>
            <a:r>
              <a:rPr lang="en-US" sz="4000" dirty="0"/>
              <a:t>  de Testes</a:t>
            </a:r>
          </a:p>
          <a:p>
            <a:pPr marL="971550" lvl="1" indent="-5143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4000" dirty="0" err="1"/>
              <a:t>Documentação</a:t>
            </a:r>
            <a:r>
              <a:rPr lang="en-US" sz="4000" dirty="0"/>
              <a:t> do Sistema (</a:t>
            </a:r>
            <a:r>
              <a:rPr lang="en-US" sz="4000" dirty="0" err="1"/>
              <a:t>Manuais</a:t>
            </a:r>
            <a:r>
              <a:rPr lang="en-US" sz="4000" dirty="0"/>
              <a:t>)</a:t>
            </a:r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000" b="1" dirty="0" err="1"/>
              <a:t>Transição</a:t>
            </a:r>
            <a:r>
              <a:rPr lang="en-US" sz="4000" b="1" dirty="0"/>
              <a:t> (</a:t>
            </a:r>
            <a:r>
              <a:rPr lang="en-US" sz="4000" b="1" dirty="0" err="1"/>
              <a:t>Implantação</a:t>
            </a:r>
            <a:r>
              <a:rPr lang="en-US" sz="4000" b="1" dirty="0"/>
              <a:t>)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000" dirty="0" err="1"/>
              <a:t>Migração</a:t>
            </a:r>
            <a:endParaRPr lang="en-US" sz="40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000" dirty="0" err="1"/>
              <a:t>Implantação</a:t>
            </a:r>
            <a:endParaRPr lang="en-US" sz="40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000" dirty="0"/>
              <a:t>Testes (</a:t>
            </a:r>
            <a:r>
              <a:rPr lang="en-US" sz="4000" dirty="0" err="1"/>
              <a:t>Integrados</a:t>
            </a:r>
            <a:r>
              <a:rPr lang="en-US" sz="4000" dirty="0"/>
              <a:t>, Sistema, </a:t>
            </a:r>
            <a:r>
              <a:rPr lang="en-US" sz="4000" dirty="0" err="1"/>
              <a:t>Usuário</a:t>
            </a:r>
            <a:r>
              <a:rPr lang="en-US" sz="4000" dirty="0"/>
              <a:t>, </a:t>
            </a:r>
            <a:r>
              <a:rPr lang="en-US" sz="4000" dirty="0" err="1"/>
              <a:t>Homologação</a:t>
            </a:r>
            <a:r>
              <a:rPr lang="en-US" sz="4000" dirty="0"/>
              <a:t>)</a:t>
            </a:r>
          </a:p>
          <a:p>
            <a:pPr marL="742950" indent="-742950">
              <a:buFont typeface="+mj-lt"/>
              <a:buAutoNum type="arabicPeriod"/>
            </a:pP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467723" y="6404486"/>
            <a:ext cx="2566764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48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138" y="135082"/>
            <a:ext cx="10131425" cy="1456267"/>
          </a:xfrm>
        </p:spPr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cap="none" dirty="0" err="1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6795" y="1591349"/>
            <a:ext cx="11613226" cy="4657051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err="1"/>
              <a:t>Requisitos</a:t>
            </a:r>
            <a:r>
              <a:rPr lang="en-US" sz="3600" b="1" dirty="0"/>
              <a:t> de </a:t>
            </a:r>
            <a:r>
              <a:rPr lang="en-US" sz="3600" b="1" dirty="0" err="1"/>
              <a:t>Negócios</a:t>
            </a:r>
            <a:endParaRPr lang="en-US" sz="3600" b="1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/>
              <a:t>BR1a - “O Sistema </a:t>
            </a:r>
            <a:r>
              <a:rPr lang="en-US" sz="3400" dirty="0" err="1"/>
              <a:t>deve</a:t>
            </a:r>
            <a:r>
              <a:rPr lang="en-US" sz="3400" dirty="0"/>
              <a:t> </a:t>
            </a:r>
            <a:r>
              <a:rPr lang="en-US" sz="3400" dirty="0" err="1"/>
              <a:t>permitir</a:t>
            </a:r>
            <a:r>
              <a:rPr lang="en-US" sz="3400" dirty="0"/>
              <a:t> </a:t>
            </a:r>
            <a:r>
              <a:rPr lang="en-US" sz="3400" dirty="0" err="1"/>
              <a:t>controle</a:t>
            </a:r>
            <a:r>
              <a:rPr lang="en-US" sz="3400" dirty="0"/>
              <a:t> de </a:t>
            </a:r>
            <a:r>
              <a:rPr lang="en-US" sz="3400" dirty="0" err="1"/>
              <a:t>estoque</a:t>
            </a:r>
            <a:r>
              <a:rPr lang="en-US" sz="3400" dirty="0"/>
              <a:t> </a:t>
            </a:r>
            <a:r>
              <a:rPr lang="en-US" sz="3400" dirty="0" err="1"/>
              <a:t>estoque</a:t>
            </a:r>
            <a:r>
              <a:rPr lang="en-US" sz="3400" dirty="0"/>
              <a:t>”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/>
              <a:t>BR1b - “O Sistema </a:t>
            </a:r>
            <a:r>
              <a:rPr lang="en-US" sz="3400" dirty="0" err="1"/>
              <a:t>deve</a:t>
            </a:r>
            <a:r>
              <a:rPr lang="en-US" sz="3400" dirty="0"/>
              <a:t> </a:t>
            </a:r>
            <a:r>
              <a:rPr lang="en-US" sz="3400" dirty="0" err="1"/>
              <a:t>permitir</a:t>
            </a:r>
            <a:r>
              <a:rPr lang="en-US" sz="3400" dirty="0"/>
              <a:t> </a:t>
            </a:r>
            <a:r>
              <a:rPr lang="en-US" sz="3400" dirty="0" err="1"/>
              <a:t>controle</a:t>
            </a:r>
            <a:r>
              <a:rPr lang="en-US" sz="3400" dirty="0"/>
              <a:t> de </a:t>
            </a:r>
            <a:r>
              <a:rPr lang="en-US" sz="3400" dirty="0" err="1"/>
              <a:t>vendas</a:t>
            </a:r>
            <a:endParaRPr lang="en-US" sz="34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/>
              <a:t>BR1c - “O Sistema </a:t>
            </a:r>
            <a:r>
              <a:rPr lang="en-US" sz="3400" dirty="0" err="1"/>
              <a:t>deve</a:t>
            </a:r>
            <a:r>
              <a:rPr lang="en-US" sz="3400" dirty="0"/>
              <a:t> </a:t>
            </a:r>
            <a:r>
              <a:rPr lang="en-US" sz="3400" dirty="0" err="1"/>
              <a:t>permitir</a:t>
            </a:r>
            <a:r>
              <a:rPr lang="en-US" sz="3400" dirty="0"/>
              <a:t> </a:t>
            </a:r>
            <a:r>
              <a:rPr lang="en-US" sz="3400" dirty="0" err="1"/>
              <a:t>cruzar</a:t>
            </a:r>
            <a:r>
              <a:rPr lang="en-US" sz="3400" dirty="0"/>
              <a:t> as </a:t>
            </a:r>
            <a:r>
              <a:rPr lang="en-US" sz="3400" dirty="0" err="1"/>
              <a:t>vendas</a:t>
            </a:r>
            <a:r>
              <a:rPr lang="en-US" sz="3400" dirty="0"/>
              <a:t> com o </a:t>
            </a:r>
            <a:r>
              <a:rPr lang="en-US" sz="3400" dirty="0" err="1"/>
              <a:t>estoque</a:t>
            </a:r>
            <a:r>
              <a:rPr lang="en-US" sz="3400" dirty="0"/>
              <a:t>”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Requisitos</a:t>
            </a:r>
            <a:r>
              <a:rPr lang="en-US" sz="3600" dirty="0"/>
              <a:t> de Sistema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/>
              <a:t>SR1a.1 – “O Sistema </a:t>
            </a:r>
            <a:r>
              <a:rPr lang="en-US" sz="3400" dirty="0" err="1"/>
              <a:t>deve</a:t>
            </a:r>
            <a:r>
              <a:rPr lang="en-US" sz="3400" dirty="0"/>
              <a:t> </a:t>
            </a:r>
            <a:r>
              <a:rPr lang="en-US" sz="3400" dirty="0" err="1"/>
              <a:t>permitir</a:t>
            </a:r>
            <a:r>
              <a:rPr lang="en-US" sz="3400" dirty="0"/>
              <a:t> a </a:t>
            </a:r>
            <a:r>
              <a:rPr lang="en-US" sz="3400" dirty="0" err="1"/>
              <a:t>manipulação</a:t>
            </a:r>
            <a:r>
              <a:rPr lang="en-US" sz="3400" dirty="0"/>
              <a:t> de </a:t>
            </a:r>
            <a:r>
              <a:rPr lang="en-US" sz="3400" dirty="0" err="1"/>
              <a:t>itens</a:t>
            </a:r>
            <a:r>
              <a:rPr lang="en-US" sz="3400" dirty="0"/>
              <a:t> de </a:t>
            </a:r>
            <a:r>
              <a:rPr lang="en-US" sz="3400" dirty="0" err="1"/>
              <a:t>estoque</a:t>
            </a:r>
            <a:r>
              <a:rPr lang="en-US" sz="3400" dirty="0"/>
              <a:t>”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/>
              <a:t>SR1a.2 – “O Sistema </a:t>
            </a:r>
            <a:r>
              <a:rPr lang="en-US" sz="3400" dirty="0" err="1"/>
              <a:t>deve</a:t>
            </a:r>
            <a:r>
              <a:rPr lang="en-US" sz="3400" dirty="0"/>
              <a:t> </a:t>
            </a:r>
            <a:r>
              <a:rPr lang="en-US" sz="3400" dirty="0" err="1"/>
              <a:t>permitir</a:t>
            </a:r>
            <a:r>
              <a:rPr lang="en-US" sz="3400" dirty="0"/>
              <a:t> </a:t>
            </a:r>
            <a:r>
              <a:rPr lang="en-US" sz="3400" dirty="0" err="1"/>
              <a:t>atualização</a:t>
            </a:r>
            <a:r>
              <a:rPr lang="en-US" sz="3400" dirty="0"/>
              <a:t> da </a:t>
            </a:r>
            <a:r>
              <a:rPr lang="en-US" sz="3400" dirty="0" err="1"/>
              <a:t>quantidade</a:t>
            </a:r>
            <a:r>
              <a:rPr lang="en-US" sz="3400" dirty="0"/>
              <a:t> de um item de </a:t>
            </a:r>
            <a:r>
              <a:rPr lang="en-US" sz="3400" dirty="0" err="1"/>
              <a:t>estoque</a:t>
            </a:r>
            <a:endParaRPr lang="en-US" sz="34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Requisitos</a:t>
            </a:r>
            <a:r>
              <a:rPr lang="en-US" sz="3600" dirty="0"/>
              <a:t> de </a:t>
            </a:r>
            <a:r>
              <a:rPr lang="en-US" sz="3600" dirty="0" err="1"/>
              <a:t>Componente</a:t>
            </a:r>
            <a:endParaRPr lang="en-US" sz="36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/>
              <a:t>CR1a1.1 – “O </a:t>
            </a:r>
            <a:r>
              <a:rPr lang="en-US" sz="3400" dirty="0" err="1"/>
              <a:t>componente</a:t>
            </a:r>
            <a:r>
              <a:rPr lang="en-US" sz="3400" dirty="0"/>
              <a:t> </a:t>
            </a:r>
            <a:r>
              <a:rPr lang="en-US" sz="3400" dirty="0" err="1"/>
              <a:t>deve</a:t>
            </a:r>
            <a:r>
              <a:rPr lang="en-US" sz="3400" dirty="0"/>
              <a:t> </a:t>
            </a:r>
            <a:r>
              <a:rPr lang="en-US" sz="3400" dirty="0" err="1"/>
              <a:t>permitir</a:t>
            </a:r>
            <a:r>
              <a:rPr lang="en-US" sz="3400" dirty="0"/>
              <a:t> a </a:t>
            </a:r>
            <a:r>
              <a:rPr lang="en-US" sz="3400" dirty="0" err="1"/>
              <a:t>inserção</a:t>
            </a:r>
            <a:r>
              <a:rPr lang="en-US" sz="3400" dirty="0"/>
              <a:t> de um novo item de </a:t>
            </a:r>
            <a:r>
              <a:rPr lang="en-US" sz="3400" dirty="0" err="1"/>
              <a:t>estoque</a:t>
            </a:r>
            <a:r>
              <a:rPr lang="en-US" sz="3400" dirty="0"/>
              <a:t>”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/>
              <a:t>CR1a1.2 – “O </a:t>
            </a:r>
            <a:r>
              <a:rPr lang="en-US" sz="3400" dirty="0" err="1"/>
              <a:t>componente</a:t>
            </a:r>
            <a:r>
              <a:rPr lang="en-US" sz="3400" dirty="0"/>
              <a:t> </a:t>
            </a:r>
            <a:r>
              <a:rPr lang="en-US" sz="3400" dirty="0" err="1"/>
              <a:t>deve</a:t>
            </a:r>
            <a:r>
              <a:rPr lang="en-US" sz="3400" dirty="0"/>
              <a:t> </a:t>
            </a:r>
            <a:r>
              <a:rPr lang="en-US" sz="3400" dirty="0" err="1"/>
              <a:t>permitir</a:t>
            </a:r>
            <a:r>
              <a:rPr lang="en-US" sz="3400" dirty="0"/>
              <a:t> a </a:t>
            </a:r>
            <a:r>
              <a:rPr lang="en-US" sz="3400" dirty="0" err="1"/>
              <a:t>remoção</a:t>
            </a:r>
            <a:r>
              <a:rPr lang="en-US" sz="3400" dirty="0"/>
              <a:t> de um item de </a:t>
            </a:r>
            <a:r>
              <a:rPr lang="en-US" sz="3400" dirty="0" err="1"/>
              <a:t>estoque</a:t>
            </a:r>
            <a:r>
              <a:rPr lang="en-US" sz="3400" dirty="0"/>
              <a:t>”</a:t>
            </a:r>
            <a:endParaRPr lang="pt-BR" sz="34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334816" y="6373146"/>
            <a:ext cx="2727495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67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3811"/>
            <a:ext cx="10131425" cy="1456267"/>
          </a:xfrm>
        </p:spPr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cap="none" dirty="0" err="1"/>
              <a:t>Casos</a:t>
            </a:r>
            <a:r>
              <a:rPr lang="en-US" cap="none" dirty="0"/>
              <a:t> de </a:t>
            </a:r>
            <a:r>
              <a:rPr lang="en-US" cap="none" dirty="0" err="1"/>
              <a:t>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4514" y="1771804"/>
            <a:ext cx="6741084" cy="4608322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/>
              <a:t>Código</a:t>
            </a:r>
            <a:r>
              <a:rPr lang="en-US" sz="3000" b="1" dirty="0"/>
              <a:t>:</a:t>
            </a:r>
            <a:r>
              <a:rPr lang="en-US" sz="3000" dirty="0"/>
              <a:t> UC001    </a:t>
            </a:r>
            <a:r>
              <a:rPr lang="en-US" sz="3000" b="1" dirty="0"/>
              <a:t>Nome:</a:t>
            </a:r>
            <a:r>
              <a:rPr lang="en-US" sz="3000" dirty="0"/>
              <a:t> </a:t>
            </a:r>
            <a:r>
              <a:rPr lang="en-US" sz="3000" dirty="0" err="1"/>
              <a:t>Atualizar</a:t>
            </a:r>
            <a:r>
              <a:rPr lang="en-US" sz="3000" dirty="0"/>
              <a:t> </a:t>
            </a:r>
            <a:r>
              <a:rPr lang="en-US" sz="3000" dirty="0" err="1"/>
              <a:t>Estoque</a:t>
            </a:r>
            <a:r>
              <a:rPr lang="en-US" sz="3000" dirty="0"/>
              <a:t>    </a:t>
            </a:r>
            <a:r>
              <a:rPr lang="en-US" sz="3000" b="1" dirty="0"/>
              <a:t>REFERENCIA</a:t>
            </a:r>
            <a:r>
              <a:rPr lang="en-US" sz="3000" dirty="0"/>
              <a:t>:   SR1a2</a:t>
            </a:r>
          </a:p>
          <a:p>
            <a:pPr marL="0" indent="0">
              <a:buNone/>
            </a:pPr>
            <a:r>
              <a:rPr lang="en-US" sz="3000" b="1" dirty="0" err="1"/>
              <a:t>Descrição</a:t>
            </a:r>
            <a:r>
              <a:rPr lang="en-US" sz="3000" b="1" dirty="0"/>
              <a:t>:</a:t>
            </a:r>
            <a:r>
              <a:rPr lang="en-US" sz="3000" dirty="0"/>
              <a:t>  O </a:t>
            </a:r>
            <a:r>
              <a:rPr lang="en-US" sz="3000" dirty="0" err="1"/>
              <a:t>processo</a:t>
            </a:r>
            <a:r>
              <a:rPr lang="en-US" sz="3000" dirty="0"/>
              <a:t> de </a:t>
            </a:r>
            <a:r>
              <a:rPr lang="en-US" sz="3000" dirty="0" err="1"/>
              <a:t>atualizar</a:t>
            </a:r>
            <a:r>
              <a:rPr lang="en-US" sz="3000" dirty="0"/>
              <a:t> a </a:t>
            </a:r>
            <a:r>
              <a:rPr lang="en-US" sz="3000" dirty="0" err="1"/>
              <a:t>quantidade</a:t>
            </a:r>
            <a:r>
              <a:rPr lang="en-US" sz="3000" dirty="0"/>
              <a:t> de um item de </a:t>
            </a:r>
            <a:r>
              <a:rPr lang="en-US" sz="3000" dirty="0" err="1"/>
              <a:t>estoque</a:t>
            </a:r>
            <a:r>
              <a:rPr lang="en-US" sz="3000" dirty="0"/>
              <a:t>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000" b="1" dirty="0" err="1"/>
              <a:t>Pré</a:t>
            </a:r>
            <a:r>
              <a:rPr lang="en-US" sz="3000" b="1" dirty="0"/>
              <a:t> – </a:t>
            </a:r>
            <a:r>
              <a:rPr lang="en-US" sz="3000" b="1" dirty="0" err="1"/>
              <a:t>Condições</a:t>
            </a:r>
            <a:r>
              <a:rPr lang="en-US" sz="3000" b="1" dirty="0"/>
              <a:t>:</a:t>
            </a:r>
            <a:r>
              <a:rPr lang="en-US" sz="3000" dirty="0"/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000" dirty="0"/>
              <a:t>	- A </a:t>
            </a:r>
            <a:r>
              <a:rPr lang="en-US" sz="3000" dirty="0" err="1"/>
              <a:t>existência</a:t>
            </a:r>
            <a:r>
              <a:rPr lang="en-US" sz="3000" dirty="0"/>
              <a:t> do </a:t>
            </a:r>
            <a:r>
              <a:rPr lang="en-US" sz="3000" dirty="0" err="1"/>
              <a:t>tipo</a:t>
            </a:r>
            <a:r>
              <a:rPr lang="en-US" sz="3000" dirty="0"/>
              <a:t> de item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000" dirty="0"/>
              <a:t>	- </a:t>
            </a:r>
            <a:r>
              <a:rPr lang="en-US" sz="3000" dirty="0" err="1"/>
              <a:t>Expediente</a:t>
            </a:r>
            <a:r>
              <a:rPr lang="en-US" sz="3000" dirty="0"/>
              <a:t> </a:t>
            </a:r>
            <a:r>
              <a:rPr lang="en-US" sz="3000" dirty="0" err="1"/>
              <a:t>Encerrado</a:t>
            </a:r>
            <a:endParaRPr lang="en-US" sz="3000" dirty="0"/>
          </a:p>
          <a:p>
            <a:pPr marL="0" indent="0">
              <a:spcAft>
                <a:spcPts val="0"/>
              </a:spcAft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 err="1"/>
              <a:t>Atores</a:t>
            </a:r>
            <a:r>
              <a:rPr lang="en-US" sz="3000" b="1" dirty="0"/>
              <a:t>:</a:t>
            </a:r>
            <a:r>
              <a:rPr lang="en-US" sz="3000" dirty="0"/>
              <a:t> </a:t>
            </a:r>
            <a:r>
              <a:rPr lang="en-US" sz="3000" dirty="0" err="1"/>
              <a:t>Funcionário</a:t>
            </a:r>
            <a:r>
              <a:rPr lang="en-US" sz="3000" dirty="0"/>
              <a:t> de </a:t>
            </a:r>
            <a:r>
              <a:rPr lang="en-US" sz="3000" dirty="0" err="1"/>
              <a:t>Estoque</a:t>
            </a:r>
            <a:r>
              <a:rPr lang="en-US" sz="3000" dirty="0"/>
              <a:t>, </a:t>
            </a:r>
            <a:r>
              <a:rPr lang="en-US" sz="3000" dirty="0" err="1"/>
              <a:t>Gerente</a:t>
            </a:r>
            <a:endParaRPr lang="en-US" sz="3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4134" y="6380126"/>
            <a:ext cx="2895018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494516" y="1193620"/>
            <a:ext cx="4494636" cy="518275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600" b="1" dirty="0" err="1"/>
              <a:t>Fluxo</a:t>
            </a:r>
            <a:r>
              <a:rPr lang="en-US" sz="3600" b="1" dirty="0"/>
              <a:t> Principal</a:t>
            </a:r>
            <a:r>
              <a:rPr lang="en-US" sz="3600" dirty="0"/>
              <a:t>: </a:t>
            </a:r>
          </a:p>
          <a:p>
            <a:pPr marL="0" indent="0">
              <a:buFont typeface="Arial"/>
              <a:buNone/>
            </a:pPr>
            <a:r>
              <a:rPr lang="en-US" sz="3600" dirty="0"/>
              <a:t> 1- Dados de Entrada</a:t>
            </a:r>
          </a:p>
          <a:p>
            <a:pPr marL="0" indent="0">
              <a:buFont typeface="Arial"/>
              <a:buNone/>
            </a:pPr>
            <a:r>
              <a:rPr lang="en-US" sz="3600" dirty="0"/>
              <a:t> 2 – </a:t>
            </a:r>
            <a:r>
              <a:rPr lang="en-US" sz="3600" dirty="0" err="1"/>
              <a:t>Processo</a:t>
            </a:r>
            <a:endParaRPr lang="en-US" sz="3600" dirty="0"/>
          </a:p>
          <a:p>
            <a:pPr marL="0" indent="0">
              <a:buFont typeface="Arial"/>
              <a:buNone/>
            </a:pPr>
            <a:r>
              <a:rPr lang="en-US" sz="3600" dirty="0"/>
              <a:t>        </a:t>
            </a:r>
            <a:r>
              <a:rPr lang="en-US" sz="3600" dirty="0" err="1"/>
              <a:t>Passo</a:t>
            </a:r>
            <a:r>
              <a:rPr lang="en-US" sz="3600" dirty="0"/>
              <a:t> 1 –</a:t>
            </a:r>
          </a:p>
          <a:p>
            <a:pPr marL="0" indent="0">
              <a:buFont typeface="Arial"/>
              <a:buNone/>
            </a:pPr>
            <a:r>
              <a:rPr lang="en-US" sz="3600" dirty="0"/>
              <a:t>        </a:t>
            </a:r>
            <a:r>
              <a:rPr lang="en-US" sz="3600" dirty="0" err="1"/>
              <a:t>Passo</a:t>
            </a:r>
            <a:r>
              <a:rPr lang="en-US" sz="3600" dirty="0"/>
              <a:t> 2 – </a:t>
            </a:r>
          </a:p>
          <a:p>
            <a:pPr marL="0" indent="0">
              <a:buFont typeface="Arial"/>
              <a:buNone/>
            </a:pPr>
            <a:r>
              <a:rPr lang="en-US" sz="3600" dirty="0"/>
              <a:t> 3  - </a:t>
            </a:r>
            <a:r>
              <a:rPr lang="en-US" sz="3600" dirty="0" err="1"/>
              <a:t>Resultado</a:t>
            </a:r>
            <a:r>
              <a:rPr lang="en-US" sz="3600" dirty="0"/>
              <a:t> </a:t>
            </a:r>
            <a:r>
              <a:rPr lang="en-US" sz="3600" dirty="0" err="1"/>
              <a:t>Esperado</a:t>
            </a:r>
            <a:r>
              <a:rPr lang="en-US" sz="3600" dirty="0"/>
              <a:t>:</a:t>
            </a:r>
          </a:p>
          <a:p>
            <a:pPr marL="0" indent="0">
              <a:buFont typeface="Arial"/>
              <a:buNone/>
            </a:pPr>
            <a:r>
              <a:rPr lang="en-US" sz="3600" b="1" dirty="0" err="1"/>
              <a:t>Fluxos</a:t>
            </a:r>
            <a:r>
              <a:rPr lang="en-US" sz="3600" b="1" dirty="0"/>
              <a:t> </a:t>
            </a:r>
            <a:r>
              <a:rPr lang="en-US" sz="3600" b="1" dirty="0" err="1"/>
              <a:t>Secundários</a:t>
            </a:r>
            <a:r>
              <a:rPr lang="en-US" sz="3600" dirty="0"/>
              <a:t>:</a:t>
            </a:r>
          </a:p>
          <a:p>
            <a:pPr marL="0" indent="0">
              <a:buFont typeface="Arial"/>
              <a:buNone/>
            </a:pPr>
            <a:r>
              <a:rPr lang="en-US" sz="3600" dirty="0"/>
              <a:t>Fluxo1:</a:t>
            </a:r>
          </a:p>
          <a:p>
            <a:pPr marL="0" indent="0">
              <a:buFont typeface="Arial"/>
              <a:buNone/>
            </a:pPr>
            <a:r>
              <a:rPr lang="en-US" sz="3600" dirty="0"/>
              <a:t>Fluxo2: ….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0984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3811"/>
            <a:ext cx="10131425" cy="1456267"/>
          </a:xfrm>
        </p:spPr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cap="none" dirty="0" err="1"/>
              <a:t>Casos</a:t>
            </a:r>
            <a:r>
              <a:rPr lang="en-US" cap="none" dirty="0"/>
              <a:t> de </a:t>
            </a:r>
            <a:r>
              <a:rPr lang="en-US" cap="none" dirty="0" err="1"/>
              <a:t>Uso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4134" y="6380126"/>
            <a:ext cx="2895018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75" y="1479175"/>
            <a:ext cx="8948691" cy="49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0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138" y="135082"/>
            <a:ext cx="10131425" cy="1456267"/>
          </a:xfrm>
        </p:spPr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b="1" cap="none" dirty="0" err="1"/>
              <a:t>Exercícios</a:t>
            </a:r>
            <a:r>
              <a:rPr lang="en-US" b="1" cap="none" dirty="0"/>
              <a:t>:</a:t>
            </a:r>
            <a:r>
              <a:rPr lang="en-US" cap="none" dirty="0"/>
              <a:t> </a:t>
            </a:r>
            <a:r>
              <a:rPr lang="en-US" cap="none" dirty="0" err="1"/>
              <a:t>Completar</a:t>
            </a:r>
            <a:r>
              <a:rPr lang="en-US" cap="none" dirty="0"/>
              <a:t> </a:t>
            </a:r>
            <a:r>
              <a:rPr lang="en-US" cap="none" dirty="0" err="1"/>
              <a:t>Requisitos</a:t>
            </a:r>
            <a:r>
              <a:rPr lang="en-US" cap="none" dirty="0"/>
              <a:t> e </a:t>
            </a:r>
            <a:r>
              <a:rPr lang="en-US" cap="none" dirty="0" err="1"/>
              <a:t>os</a:t>
            </a:r>
            <a:r>
              <a:rPr lang="en-US" cap="none" dirty="0"/>
              <a:t> </a:t>
            </a:r>
            <a:r>
              <a:rPr lang="en-US" cap="none" dirty="0" err="1"/>
              <a:t>casos</a:t>
            </a:r>
            <a:r>
              <a:rPr lang="en-US" cap="none" dirty="0"/>
              <a:t> de </a:t>
            </a:r>
            <a:r>
              <a:rPr lang="en-US" cap="none" dirty="0" err="1"/>
              <a:t>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6795" y="1270388"/>
            <a:ext cx="11613226" cy="5681843"/>
          </a:xfrm>
        </p:spPr>
        <p:txBody>
          <a:bodyPr>
            <a:normAutofit fontScale="62500" lnSpcReduction="20000"/>
          </a:bodyPr>
          <a:lstStyle/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b="1" dirty="0" err="1"/>
              <a:t>Requisitos</a:t>
            </a:r>
            <a:r>
              <a:rPr lang="en-US" sz="3600" b="1" dirty="0"/>
              <a:t> de </a:t>
            </a:r>
            <a:r>
              <a:rPr lang="en-US" sz="3600" b="1" dirty="0" err="1"/>
              <a:t>Negócios</a:t>
            </a:r>
            <a:endParaRPr lang="en-US" sz="3600" b="1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</a:rPr>
              <a:t>BR1a - “O Sistema </a:t>
            </a:r>
            <a:r>
              <a:rPr lang="en-US" sz="3400" dirty="0" err="1">
                <a:solidFill>
                  <a:srgbClr val="FFFF00"/>
                </a:solidFill>
              </a:rPr>
              <a:t>deve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permitir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controle</a:t>
            </a:r>
            <a:r>
              <a:rPr lang="en-US" sz="3400" dirty="0">
                <a:solidFill>
                  <a:srgbClr val="FFFF00"/>
                </a:solidFill>
              </a:rPr>
              <a:t> de </a:t>
            </a:r>
            <a:r>
              <a:rPr lang="en-US" sz="3400" dirty="0" err="1">
                <a:solidFill>
                  <a:srgbClr val="FFFF00"/>
                </a:solidFill>
              </a:rPr>
              <a:t>estoque</a:t>
            </a:r>
            <a:r>
              <a:rPr lang="en-US" sz="3400" dirty="0">
                <a:solidFill>
                  <a:srgbClr val="FFFF00"/>
                </a:solidFill>
              </a:rPr>
              <a:t>”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BR1b - “O Sistema </a:t>
            </a:r>
            <a:r>
              <a:rPr lang="en-US" sz="3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deve</a:t>
            </a:r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permitir</a:t>
            </a:r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controle</a:t>
            </a:r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3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vendas</a:t>
            </a:r>
            <a:endParaRPr lang="en-US" sz="3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/>
              <a:t>BR1c - “O Sistema </a:t>
            </a:r>
            <a:r>
              <a:rPr lang="en-US" sz="3400" dirty="0" err="1"/>
              <a:t>deve</a:t>
            </a:r>
            <a:r>
              <a:rPr lang="en-US" sz="3400" dirty="0"/>
              <a:t> </a:t>
            </a:r>
            <a:r>
              <a:rPr lang="en-US" sz="3400" dirty="0" err="1"/>
              <a:t>permitir</a:t>
            </a:r>
            <a:r>
              <a:rPr lang="en-US" sz="3400" dirty="0"/>
              <a:t> </a:t>
            </a:r>
            <a:r>
              <a:rPr lang="en-US" sz="3400" dirty="0" err="1"/>
              <a:t>cruzar</a:t>
            </a:r>
            <a:r>
              <a:rPr lang="en-US" sz="3400" dirty="0"/>
              <a:t> as </a:t>
            </a:r>
            <a:r>
              <a:rPr lang="en-US" sz="3400" dirty="0" err="1"/>
              <a:t>vendas</a:t>
            </a:r>
            <a:r>
              <a:rPr lang="en-US" sz="3400" dirty="0"/>
              <a:t> com o </a:t>
            </a:r>
            <a:r>
              <a:rPr lang="en-US" sz="3400" dirty="0" err="1"/>
              <a:t>estoque</a:t>
            </a:r>
            <a:r>
              <a:rPr lang="en-US" sz="3400" dirty="0"/>
              <a:t>”</a:t>
            </a:r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dirty="0" err="1"/>
              <a:t>Requisitos</a:t>
            </a:r>
            <a:r>
              <a:rPr lang="en-US" sz="3600" dirty="0"/>
              <a:t> de Sistema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</a:rPr>
              <a:t>SR1a.1 – “O Sistema </a:t>
            </a:r>
            <a:r>
              <a:rPr lang="en-US" sz="3400" dirty="0" err="1">
                <a:solidFill>
                  <a:srgbClr val="FFFF00"/>
                </a:solidFill>
              </a:rPr>
              <a:t>deve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permitir</a:t>
            </a:r>
            <a:r>
              <a:rPr lang="en-US" sz="3400" dirty="0">
                <a:solidFill>
                  <a:srgbClr val="FFFF00"/>
                </a:solidFill>
              </a:rPr>
              <a:t> a </a:t>
            </a:r>
            <a:r>
              <a:rPr lang="en-US" sz="3400" dirty="0" err="1">
                <a:solidFill>
                  <a:srgbClr val="FFFF00"/>
                </a:solidFill>
              </a:rPr>
              <a:t>manipulação</a:t>
            </a:r>
            <a:r>
              <a:rPr lang="en-US" sz="3400" dirty="0">
                <a:solidFill>
                  <a:srgbClr val="FFFF00"/>
                </a:solidFill>
              </a:rPr>
              <a:t> de </a:t>
            </a:r>
            <a:r>
              <a:rPr lang="en-US" sz="3400" dirty="0" err="1">
                <a:solidFill>
                  <a:srgbClr val="FFFF00"/>
                </a:solidFill>
              </a:rPr>
              <a:t>itens</a:t>
            </a:r>
            <a:r>
              <a:rPr lang="en-US" sz="3400" dirty="0">
                <a:solidFill>
                  <a:srgbClr val="FFFF00"/>
                </a:solidFill>
              </a:rPr>
              <a:t> de </a:t>
            </a:r>
            <a:r>
              <a:rPr lang="en-US" sz="3400" dirty="0" err="1">
                <a:solidFill>
                  <a:srgbClr val="FFFF00"/>
                </a:solidFill>
              </a:rPr>
              <a:t>estoque</a:t>
            </a:r>
            <a:r>
              <a:rPr lang="en-US" sz="3400" dirty="0">
                <a:solidFill>
                  <a:srgbClr val="FFFF00"/>
                </a:solidFill>
              </a:rPr>
              <a:t>”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</a:rPr>
              <a:t>SR1a.2 – “O Sistema </a:t>
            </a:r>
            <a:r>
              <a:rPr lang="en-US" sz="3400" dirty="0" err="1">
                <a:solidFill>
                  <a:srgbClr val="FFFF00"/>
                </a:solidFill>
              </a:rPr>
              <a:t>deve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permitir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atualização</a:t>
            </a:r>
            <a:r>
              <a:rPr lang="en-US" sz="3400" dirty="0">
                <a:solidFill>
                  <a:srgbClr val="FFFF00"/>
                </a:solidFill>
              </a:rPr>
              <a:t> da </a:t>
            </a:r>
            <a:r>
              <a:rPr lang="en-US" sz="3400" dirty="0" err="1">
                <a:solidFill>
                  <a:srgbClr val="FFFF00"/>
                </a:solidFill>
              </a:rPr>
              <a:t>quantidade</a:t>
            </a:r>
            <a:r>
              <a:rPr lang="en-US" sz="3400" dirty="0">
                <a:solidFill>
                  <a:srgbClr val="FFFF00"/>
                </a:solidFill>
              </a:rPr>
              <a:t> de um item de </a:t>
            </a:r>
            <a:r>
              <a:rPr lang="en-US" sz="3400" dirty="0" err="1">
                <a:solidFill>
                  <a:srgbClr val="FFFF00"/>
                </a:solidFill>
              </a:rPr>
              <a:t>estoque</a:t>
            </a:r>
            <a:endParaRPr lang="en-US" sz="3400" dirty="0">
              <a:solidFill>
                <a:srgbClr val="FFFF00"/>
              </a:solidFill>
            </a:endParaRP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SR1b.1 – 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SR1b.2 – 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/>
              <a:t>SR1c.1 – </a:t>
            </a:r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dirty="0" err="1"/>
              <a:t>Requisitos</a:t>
            </a:r>
            <a:r>
              <a:rPr lang="en-US" sz="3600" dirty="0"/>
              <a:t> de </a:t>
            </a:r>
            <a:r>
              <a:rPr lang="en-US" sz="3600" dirty="0" err="1"/>
              <a:t>Componente</a:t>
            </a:r>
            <a:endParaRPr lang="en-US" sz="36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</a:rPr>
              <a:t>CR1a1.1 – “O </a:t>
            </a:r>
            <a:r>
              <a:rPr lang="en-US" sz="3400" dirty="0" err="1">
                <a:solidFill>
                  <a:srgbClr val="FFFF00"/>
                </a:solidFill>
              </a:rPr>
              <a:t>componente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deve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permitir</a:t>
            </a:r>
            <a:r>
              <a:rPr lang="en-US" sz="3400" dirty="0">
                <a:solidFill>
                  <a:srgbClr val="FFFF00"/>
                </a:solidFill>
              </a:rPr>
              <a:t> a </a:t>
            </a:r>
            <a:r>
              <a:rPr lang="en-US" sz="3400" dirty="0" err="1">
                <a:solidFill>
                  <a:srgbClr val="FFFF00"/>
                </a:solidFill>
              </a:rPr>
              <a:t>inserção</a:t>
            </a:r>
            <a:r>
              <a:rPr lang="en-US" sz="3400" dirty="0">
                <a:solidFill>
                  <a:srgbClr val="FFFF00"/>
                </a:solidFill>
              </a:rPr>
              <a:t> de um novo item de </a:t>
            </a:r>
            <a:r>
              <a:rPr lang="en-US" sz="3400" dirty="0" err="1">
                <a:solidFill>
                  <a:srgbClr val="FFFF00"/>
                </a:solidFill>
              </a:rPr>
              <a:t>estoque</a:t>
            </a:r>
            <a:r>
              <a:rPr lang="en-US" sz="3400" dirty="0">
                <a:solidFill>
                  <a:srgbClr val="FFFF00"/>
                </a:solidFill>
              </a:rPr>
              <a:t>”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</a:rPr>
              <a:t>CR1a1.2 – “O </a:t>
            </a:r>
            <a:r>
              <a:rPr lang="en-US" sz="3400" dirty="0" err="1">
                <a:solidFill>
                  <a:srgbClr val="FFFF00"/>
                </a:solidFill>
              </a:rPr>
              <a:t>componente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deve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permitir</a:t>
            </a:r>
            <a:r>
              <a:rPr lang="en-US" sz="3400" dirty="0">
                <a:solidFill>
                  <a:srgbClr val="FFFF00"/>
                </a:solidFill>
              </a:rPr>
              <a:t> a </a:t>
            </a:r>
            <a:r>
              <a:rPr lang="en-US" sz="3400" dirty="0" err="1">
                <a:solidFill>
                  <a:srgbClr val="FFFF00"/>
                </a:solidFill>
              </a:rPr>
              <a:t>remoção</a:t>
            </a:r>
            <a:r>
              <a:rPr lang="en-US" sz="3400" dirty="0">
                <a:solidFill>
                  <a:srgbClr val="FFFF00"/>
                </a:solidFill>
              </a:rPr>
              <a:t> de um item de </a:t>
            </a:r>
            <a:r>
              <a:rPr lang="en-US" sz="3400" dirty="0" err="1">
                <a:solidFill>
                  <a:srgbClr val="FFFF00"/>
                </a:solidFill>
              </a:rPr>
              <a:t>estoque</a:t>
            </a:r>
            <a:r>
              <a:rPr lang="en-US" sz="3400" dirty="0">
                <a:solidFill>
                  <a:srgbClr val="FFFF00"/>
                </a:solidFill>
              </a:rPr>
              <a:t>”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</a:rPr>
              <a:t>CR1a1.3 –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CR1b1.1 –…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CR1b1.2 –…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334816" y="6373146"/>
            <a:ext cx="2727495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464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Celeste</Template>
  <TotalTime>624</TotalTime>
  <Words>883</Words>
  <Application>Microsoft Office PowerPoint</Application>
  <PresentationFormat>Widescreen</PresentationFormat>
  <Paragraphs>236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Celestial</vt:lpstr>
      <vt:lpstr>Análise e Projeto de Sistemas – Aula 2</vt:lpstr>
      <vt:lpstr>Análise e Projeto de Sistemas Aula 2</vt:lpstr>
      <vt:lpstr>Arquitetura de Sistemas Rational Unified Process(RUP) - Fases</vt:lpstr>
      <vt:lpstr>Arquitetura de Sistemas Rational Unified Process(RUP) - Fases</vt:lpstr>
      <vt:lpstr>Arquitetura de Sistemas Rational Unified Process(RUP) - Produtos</vt:lpstr>
      <vt:lpstr>Arquitetura de Sistemas Requisitos</vt:lpstr>
      <vt:lpstr>Arquitetura de Sistemas Casos de Uso</vt:lpstr>
      <vt:lpstr>Arquitetura de Sistemas Casos de Uso</vt:lpstr>
      <vt:lpstr>Arquitetura de Sistemas Exercícios: Completar Requisitos e os casos de uso</vt:lpstr>
      <vt:lpstr>Arquitetura de Sistemas Decisões de Arquitetura</vt:lpstr>
      <vt:lpstr>Arquitetura de Sistemas Exemplos de Arquiteturas</vt:lpstr>
      <vt:lpstr>Arquitetura de Sistemas Exemplos de Arquiteturas</vt:lpstr>
      <vt:lpstr>Arquitetura de Sistemas - Exemplos de Arquiteturas</vt:lpstr>
      <vt:lpstr>Arquitetura de Sistemas Projeto Orientado (Grupos de 2-3):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40</cp:revision>
  <dcterms:created xsi:type="dcterms:W3CDTF">2016-08-01T02:15:42Z</dcterms:created>
  <dcterms:modified xsi:type="dcterms:W3CDTF">2016-09-03T14:33:00Z</dcterms:modified>
</cp:coreProperties>
</file>