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75" r:id="rId4"/>
    <p:sldId id="289" r:id="rId5"/>
    <p:sldId id="290" r:id="rId6"/>
    <p:sldId id="286" r:id="rId7"/>
    <p:sldId id="287" r:id="rId8"/>
    <p:sldId id="288" r:id="rId9"/>
    <p:sldId id="285" r:id="rId10"/>
    <p:sldId id="293" r:id="rId11"/>
    <p:sldId id="291" r:id="rId12"/>
    <p:sldId id="294" r:id="rId13"/>
    <p:sldId id="292" r:id="rId14"/>
    <p:sldId id="296" r:id="rId15"/>
    <p:sldId id="297" r:id="rId16"/>
    <p:sldId id="295" r:id="rId17"/>
    <p:sldId id="284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2FF9F1-C77E-4C89-92C2-D9CE149FFA81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2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7852-4B4A-4ED1-8D10-3CCA6462B9E7}" type="datetime1">
              <a:rPr lang="pt-BR" smtClean="0"/>
              <a:t>31/10/2016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573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32CD-158A-40FC-8A71-F76CC8E12CD4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3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9DBF-A4D4-4587-88CF-6B7A89C8E547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0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C432-C766-47EF-940F-7C0FEFC2DB66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645-8954-407E-AF44-1B67DA15C874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63A7-B254-4419-A6B6-13FB98115DE2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2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0072-5B91-4FE0-BEE3-0CAFF136FC97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6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F7A-DBE3-4583-9EDF-FB594FDA7AFE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0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D2C-21D5-4004-929E-A78E228DA9DD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AC82-06C4-480D-82A1-A7A31A330A14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272B-613A-42D5-8345-FEFB2C8C580C}" type="datetime1">
              <a:rPr lang="pt-BR" smtClean="0"/>
              <a:t>31/10/2016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C0B-D041-4910-819A-644659196365}" type="datetime1">
              <a:rPr lang="pt-BR" smtClean="0"/>
              <a:t>31/10/2016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D00-D0BD-43B7-98E0-60A81ACC0961}" type="datetime1">
              <a:rPr lang="pt-BR" smtClean="0"/>
              <a:t>31/10/2016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48BD-DD40-43E7-B8BE-513EC7252224}" type="datetime1">
              <a:rPr lang="pt-BR" smtClean="0"/>
              <a:t>31/10/2016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B567-40CC-4128-8FDC-CDB45E275DA9}" type="datetime1">
              <a:rPr lang="pt-BR" smtClean="0"/>
              <a:t>31/10/2016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5F8D-DE67-4EB9-878A-F1B5C3A6034D}" type="datetime1">
              <a:rPr lang="pt-BR" smtClean="0"/>
              <a:t>31/10/2016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8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37852-4B4A-4ED1-8D10-3CCA6462B9E7}" type="datetime1">
              <a:rPr lang="pt-BR" smtClean="0"/>
              <a:t>31/10/2016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4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sz="2400" dirty="0"/>
              <a:t>– Aula 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2910" y="4385731"/>
            <a:ext cx="7766936" cy="1728733"/>
          </a:xfrm>
        </p:spPr>
        <p:txBody>
          <a:bodyPr>
            <a:normAutofit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03984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1 –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Controler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(Lógica de Negócios)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3" name="AutoShape 2" descr="Resultado de imagem para UML Patterns Front Controller"/>
          <p:cNvSpPr>
            <a:spLocks noChangeAspect="1" noChangeArrowheads="1"/>
          </p:cNvSpPr>
          <p:nvPr/>
        </p:nvSpPr>
        <p:spPr bwMode="auto">
          <a:xfrm>
            <a:off x="3714750" y="2371725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 descr="http://www.corej2eepatterns.com/images/FCMainSe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3" y="1410350"/>
            <a:ext cx="10279361" cy="499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5762" y="219855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Façade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(Fachada) – Sem lógica de negócios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9218" name="Picture 2" descr="Resultado de imagem para UML Patterns Faç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69" y="1676122"/>
            <a:ext cx="7328019" cy="466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6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227" y="0"/>
            <a:ext cx="10131425" cy="824459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dirty="0"/>
              <a:t>2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Façade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(Fachada) – Sem lógica de negócios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11266" name="Picture 2" descr="Resultado de imagem para UML Patterns Faç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27" y="738147"/>
            <a:ext cx="8115452" cy="56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484" y="209455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3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DAO (Data Access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Object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10244" name="Picture 4" descr="Resultado de imagem para UML Patterns D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16" y="1534149"/>
            <a:ext cx="9560422" cy="471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484" y="209455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3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DAO (Data Access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Object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14338" name="Picture 2" descr="Resultado de imagem para UML Patterns D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38" y="1487772"/>
            <a:ext cx="7064115" cy="48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7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484" y="209455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3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DAO (Data Access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Object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13314" name="Picture 2" descr="Resultado de imagem para UML Patterns D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0" y="1568081"/>
            <a:ext cx="5102019" cy="46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sultado de imagem para UML Patterns D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26" y="1097693"/>
            <a:ext cx="4914721" cy="50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2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3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DAO (Data Access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Object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10242" name="Picture 2" descr="Resultado de imagem para UML Patterns Faç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42" y="1887896"/>
            <a:ext cx="7934950" cy="436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09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b="1" cap="none" dirty="0"/>
              <a:t>Aula 6 – </a:t>
            </a:r>
            <a:r>
              <a:rPr lang="en-US" b="1" cap="none" dirty="0" err="1"/>
              <a:t>Exercício</a:t>
            </a:r>
            <a:r>
              <a:rPr lang="en-US" b="1" cap="none" dirty="0"/>
              <a:t> </a:t>
            </a:r>
            <a:r>
              <a:rPr lang="en-US" b="1" cap="none" dirty="0" err="1"/>
              <a:t>Prático</a:t>
            </a:r>
            <a:r>
              <a:rPr lang="en-US" b="1" cap="none" dirty="0"/>
              <a:t> </a:t>
            </a:r>
            <a:r>
              <a:rPr lang="en-US" b="1" cap="none" dirty="0" err="1"/>
              <a:t>em</a:t>
            </a:r>
            <a:r>
              <a:rPr lang="en-US" b="1" cap="none" dirty="0"/>
              <a:t> Sala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0217" y="2065867"/>
            <a:ext cx="11444326" cy="4313162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Formar grupos de 3 (Max 4)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Utilizar</a:t>
            </a:r>
            <a:r>
              <a:rPr lang="en-US" sz="3600" dirty="0"/>
              <a:t> o </a:t>
            </a:r>
            <a:r>
              <a:rPr lang="en-US" sz="3600" dirty="0" err="1"/>
              <a:t>exercício</a:t>
            </a:r>
            <a:r>
              <a:rPr lang="en-US" sz="3600" dirty="0"/>
              <a:t> da aula 4</a:t>
            </a:r>
            <a:endParaRPr lang="pt-BR" sz="36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caso</a:t>
            </a:r>
            <a:r>
              <a:rPr lang="en-US" sz="3400" dirty="0"/>
              <a:t> de </a:t>
            </a:r>
            <a:r>
              <a:rPr lang="en-US" sz="3400" dirty="0" err="1"/>
              <a:t>uso</a:t>
            </a:r>
            <a:r>
              <a:rPr lang="en-US" sz="3400" dirty="0"/>
              <a:t> e </a:t>
            </a:r>
            <a:r>
              <a:rPr lang="en-US" sz="3400" dirty="0" err="1"/>
              <a:t>faça</a:t>
            </a:r>
            <a:r>
              <a:rPr lang="en-US" sz="3400" dirty="0"/>
              <a:t> um </a:t>
            </a: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Colaboração</a:t>
            </a:r>
            <a:endParaRPr lang="en-US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caso</a:t>
            </a:r>
            <a:r>
              <a:rPr lang="en-US" sz="3400" dirty="0"/>
              <a:t> de </a:t>
            </a:r>
            <a:r>
              <a:rPr lang="en-US" sz="3400" dirty="0" err="1"/>
              <a:t>uso</a:t>
            </a:r>
            <a:r>
              <a:rPr lang="en-US" sz="3400" dirty="0"/>
              <a:t> e </a:t>
            </a:r>
            <a:r>
              <a:rPr lang="en-US" sz="3400" dirty="0" err="1"/>
              <a:t>faça</a:t>
            </a:r>
            <a:r>
              <a:rPr lang="en-US" sz="3400" dirty="0"/>
              <a:t> um </a:t>
            </a: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Implantação</a:t>
            </a:r>
            <a:endParaRPr lang="en-US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componente</a:t>
            </a:r>
            <a:r>
              <a:rPr lang="en-US" sz="3400" dirty="0"/>
              <a:t> e </a:t>
            </a:r>
            <a:r>
              <a:rPr lang="en-US" sz="3400" dirty="0" err="1"/>
              <a:t>aplique</a:t>
            </a:r>
            <a:r>
              <a:rPr lang="en-US" sz="3400" dirty="0"/>
              <a:t> o </a:t>
            </a:r>
            <a:r>
              <a:rPr lang="en-US" sz="3400" dirty="0" err="1"/>
              <a:t>padrão</a:t>
            </a:r>
            <a:r>
              <a:rPr lang="en-US" sz="3400" dirty="0"/>
              <a:t> </a:t>
            </a:r>
            <a:r>
              <a:rPr lang="en-US" sz="3400" dirty="0" err="1"/>
              <a:t>Controler</a:t>
            </a:r>
            <a:endParaRPr lang="en-US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componente</a:t>
            </a:r>
            <a:r>
              <a:rPr lang="en-US" sz="3400" dirty="0"/>
              <a:t> e </a:t>
            </a:r>
            <a:r>
              <a:rPr lang="en-US" sz="3400" dirty="0" err="1"/>
              <a:t>aplique</a:t>
            </a:r>
            <a:r>
              <a:rPr lang="en-US" sz="3400" dirty="0"/>
              <a:t> o </a:t>
            </a:r>
            <a:r>
              <a:rPr lang="en-US" sz="3400" dirty="0" err="1"/>
              <a:t>padrão</a:t>
            </a:r>
            <a:r>
              <a:rPr lang="en-US" sz="3400" dirty="0"/>
              <a:t> Façade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componente</a:t>
            </a:r>
            <a:r>
              <a:rPr lang="en-US" sz="3400" dirty="0"/>
              <a:t> e </a:t>
            </a:r>
            <a:r>
              <a:rPr lang="en-US" sz="3400" dirty="0" err="1"/>
              <a:t>aplique</a:t>
            </a:r>
            <a:r>
              <a:rPr lang="en-US" sz="3400" dirty="0"/>
              <a:t> o </a:t>
            </a:r>
            <a:r>
              <a:rPr lang="en-US" sz="3400" dirty="0" err="1"/>
              <a:t>padrão</a:t>
            </a:r>
            <a:r>
              <a:rPr lang="en-US" sz="3400" dirty="0"/>
              <a:t> DAO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327775"/>
            <a:ext cx="7827659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266059" y="6327774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45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sz="3200" b="1" cap="none" dirty="0"/>
              <a:t>Aula 4 – </a:t>
            </a:r>
            <a:r>
              <a:rPr lang="en-US" sz="3200" b="1" cap="none" dirty="0" err="1"/>
              <a:t>Exercício</a:t>
            </a:r>
            <a:r>
              <a:rPr lang="en-US" sz="3200" b="1" cap="none" dirty="0"/>
              <a:t> </a:t>
            </a:r>
            <a:r>
              <a:rPr lang="en-US" sz="3200" b="1" cap="none" dirty="0" err="1"/>
              <a:t>Prático</a:t>
            </a:r>
            <a:r>
              <a:rPr lang="en-US" sz="3200" b="1" cap="none" dirty="0"/>
              <a:t> </a:t>
            </a:r>
            <a:r>
              <a:rPr lang="en-US" sz="3200" b="1" cap="none" dirty="0" err="1"/>
              <a:t>em</a:t>
            </a:r>
            <a:r>
              <a:rPr lang="en-US" sz="3200" b="1" cap="none" dirty="0"/>
              <a:t> Sala – </a:t>
            </a:r>
            <a:r>
              <a:rPr lang="en-US" sz="3200" b="1" cap="none" dirty="0" err="1"/>
              <a:t>Definição</a:t>
            </a:r>
            <a:r>
              <a:rPr lang="en-US" sz="3200" b="1" cap="none" dirty="0"/>
              <a:t> do </a:t>
            </a:r>
            <a:r>
              <a:rPr lang="en-US" sz="3200" b="1" cap="none" dirty="0" err="1"/>
              <a:t>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“O </a:t>
            </a:r>
            <a:r>
              <a:rPr lang="en-US" sz="3600" dirty="0" err="1"/>
              <a:t>objetivo</a:t>
            </a:r>
            <a:r>
              <a:rPr lang="en-US" sz="3600" dirty="0"/>
              <a:t> do Sistema </a:t>
            </a:r>
            <a:r>
              <a:rPr lang="en-US" sz="3600" dirty="0" err="1"/>
              <a:t>será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ferramenta</a:t>
            </a:r>
            <a:r>
              <a:rPr lang="en-US" sz="3600" dirty="0"/>
              <a:t> de </a:t>
            </a:r>
            <a:r>
              <a:rPr lang="en-US" sz="3600" dirty="0" err="1"/>
              <a:t>apoio</a:t>
            </a:r>
            <a:r>
              <a:rPr lang="en-US" sz="3600" dirty="0"/>
              <a:t> </a:t>
            </a:r>
            <a:r>
              <a:rPr lang="en-US" sz="3600" dirty="0" err="1"/>
              <a:t>aos</a:t>
            </a:r>
            <a:r>
              <a:rPr lang="en-US" sz="3600" dirty="0"/>
              <a:t> </a:t>
            </a:r>
            <a:r>
              <a:rPr lang="en-US" sz="3600" dirty="0" err="1"/>
              <a:t>criticos</a:t>
            </a:r>
            <a:r>
              <a:rPr lang="en-US" sz="3600" dirty="0"/>
              <a:t> e </a:t>
            </a:r>
            <a:r>
              <a:rPr lang="en-US" sz="3600" dirty="0" err="1"/>
              <a:t>profissionais</a:t>
            </a:r>
            <a:r>
              <a:rPr lang="en-US" sz="3600" dirty="0"/>
              <a:t> de cinema, </a:t>
            </a:r>
            <a:r>
              <a:rPr lang="en-US" sz="3600" dirty="0" err="1"/>
              <a:t>televisão</a:t>
            </a:r>
            <a:r>
              <a:rPr lang="en-US" sz="3600" dirty="0"/>
              <a:t> e </a:t>
            </a:r>
            <a:r>
              <a:rPr lang="en-US" sz="3600" dirty="0" err="1"/>
              <a:t>teatro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e </a:t>
            </a:r>
            <a:r>
              <a:rPr lang="en-US" sz="3600" dirty="0" err="1"/>
              <a:t>armazenar</a:t>
            </a:r>
            <a:r>
              <a:rPr lang="en-US" sz="3600" dirty="0"/>
              <a:t> </a:t>
            </a:r>
            <a:r>
              <a:rPr lang="en-US" sz="3600" dirty="0" err="1"/>
              <a:t>filmes</a:t>
            </a:r>
            <a:r>
              <a:rPr lang="en-US" sz="3600" dirty="0"/>
              <a:t>, series e </a:t>
            </a:r>
            <a:r>
              <a:rPr lang="en-US" sz="3600" dirty="0" err="1"/>
              <a:t>peças</a:t>
            </a:r>
            <a:r>
              <a:rPr lang="en-US" sz="3600" dirty="0"/>
              <a:t> junto com </a:t>
            </a:r>
            <a:r>
              <a:rPr lang="en-US" sz="3600" dirty="0" err="1"/>
              <a:t>críticas</a:t>
            </a:r>
            <a:r>
              <a:rPr lang="en-US" sz="3600" dirty="0"/>
              <a:t> (de </a:t>
            </a:r>
            <a:r>
              <a:rPr lang="en-US" sz="3600" dirty="0" err="1"/>
              <a:t>vários</a:t>
            </a:r>
            <a:r>
              <a:rPr lang="en-US" sz="3600" dirty="0"/>
              <a:t> outros </a:t>
            </a:r>
            <a:r>
              <a:rPr lang="en-US" sz="3600" dirty="0" err="1"/>
              <a:t>críticos</a:t>
            </a:r>
            <a:r>
              <a:rPr lang="en-US" sz="3600" dirty="0"/>
              <a:t>), </a:t>
            </a:r>
            <a:r>
              <a:rPr lang="en-US" sz="3600" dirty="0" err="1"/>
              <a:t>avaliações</a:t>
            </a:r>
            <a:r>
              <a:rPr lang="en-US" sz="3600" dirty="0"/>
              <a:t>, </a:t>
            </a:r>
            <a:r>
              <a:rPr lang="en-US" sz="3600" dirty="0" err="1"/>
              <a:t>frases</a:t>
            </a:r>
            <a:r>
              <a:rPr lang="en-US" sz="3600" dirty="0"/>
              <a:t> </a:t>
            </a:r>
            <a:r>
              <a:rPr lang="en-US" sz="3600" dirty="0" err="1"/>
              <a:t>famosas</a:t>
            </a:r>
            <a:r>
              <a:rPr lang="en-US" sz="3600" dirty="0"/>
              <a:t>, </a:t>
            </a:r>
            <a:r>
              <a:rPr lang="en-US" sz="3600" dirty="0" err="1"/>
              <a:t>atores</a:t>
            </a:r>
            <a:r>
              <a:rPr lang="en-US" sz="3600" dirty="0"/>
              <a:t>, </a:t>
            </a:r>
            <a:r>
              <a:rPr lang="en-US" sz="3600" dirty="0" err="1"/>
              <a:t>diretores</a:t>
            </a:r>
            <a:r>
              <a:rPr lang="en-US" sz="3600" dirty="0"/>
              <a:t>, </a:t>
            </a:r>
            <a:r>
              <a:rPr lang="en-US" sz="3600" dirty="0" err="1"/>
              <a:t>midias</a:t>
            </a:r>
            <a:r>
              <a:rPr lang="en-US" sz="3600" dirty="0"/>
              <a:t>(DVD, </a:t>
            </a:r>
            <a:r>
              <a:rPr lang="en-US" sz="3600" dirty="0" err="1"/>
              <a:t>Fita</a:t>
            </a:r>
            <a:r>
              <a:rPr lang="en-US" sz="3600" dirty="0"/>
              <a:t>, </a:t>
            </a:r>
            <a:r>
              <a:rPr lang="en-US" sz="3600" dirty="0" err="1"/>
              <a:t>digital,etc</a:t>
            </a:r>
            <a:r>
              <a:rPr lang="en-US" sz="3600" dirty="0"/>
              <a:t>) e </a:t>
            </a:r>
            <a:r>
              <a:rPr lang="en-US" sz="3600" dirty="0" err="1"/>
              <a:t>localização</a:t>
            </a:r>
            <a:r>
              <a:rPr lang="en-US" sz="3600" dirty="0"/>
              <a:t>”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5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393" y="123306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sz="2800" b="1" cap="none" dirty="0"/>
              <a:t>Aula 4 – </a:t>
            </a:r>
            <a:r>
              <a:rPr lang="en-US" sz="2800" b="1" cap="none" dirty="0" err="1"/>
              <a:t>Exercício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Prático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em</a:t>
            </a:r>
            <a:r>
              <a:rPr lang="en-US" sz="2800" b="1" cap="none" dirty="0"/>
              <a:t> Sala – </a:t>
            </a:r>
            <a:r>
              <a:rPr lang="en-US" sz="2800" b="1" cap="none" dirty="0" err="1"/>
              <a:t>Requisitos</a:t>
            </a:r>
            <a:r>
              <a:rPr lang="en-US" sz="2800" b="1" cap="none" dirty="0"/>
              <a:t> de </a:t>
            </a:r>
            <a:r>
              <a:rPr lang="en-US" sz="2800" b="1" cap="none" dirty="0" err="1"/>
              <a:t>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1312" y="1413163"/>
            <a:ext cx="11506794" cy="4783975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BR1 - O </a:t>
            </a:r>
            <a:r>
              <a:rPr lang="en-US" sz="3600" dirty="0" err="1"/>
              <a:t>usuário</a:t>
            </a:r>
            <a:r>
              <a:rPr lang="en-US" sz="3600" dirty="0"/>
              <a:t> </a:t>
            </a:r>
            <a:r>
              <a:rPr lang="en-US" sz="3600" dirty="0" err="1"/>
              <a:t>deverá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filmes</a:t>
            </a:r>
            <a:r>
              <a:rPr lang="en-US" sz="3600" dirty="0"/>
              <a:t> para cinema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televisão</a:t>
            </a:r>
            <a:r>
              <a:rPr lang="en-US" sz="3600" dirty="0"/>
              <a:t>,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atores</a:t>
            </a:r>
            <a:r>
              <a:rPr lang="en-US" sz="3600" dirty="0"/>
              <a:t>, </a:t>
            </a:r>
            <a:r>
              <a:rPr lang="en-US" sz="3600" dirty="0" err="1"/>
              <a:t>personagens</a:t>
            </a:r>
            <a:r>
              <a:rPr lang="en-US" sz="3600" dirty="0"/>
              <a:t>, </a:t>
            </a:r>
            <a:r>
              <a:rPr lang="en-US" sz="3600" dirty="0" err="1"/>
              <a:t>produtores</a:t>
            </a:r>
            <a:r>
              <a:rPr lang="en-US" sz="3600" dirty="0"/>
              <a:t>  e </a:t>
            </a:r>
            <a:r>
              <a:rPr lang="en-US" sz="3600" dirty="0" err="1"/>
              <a:t>diretores</a:t>
            </a:r>
            <a:r>
              <a:rPr lang="en-US" sz="3600" dirty="0"/>
              <a:t>, 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indicar</a:t>
            </a:r>
            <a:r>
              <a:rPr lang="en-US" sz="3600" dirty="0"/>
              <a:t> </a:t>
            </a:r>
            <a:r>
              <a:rPr lang="en-US" sz="3600" dirty="0" err="1"/>
              <a:t>frases</a:t>
            </a:r>
            <a:r>
              <a:rPr lang="en-US" sz="3600" dirty="0"/>
              <a:t> </a:t>
            </a:r>
            <a:r>
              <a:rPr lang="en-US" sz="3600" dirty="0" err="1"/>
              <a:t>famosas</a:t>
            </a:r>
            <a:r>
              <a:rPr lang="en-US" sz="3600" dirty="0"/>
              <a:t>, </a:t>
            </a:r>
            <a:r>
              <a:rPr lang="en-US" sz="3600" dirty="0" err="1"/>
              <a:t>quem</a:t>
            </a:r>
            <a:r>
              <a:rPr lang="en-US" sz="3600" dirty="0"/>
              <a:t> </a:t>
            </a:r>
            <a:r>
              <a:rPr lang="en-US" sz="3600" dirty="0" err="1"/>
              <a:t>disse</a:t>
            </a:r>
            <a:r>
              <a:rPr lang="en-US" sz="3600" dirty="0"/>
              <a:t> e </a:t>
            </a:r>
            <a:r>
              <a:rPr lang="en-US" sz="3600" dirty="0" err="1"/>
              <a:t>relacionar</a:t>
            </a:r>
            <a:r>
              <a:rPr lang="en-US" sz="3600" dirty="0"/>
              <a:t> com outros </a:t>
            </a:r>
            <a:r>
              <a:rPr lang="en-US" sz="3600" dirty="0" err="1"/>
              <a:t>filmes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BR2 - O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manpular</a:t>
            </a:r>
            <a:r>
              <a:rPr lang="en-US" sz="3600" dirty="0"/>
              <a:t> com series de TV,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episódios</a:t>
            </a:r>
            <a:r>
              <a:rPr lang="en-US" sz="3600" dirty="0"/>
              <a:t>, </a:t>
            </a:r>
            <a:r>
              <a:rPr lang="en-US" sz="3600" dirty="0" err="1"/>
              <a:t>atores</a:t>
            </a:r>
            <a:r>
              <a:rPr lang="en-US" sz="3600" dirty="0"/>
              <a:t> e </a:t>
            </a:r>
            <a:r>
              <a:rPr lang="en-US" sz="3600" dirty="0" err="1"/>
              <a:t>criadores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BR3 - O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peças</a:t>
            </a:r>
            <a:r>
              <a:rPr lang="en-US" sz="3600" dirty="0"/>
              <a:t> de </a:t>
            </a:r>
            <a:r>
              <a:rPr lang="en-US" sz="3600" dirty="0" err="1"/>
              <a:t>teatro</a:t>
            </a:r>
            <a:r>
              <a:rPr lang="en-US" sz="3600" dirty="0"/>
              <a:t> e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criticas</a:t>
            </a:r>
            <a:r>
              <a:rPr lang="en-US" sz="3600" dirty="0"/>
              <a:t>,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atores</a:t>
            </a:r>
            <a:r>
              <a:rPr lang="en-US" sz="3600" dirty="0"/>
              <a:t> e </a:t>
            </a:r>
            <a:r>
              <a:rPr lang="en-US" sz="3600" dirty="0" err="1"/>
              <a:t>diretores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BR4 -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deverão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escrever</a:t>
            </a:r>
            <a:r>
              <a:rPr lang="en-US" sz="3600" dirty="0"/>
              <a:t> e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críticas</a:t>
            </a:r>
            <a:r>
              <a:rPr lang="en-US" sz="3600" dirty="0"/>
              <a:t>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de outros.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BR5 - O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criticos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BR6 - O </a:t>
            </a:r>
            <a:r>
              <a:rPr lang="en-US" sz="3600" dirty="0" err="1"/>
              <a:t>usuário</a:t>
            </a:r>
            <a:r>
              <a:rPr lang="en-US" sz="3600" dirty="0"/>
              <a:t>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relacionar</a:t>
            </a:r>
            <a:r>
              <a:rPr lang="en-US" sz="3600" dirty="0"/>
              <a:t> </a:t>
            </a:r>
            <a:r>
              <a:rPr lang="en-US" sz="3600" dirty="0" err="1"/>
              <a:t>atores</a:t>
            </a:r>
            <a:r>
              <a:rPr lang="en-US" sz="3600" dirty="0"/>
              <a:t>, </a:t>
            </a:r>
            <a:r>
              <a:rPr lang="en-US" sz="3600" dirty="0" err="1"/>
              <a:t>diretores</a:t>
            </a:r>
            <a:r>
              <a:rPr lang="en-US" sz="3600" dirty="0"/>
              <a:t> e </a:t>
            </a:r>
            <a:r>
              <a:rPr lang="en-US" sz="3600" dirty="0" err="1"/>
              <a:t>criadores</a:t>
            </a:r>
            <a:r>
              <a:rPr lang="en-US" sz="3600" dirty="0"/>
              <a:t> entre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vários</a:t>
            </a:r>
            <a:r>
              <a:rPr lang="en-US" sz="3600" dirty="0"/>
              <a:t> </a:t>
            </a:r>
            <a:r>
              <a:rPr lang="en-US" sz="3600" dirty="0" err="1"/>
              <a:t>filmes</a:t>
            </a:r>
            <a:r>
              <a:rPr lang="en-US" sz="3600" dirty="0"/>
              <a:t>, series de TV e </a:t>
            </a:r>
            <a:r>
              <a:rPr lang="en-US" sz="3600" dirty="0" err="1"/>
              <a:t>peças</a:t>
            </a:r>
            <a:r>
              <a:rPr lang="en-US" sz="3600" dirty="0"/>
              <a:t> de </a:t>
            </a:r>
            <a:r>
              <a:rPr lang="en-US" sz="3600" dirty="0" err="1"/>
              <a:t>teatro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BR7 - O </a:t>
            </a:r>
            <a:r>
              <a:rPr lang="en-US" sz="3600" dirty="0" err="1"/>
              <a:t>usuário</a:t>
            </a:r>
            <a:r>
              <a:rPr lang="en-US" sz="3600" dirty="0"/>
              <a:t>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usar</a:t>
            </a:r>
            <a:r>
              <a:rPr lang="en-US" sz="3600" dirty="0"/>
              <a:t> o Sistema para  </a:t>
            </a:r>
            <a:r>
              <a:rPr lang="en-US" sz="3600" dirty="0" err="1"/>
              <a:t>gerenciar</a:t>
            </a:r>
            <a:r>
              <a:rPr lang="en-US" sz="3600" dirty="0"/>
              <a:t> as </a:t>
            </a:r>
            <a:r>
              <a:rPr lang="en-US" sz="3600" dirty="0" err="1"/>
              <a:t>versões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midia</a:t>
            </a:r>
            <a:r>
              <a:rPr lang="en-US" sz="3600" dirty="0"/>
              <a:t> (DVD, </a:t>
            </a:r>
            <a:r>
              <a:rPr lang="en-US" sz="3600" dirty="0" err="1"/>
              <a:t>fita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)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sua</a:t>
            </a:r>
            <a:r>
              <a:rPr lang="en-US" sz="3600" dirty="0"/>
              <a:t> </a:t>
            </a:r>
            <a:r>
              <a:rPr lang="en-US" sz="3600" dirty="0" err="1"/>
              <a:t>biblioteca</a:t>
            </a: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BR8 –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devem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publicar</a:t>
            </a:r>
            <a:r>
              <a:rPr lang="en-US" sz="3600" dirty="0"/>
              <a:t>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criticas</a:t>
            </a:r>
            <a:r>
              <a:rPr lang="en-US" sz="3600" dirty="0"/>
              <a:t> e </a:t>
            </a:r>
            <a:r>
              <a:rPr lang="en-US" sz="3600" dirty="0" err="1"/>
              <a:t>disponibilizar</a:t>
            </a:r>
            <a:r>
              <a:rPr lang="en-US" sz="3600" dirty="0"/>
              <a:t> para o </a:t>
            </a:r>
            <a:r>
              <a:rPr lang="en-US" sz="3600" dirty="0" err="1"/>
              <a:t>público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BR9 – </a:t>
            </a:r>
            <a:r>
              <a:rPr lang="en-US" sz="3600" dirty="0" err="1"/>
              <a:t>Esse</a:t>
            </a:r>
            <a:r>
              <a:rPr lang="en-US" sz="3600" dirty="0"/>
              <a:t>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ser</a:t>
            </a:r>
            <a:r>
              <a:rPr lang="en-US" sz="3600" dirty="0"/>
              <a:t> </a:t>
            </a:r>
            <a:r>
              <a:rPr lang="en-US" sz="3600" dirty="0" err="1"/>
              <a:t>usado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plataformas</a:t>
            </a:r>
            <a:r>
              <a:rPr lang="en-US" sz="3600" dirty="0"/>
              <a:t> </a:t>
            </a:r>
            <a:r>
              <a:rPr lang="en-US" sz="3600" dirty="0" err="1"/>
              <a:t>móveis</a:t>
            </a:r>
            <a:r>
              <a:rPr lang="en-US" sz="3600" dirty="0"/>
              <a:t> (</a:t>
            </a:r>
            <a:r>
              <a:rPr lang="en-US" sz="3600" dirty="0" err="1"/>
              <a:t>aplicativos</a:t>
            </a:r>
            <a:r>
              <a:rPr lang="en-US" sz="3600" dirty="0"/>
              <a:t> de cellular e tablet)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83772" y="6248400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415286" y="6244544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7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b="1" cap="none" dirty="0"/>
              <a:t>Aula 7 – </a:t>
            </a:r>
            <a:r>
              <a:rPr lang="en-US" b="1" cap="none" dirty="0" err="1"/>
              <a:t>Diagramas</a:t>
            </a:r>
            <a:r>
              <a:rPr lang="en-US" b="1" cap="none" dirty="0"/>
              <a:t> UML  e </a:t>
            </a:r>
            <a:r>
              <a:rPr lang="en-US" b="1" cap="none" dirty="0" err="1"/>
              <a:t>Padrões</a:t>
            </a:r>
            <a:r>
              <a:rPr lang="en-US" b="1" cap="none" dirty="0"/>
              <a:t> de </a:t>
            </a:r>
            <a:r>
              <a:rPr lang="en-US" b="1" cap="none" dirty="0" err="1"/>
              <a:t>Projeto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Diagramas</a:t>
            </a:r>
            <a:r>
              <a:rPr lang="en-US" sz="3600" dirty="0"/>
              <a:t> UML</a:t>
            </a:r>
            <a:endParaRPr lang="pt-BR" sz="36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Colaboração</a:t>
            </a:r>
            <a:endParaRPr lang="pt-BR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Implantação</a:t>
            </a:r>
            <a:endParaRPr lang="pt-BR" sz="3400" dirty="0"/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/>
              <a:t>Resumo de Diagramas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Principais Padrões de Projeto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Controler</a:t>
            </a:r>
            <a:endParaRPr lang="pt-BR" sz="3400" dirty="0"/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 err="1"/>
              <a:t>Façade</a:t>
            </a:r>
            <a:endParaRPr lang="pt-BR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DAO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1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Colaboração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pic>
        <p:nvPicPr>
          <p:cNvPr id="2052" name="Picture 4" descr="Resultado de imagem para diagrama de colaboração uml 2.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t="18090" r="16600" b="7932"/>
          <a:stretch/>
        </p:blipFill>
        <p:spPr bwMode="auto">
          <a:xfrm>
            <a:off x="2438167" y="1356610"/>
            <a:ext cx="7837591" cy="489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8267" y="219856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1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Colaboração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pic>
        <p:nvPicPr>
          <p:cNvPr id="2050" name="Picture 2" descr="Resultado de imagem para diagrama de colaboração uml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07" y="1676123"/>
            <a:ext cx="9034091" cy="47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14924"/>
            <a:ext cx="10131425" cy="1456267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2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Implantação (Arquitetura Operacional)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44" y="1484446"/>
            <a:ext cx="9286315" cy="47639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1954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14924"/>
            <a:ext cx="10131425" cy="1456267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2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Implantação (Arquitetura Operacional)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5122" name="Picture 2" descr="Resultado de imagem para diagrama de implantação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37102" r="6368" b="5539"/>
          <a:stretch/>
        </p:blipFill>
        <p:spPr bwMode="auto">
          <a:xfrm>
            <a:off x="996846" y="1451039"/>
            <a:ext cx="10033612" cy="499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1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2459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3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Resumo de Diagramas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1026" name="Picture 2" descr="Resultado de imagem para diagramas uml resum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t="27866" r="4869" b="4202"/>
          <a:stretch/>
        </p:blipFill>
        <p:spPr bwMode="auto">
          <a:xfrm>
            <a:off x="1716373" y="1364105"/>
            <a:ext cx="8630162" cy="51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19856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3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Resumo de 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627968"/>
            <a:ext cx="11133944" cy="487372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500" b="1" dirty="0" err="1">
                <a:solidFill>
                  <a:srgbClr val="FFFF00"/>
                </a:solidFill>
              </a:rPr>
              <a:t>Visão</a:t>
            </a:r>
            <a:r>
              <a:rPr lang="en-US" sz="3500" b="1" dirty="0">
                <a:solidFill>
                  <a:srgbClr val="FFFF00"/>
                </a:solidFill>
              </a:rPr>
              <a:t> </a:t>
            </a:r>
            <a:r>
              <a:rPr lang="en-US" sz="3500" b="1" dirty="0" err="1">
                <a:solidFill>
                  <a:srgbClr val="FFFF00"/>
                </a:solidFill>
              </a:rPr>
              <a:t>Estática</a:t>
            </a:r>
            <a:endParaRPr lang="en-US" sz="3500" b="1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000" b="1" dirty="0" err="1">
                <a:solidFill>
                  <a:srgbClr val="FFFF00"/>
                </a:solidFill>
              </a:rPr>
              <a:t>Casos</a:t>
            </a:r>
            <a:r>
              <a:rPr lang="en-US" sz="3000" b="1" dirty="0">
                <a:solidFill>
                  <a:srgbClr val="FFFF00"/>
                </a:solidFill>
              </a:rPr>
              <a:t> de </a:t>
            </a:r>
            <a:r>
              <a:rPr lang="en-US" sz="3000" b="1" dirty="0" err="1">
                <a:solidFill>
                  <a:srgbClr val="FFFF00"/>
                </a:solidFill>
              </a:rPr>
              <a:t>Uso</a:t>
            </a:r>
            <a:r>
              <a:rPr lang="en-US" sz="3000" b="1" dirty="0">
                <a:solidFill>
                  <a:srgbClr val="FFFF00"/>
                </a:solidFill>
              </a:rPr>
              <a:t> – “As </a:t>
            </a:r>
            <a:r>
              <a:rPr lang="en-US" sz="3000" b="1" dirty="0" err="1">
                <a:solidFill>
                  <a:srgbClr val="FFFF00"/>
                </a:solidFill>
              </a:rPr>
              <a:t>funções</a:t>
            </a:r>
            <a:r>
              <a:rPr lang="en-US" sz="3000" b="1" dirty="0">
                <a:solidFill>
                  <a:srgbClr val="FFFF00"/>
                </a:solidFill>
              </a:rPr>
              <a:t> que o </a:t>
            </a:r>
            <a:r>
              <a:rPr lang="en-US" sz="3000" b="1" dirty="0" err="1">
                <a:solidFill>
                  <a:srgbClr val="FFFF00"/>
                </a:solidFill>
              </a:rPr>
              <a:t>usuário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ou</a:t>
            </a:r>
            <a:r>
              <a:rPr lang="en-US" sz="3000" b="1" dirty="0">
                <a:solidFill>
                  <a:srgbClr val="FFFF00"/>
                </a:solidFill>
              </a:rPr>
              <a:t> o Sistema </a:t>
            </a:r>
            <a:r>
              <a:rPr lang="en-US" sz="3000" b="1" dirty="0" err="1">
                <a:solidFill>
                  <a:srgbClr val="FFFF00"/>
                </a:solidFill>
              </a:rPr>
              <a:t>faz</a:t>
            </a:r>
            <a:r>
              <a:rPr lang="en-US" sz="3000" b="1" dirty="0">
                <a:solidFill>
                  <a:srgbClr val="FFFF00"/>
                </a:solidFill>
              </a:rPr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b="1" dirty="0" err="1">
                <a:solidFill>
                  <a:srgbClr val="FFFF00"/>
                </a:solidFill>
              </a:rPr>
              <a:t>Componentes</a:t>
            </a:r>
            <a:r>
              <a:rPr lang="en-US" sz="3000" b="1" dirty="0">
                <a:solidFill>
                  <a:srgbClr val="FFFF00"/>
                </a:solidFill>
              </a:rPr>
              <a:t> – “</a:t>
            </a:r>
            <a:r>
              <a:rPr lang="en-US" sz="3000" b="1" dirty="0" err="1">
                <a:solidFill>
                  <a:srgbClr val="FFFF00"/>
                </a:solidFill>
              </a:rPr>
              <a:t>Módulos</a:t>
            </a:r>
            <a:r>
              <a:rPr lang="en-US" sz="3000" b="1" dirty="0">
                <a:solidFill>
                  <a:srgbClr val="FFFF00"/>
                </a:solidFill>
              </a:rPr>
              <a:t> que </a:t>
            </a:r>
            <a:r>
              <a:rPr lang="en-US" sz="3000" b="1" dirty="0" err="1">
                <a:solidFill>
                  <a:srgbClr val="FFFF00"/>
                </a:solidFill>
              </a:rPr>
              <a:t>vao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executar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os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casos</a:t>
            </a:r>
            <a:r>
              <a:rPr lang="en-US" sz="3000" b="1" dirty="0">
                <a:solidFill>
                  <a:srgbClr val="FFFF00"/>
                </a:solidFill>
              </a:rPr>
              <a:t> de </a:t>
            </a:r>
            <a:r>
              <a:rPr lang="en-US" sz="3000" b="1" dirty="0" err="1">
                <a:solidFill>
                  <a:srgbClr val="FFFF00"/>
                </a:solidFill>
              </a:rPr>
              <a:t>uso</a:t>
            </a:r>
            <a:r>
              <a:rPr lang="en-US" sz="3000" b="1" dirty="0">
                <a:solidFill>
                  <a:srgbClr val="FFFF00"/>
                </a:solidFill>
              </a:rPr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b="1" dirty="0" err="1">
                <a:solidFill>
                  <a:srgbClr val="FFFF00"/>
                </a:solidFill>
              </a:rPr>
              <a:t>Implantação</a:t>
            </a:r>
            <a:r>
              <a:rPr lang="en-US" sz="3000" b="1" dirty="0">
                <a:solidFill>
                  <a:srgbClr val="FFFF00"/>
                </a:solidFill>
              </a:rPr>
              <a:t> – “AONDE </a:t>
            </a:r>
            <a:r>
              <a:rPr lang="en-US" sz="3000" b="1" dirty="0" err="1">
                <a:solidFill>
                  <a:srgbClr val="FFFF00"/>
                </a:solidFill>
              </a:rPr>
              <a:t>os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Componentes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vao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estar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colocados</a:t>
            </a:r>
            <a:r>
              <a:rPr lang="en-US" sz="3000" b="1" dirty="0">
                <a:solidFill>
                  <a:srgbClr val="FFFF00"/>
                </a:solidFill>
              </a:rPr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b="1" dirty="0">
                <a:solidFill>
                  <a:srgbClr val="FFFF00"/>
                </a:solidFill>
              </a:rPr>
              <a:t>Classes – “</a:t>
            </a:r>
            <a:r>
              <a:rPr lang="en-US" sz="3000" b="1" dirty="0" err="1">
                <a:solidFill>
                  <a:srgbClr val="FFFF00"/>
                </a:solidFill>
              </a:rPr>
              <a:t>Esqueleto</a:t>
            </a:r>
            <a:r>
              <a:rPr lang="en-US" sz="3000" b="1" dirty="0">
                <a:solidFill>
                  <a:srgbClr val="FFFF00"/>
                </a:solidFill>
              </a:rPr>
              <a:t> do </a:t>
            </a:r>
            <a:r>
              <a:rPr lang="en-US" sz="3000" b="1" dirty="0" err="1">
                <a:solidFill>
                  <a:srgbClr val="FFFF00"/>
                </a:solidFill>
              </a:rPr>
              <a:t>código</a:t>
            </a:r>
            <a:r>
              <a:rPr lang="en-US" sz="3000" b="1" dirty="0">
                <a:solidFill>
                  <a:srgbClr val="FFFF00"/>
                </a:solidFill>
              </a:rPr>
              <a:t> do Sistema”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b="1" dirty="0" err="1">
                <a:solidFill>
                  <a:srgbClr val="FFFF00"/>
                </a:solidFill>
              </a:rPr>
              <a:t>Objetos</a:t>
            </a:r>
            <a:r>
              <a:rPr lang="en-US" sz="3000" b="1" dirty="0">
                <a:solidFill>
                  <a:srgbClr val="FFFF00"/>
                </a:solidFill>
              </a:rPr>
              <a:t> – “</a:t>
            </a:r>
            <a:r>
              <a:rPr lang="en-US" sz="3000" b="1" dirty="0" err="1">
                <a:solidFill>
                  <a:srgbClr val="FFFF00"/>
                </a:solidFill>
              </a:rPr>
              <a:t>Elementos</a:t>
            </a:r>
            <a:r>
              <a:rPr lang="en-US" sz="3000" b="1" dirty="0">
                <a:solidFill>
                  <a:srgbClr val="FFFF00"/>
                </a:solidFill>
              </a:rPr>
              <a:t> que o </a:t>
            </a:r>
            <a:r>
              <a:rPr lang="en-US" sz="3000" b="1" dirty="0" err="1">
                <a:solidFill>
                  <a:srgbClr val="FFFF00"/>
                </a:solidFill>
              </a:rPr>
              <a:t>código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vai</a:t>
            </a:r>
            <a:r>
              <a:rPr lang="en-US" sz="3000" b="1" dirty="0">
                <a:solidFill>
                  <a:srgbClr val="FFFF00"/>
                </a:solidFill>
              </a:rPr>
              <a:t> </a:t>
            </a:r>
            <a:r>
              <a:rPr lang="en-US" sz="3000" b="1" dirty="0" err="1">
                <a:solidFill>
                  <a:srgbClr val="FFFF00"/>
                </a:solidFill>
              </a:rPr>
              <a:t>criar</a:t>
            </a:r>
            <a:r>
              <a:rPr lang="en-US" sz="3000" b="1" dirty="0">
                <a:solidFill>
                  <a:srgbClr val="FFFF00"/>
                </a:solidFill>
              </a:rPr>
              <a:t>”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500" dirty="0" err="1"/>
              <a:t>Visão</a:t>
            </a:r>
            <a:r>
              <a:rPr lang="en-US" sz="3500" dirty="0"/>
              <a:t> </a:t>
            </a:r>
            <a:r>
              <a:rPr lang="en-US" sz="3500" dirty="0" err="1"/>
              <a:t>Dinâmica</a:t>
            </a:r>
            <a:endParaRPr lang="en-US" sz="3500" dirty="0"/>
          </a:p>
          <a:p>
            <a:pPr marL="800100" lvl="1" indent="-342900">
              <a:buFont typeface="+mj-lt"/>
              <a:buAutoNum type="arabicPeriod"/>
            </a:pPr>
            <a:r>
              <a:rPr lang="en-US" sz="3000" dirty="0" err="1"/>
              <a:t>Atividades</a:t>
            </a:r>
            <a:r>
              <a:rPr lang="en-US" sz="3000" dirty="0"/>
              <a:t> – “O </a:t>
            </a:r>
            <a:r>
              <a:rPr lang="en-US" sz="3000" dirty="0" err="1"/>
              <a:t>fluxo</a:t>
            </a:r>
            <a:r>
              <a:rPr lang="en-US" sz="3000" dirty="0"/>
              <a:t> de </a:t>
            </a:r>
            <a:r>
              <a:rPr lang="en-US" sz="3000" dirty="0" err="1"/>
              <a:t>passos</a:t>
            </a:r>
            <a:r>
              <a:rPr lang="en-US" sz="3000" dirty="0"/>
              <a:t> que as </a:t>
            </a:r>
            <a:r>
              <a:rPr lang="en-US" sz="3000" dirty="0" err="1"/>
              <a:t>funções</a:t>
            </a:r>
            <a:r>
              <a:rPr lang="en-US" sz="3000" dirty="0"/>
              <a:t> </a:t>
            </a:r>
            <a:r>
              <a:rPr lang="en-US" sz="3000" dirty="0" err="1"/>
              <a:t>irão</a:t>
            </a:r>
            <a:r>
              <a:rPr lang="en-US" sz="3000" dirty="0"/>
              <a:t> </a:t>
            </a:r>
            <a:r>
              <a:rPr lang="en-US" sz="3000" dirty="0" err="1"/>
              <a:t>executar</a:t>
            </a:r>
            <a:r>
              <a:rPr lang="en-US" sz="3000" dirty="0"/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dirty="0" err="1"/>
              <a:t>Colaboração</a:t>
            </a:r>
            <a:r>
              <a:rPr lang="en-US" sz="3000" dirty="0"/>
              <a:t> – “Que classes/</a:t>
            </a:r>
            <a:r>
              <a:rPr lang="en-US" sz="3000" dirty="0" err="1"/>
              <a:t>componentes</a:t>
            </a:r>
            <a:r>
              <a:rPr lang="en-US" sz="3000" dirty="0"/>
              <a:t> </a:t>
            </a:r>
            <a:r>
              <a:rPr lang="en-US" sz="3000" dirty="0" err="1"/>
              <a:t>chamarão</a:t>
            </a:r>
            <a:r>
              <a:rPr lang="en-US" sz="3000" dirty="0"/>
              <a:t> que </a:t>
            </a:r>
            <a:r>
              <a:rPr lang="en-US" sz="3000" dirty="0" err="1"/>
              <a:t>funções</a:t>
            </a:r>
            <a:r>
              <a:rPr lang="en-US" sz="3000" dirty="0"/>
              <a:t> </a:t>
            </a:r>
            <a:r>
              <a:rPr lang="en-US" sz="3000" dirty="0" err="1"/>
              <a:t>em</a:t>
            </a:r>
            <a:r>
              <a:rPr lang="en-US" sz="3000" dirty="0"/>
              <a:t> </a:t>
            </a:r>
            <a:r>
              <a:rPr lang="en-US" sz="3000" dirty="0" err="1"/>
              <a:t>outras</a:t>
            </a:r>
            <a:r>
              <a:rPr lang="en-US" sz="3000" dirty="0"/>
              <a:t> classes”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dirty="0" err="1"/>
              <a:t>Sequencia</a:t>
            </a:r>
            <a:r>
              <a:rPr lang="en-US" sz="3000" dirty="0"/>
              <a:t> – “</a:t>
            </a:r>
            <a:r>
              <a:rPr lang="en-US" sz="3000" dirty="0" err="1"/>
              <a:t>Diagrama</a:t>
            </a:r>
            <a:r>
              <a:rPr lang="en-US" sz="3000" dirty="0"/>
              <a:t> de </a:t>
            </a:r>
            <a:r>
              <a:rPr lang="en-US" sz="3000" dirty="0" err="1"/>
              <a:t>Colaboração</a:t>
            </a:r>
            <a:r>
              <a:rPr lang="en-US" sz="3000" dirty="0"/>
              <a:t> </a:t>
            </a:r>
            <a:r>
              <a:rPr lang="en-US" sz="3000" dirty="0" err="1"/>
              <a:t>em</a:t>
            </a:r>
            <a:r>
              <a:rPr lang="en-US" sz="3000" dirty="0"/>
              <a:t> </a:t>
            </a:r>
            <a:r>
              <a:rPr lang="en-US" sz="3000" dirty="0" err="1"/>
              <a:t>ordem</a:t>
            </a:r>
            <a:r>
              <a:rPr lang="en-US" sz="3000" dirty="0"/>
              <a:t> </a:t>
            </a:r>
            <a:r>
              <a:rPr lang="en-US" sz="3000" dirty="0" err="1"/>
              <a:t>cronologica</a:t>
            </a:r>
            <a:r>
              <a:rPr lang="en-US" sz="3000" dirty="0"/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dirty="0" err="1"/>
              <a:t>Estados</a:t>
            </a:r>
            <a:r>
              <a:rPr lang="en-US" sz="3000" dirty="0"/>
              <a:t> – “</a:t>
            </a:r>
            <a:r>
              <a:rPr lang="en-US" sz="3000" dirty="0" err="1"/>
              <a:t>Retratos</a:t>
            </a:r>
            <a:r>
              <a:rPr lang="en-US" sz="3000" dirty="0"/>
              <a:t> </a:t>
            </a:r>
            <a:r>
              <a:rPr lang="en-US" sz="3000" dirty="0" err="1"/>
              <a:t>estáticos</a:t>
            </a:r>
            <a:r>
              <a:rPr lang="en-US" sz="3000" dirty="0"/>
              <a:t> da </a:t>
            </a:r>
            <a:r>
              <a:rPr lang="en-US" sz="3000" dirty="0" err="1"/>
              <a:t>situação</a:t>
            </a:r>
            <a:r>
              <a:rPr lang="en-US" sz="3000" dirty="0"/>
              <a:t> do Sistema”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18344" y="6312785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3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03984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1 –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Controler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(Lógica de Negócios)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3" name="AutoShape 2" descr="Resultado de imagem para UML Patterns Front Controller"/>
          <p:cNvSpPr>
            <a:spLocks noChangeAspect="1" noChangeArrowheads="1"/>
          </p:cNvSpPr>
          <p:nvPr/>
        </p:nvSpPr>
        <p:spPr bwMode="auto">
          <a:xfrm>
            <a:off x="3714750" y="2371725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0" name="Picture 6" descr="http://www.corej2eepatterns.com/images/FCMainCla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3" y="1764859"/>
            <a:ext cx="11583877" cy="41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97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964</TotalTime>
  <Words>721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Análise e Projeto de Sistemas – Aula 7</vt:lpstr>
      <vt:lpstr>Análise e Projeto de Sistemas Aula 7 – Diagramas UML  e Padrões de Projeto</vt:lpstr>
      <vt:lpstr>Diagramas UML 1 – Diagrama de Colaboração</vt:lpstr>
      <vt:lpstr>Diagramas UML 1 – Diagrama de Colaboração</vt:lpstr>
      <vt:lpstr>Diagramas UML 2 – Diagrama de Implantação (Arquitetura Operacional)</vt:lpstr>
      <vt:lpstr>Diagramas UML 2 – Diagrama de Implantação (Arquitetura Operacional)</vt:lpstr>
      <vt:lpstr>Diagramas UML 3 – Resumo de Diagramas</vt:lpstr>
      <vt:lpstr>Diagramas UML 3 – Resumo de Diagramas</vt:lpstr>
      <vt:lpstr>Padrões de projeto 1 –Controler (Lógica de Negócios)</vt:lpstr>
      <vt:lpstr>Padrões de projeto 1 –Controler (Lógica de Negócios)</vt:lpstr>
      <vt:lpstr>Padrões de projeto 2 – Façade (Fachada) – Sem lógica de negócios</vt:lpstr>
      <vt:lpstr>2 – Façade (Fachada) – Sem lógica de negócios</vt:lpstr>
      <vt:lpstr>Padrões de projeto 3 – DAO (Data Access Object</vt:lpstr>
      <vt:lpstr>Padrões de projeto 3 – DAO (Data Access Object</vt:lpstr>
      <vt:lpstr>Padrões de projeto 3 – DAO (Data Access Object</vt:lpstr>
      <vt:lpstr>Padrões de projeto 3 – DAO (Data Access Object</vt:lpstr>
      <vt:lpstr>Análise e Projeto de Sistemas Aula 6 – Exercício Prático em Sala</vt:lpstr>
      <vt:lpstr>Análise e Projeto de Sistemas Aula 4 – Exercício Prático em Sala – Definição do sistema</vt:lpstr>
      <vt:lpstr>Análise e Projeto de Sistemas Aula 4 – Exercício Prático em Sala – Requisitos de Negócios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41</cp:revision>
  <dcterms:created xsi:type="dcterms:W3CDTF">2016-08-01T02:15:42Z</dcterms:created>
  <dcterms:modified xsi:type="dcterms:W3CDTF">2016-10-31T10:52:09Z</dcterms:modified>
</cp:coreProperties>
</file>