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57" r:id="rId4"/>
    <p:sldId id="263" r:id="rId5"/>
    <p:sldId id="26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FB000FC-ACA1-4D7A-8E1B-FAB3FDC002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FD1C02-4B50-4872-8625-43953C8B07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ABC77-A7B4-4C47-BF8F-A23D9ACE7739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D3013C-7AA4-4DE0-BC3D-78C6CB0105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FB782E-6A1C-43E4-ADE2-B435CA7F8E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C79D0-29D7-4742-A457-1BBC757CCD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010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2BA5D-A3CC-49AC-9B60-670C755D0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8DBA53-BACB-4199-9C2E-405C42DA3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9A07D1-E8D7-4DBC-B70D-FB7A4FB1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CDF-7F12-4F57-8291-3BF407383BEE}" type="datetime1">
              <a:rPr lang="pt-BR" smtClean="0"/>
              <a:t>06/09/2018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B20C72-AAC0-475D-9770-1FB705B4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B726B4-CF0A-4FD2-9257-B0B77950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96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152E3-CB28-491A-AB3A-793F4EC3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189DD4-6816-45A0-8BC2-C90DF231A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9E178B-8E56-46A7-B634-C4D17DCD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F03B-5A3B-45E4-8293-105D2484F0BF}" type="datetime1">
              <a:rPr lang="pt-BR" smtClean="0"/>
              <a:t>06/09/2018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81C5A1-9ACB-4941-8AA1-F275FCD7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79BC5F-F89D-4876-93EB-1F3B30F2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3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CEF86A-EC7E-412A-B67E-5E642BBE9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6B85D6-4A43-4FC0-B5B6-A8AFD5A28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FC43F-A54E-47EF-BDB0-CDA2A37A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7004-A04E-449F-B50A-794669E833E2}" type="datetime1">
              <a:rPr lang="pt-BR" smtClean="0"/>
              <a:t>06/09/2018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72747C-2C22-4F43-881C-A4D1BBCF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E05C35-5573-4FCB-BC85-7B12EC92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13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32004-FF55-497F-B052-7F9427E3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C8238-414A-4BEC-ADB9-9FCB382F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788354-36FE-4DAF-9FC9-B070E86A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AEBE-6F03-489D-9B20-3C50B50AE097}" type="datetime1">
              <a:rPr lang="pt-BR" smtClean="0"/>
              <a:t>06/09/2018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0BF897-382B-4E99-B2FA-B5570352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309CE2-89E9-450C-A4B0-B9A6891F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3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ED4E6-E328-4E2E-AD63-EDEB5DD0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E560F3-73B2-42AB-B29D-00824F04B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0BFFF1-EC53-4B99-B127-68B9736B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4EA9-30A0-4482-83F5-7561E3F937ED}" type="datetime1">
              <a:rPr lang="pt-BR" smtClean="0"/>
              <a:t>06/09/2018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9CE446-FBF3-4CDE-BE60-80C42161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30AC14-5E73-4605-A63A-25C6FADC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65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21A37-C138-4379-A36E-F65ABB9B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A1CC4-3D48-41B5-AE4E-9F35EDF01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81F46E-FBDE-41C7-B074-2B8EF1027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A868B4-6416-449F-8A69-F2F6CC8B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F10C-70B1-484B-8724-782407ED3A6F}" type="datetime1">
              <a:rPr lang="pt-BR" smtClean="0"/>
              <a:t>06/09/2018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3A6524-082B-45FC-BA57-E9DFC138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794F6C-DB43-4AEB-A211-94D77099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6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A81C4-03C9-47E6-AA6D-C533BC58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CAF15E-3968-4C62-9260-65375BB44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63DA3B-8DB6-4B49-B128-0FADF925E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3B6175-A61C-4E7D-9594-6348507DE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0BE689-E64D-44E3-9A75-9A66A2F79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A0796D1-7BF7-4E3F-993A-C6024531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80D-5FC0-458E-8F4D-9F746D50AD4D}" type="datetime1">
              <a:rPr lang="pt-BR" smtClean="0"/>
              <a:t>06/09/2018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4BA833-DF8A-47AF-A6ED-E94B57A7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01ED7D-6A2B-454E-9FBB-244941A5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58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36EA4-8D6B-4829-AFDB-C9F94CA6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F9EAE6-6001-43D5-B8EC-F8EFEC14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49A1-1676-4F29-ABB5-70866DC6ACE6}" type="datetime1">
              <a:rPr lang="pt-BR" smtClean="0"/>
              <a:t>06/09/2018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A9B467-E98B-4642-BE48-B326D413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6166CF-5276-4EB7-8A67-E823CF39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12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94E6F7-F768-4671-8740-CA2F89EF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65-53FD-4FDF-8DD4-D5D87BD807DB}" type="datetime1">
              <a:rPr lang="pt-BR" smtClean="0"/>
              <a:t>06/09/2018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5C9B33-EF63-4909-A587-90108448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60EC8E-672C-47BA-9BA2-6B9FDC4A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38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CD318-E2DD-4A72-861D-A4FEDFB3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16EBDE-D191-48FB-97AB-EEC73DFEB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3FC47C-48D8-4003-9CF8-0C9DDE9CD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0E875-13D2-4EAA-9B87-0A2F07C7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8FE4-8A4A-4E96-A541-3A4770B993D3}" type="datetime1">
              <a:rPr lang="pt-BR" smtClean="0"/>
              <a:t>06/09/2018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DC71EA-3D08-4666-87C1-1D36B0DC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030612-E1A9-48BA-B497-4FDEAEE1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92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90DE7-3AEC-4EDE-A711-6CDAEE3F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75145E-3D77-4F06-986C-8DBA2C562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A28C5A-B832-4A77-9B1E-9B9558ABA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E3F7-1D17-4CD2-B99B-C76AFFA7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7AD-C073-4020-9743-293B05C7A130}" type="datetime1">
              <a:rPr lang="pt-BR" smtClean="0"/>
              <a:t>06/09/2018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10679F-5A25-4095-8925-323FD994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2EC191-099A-47C8-AE6B-26B64998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7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037128-62A3-42AB-870E-F0EE03F2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BCD2DC-5214-42D2-BDF0-32750CC1D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2FB03-1CD4-4C4E-9135-1DBC72975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1B21F-AD44-4F38-903A-30DD2E4D09AD}" type="datetime1">
              <a:rPr lang="pt-BR" smtClean="0"/>
              <a:t>06/09/2018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F934CC-4541-439B-8ED1-ADACD41A5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471822-8772-41D0-8D37-0903A1BA8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41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0481" y="1871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Metodologias</a:t>
            </a:r>
            <a:r>
              <a:rPr lang="en-US" dirty="0"/>
              <a:t> de Desenvolvimento de Sistemas</a:t>
            </a:r>
            <a:br>
              <a:rPr lang="en-US" dirty="0"/>
            </a:br>
            <a:r>
              <a:rPr lang="en-US" b="1" dirty="0"/>
              <a:t>CCT 0431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226355"/>
            <a:ext cx="9144000" cy="1164054"/>
          </a:xfrm>
        </p:spPr>
        <p:txBody>
          <a:bodyPr>
            <a:normAutofit/>
          </a:bodyPr>
          <a:lstStyle/>
          <a:p>
            <a:r>
              <a:rPr lang="en-US" sz="1800" b="1" dirty="0"/>
              <a:t>Prof. André Luiz Braga</a:t>
            </a:r>
          </a:p>
          <a:p>
            <a:r>
              <a:rPr lang="en-US" sz="1800" dirty="0" err="1"/>
              <a:t>M.Sc</a:t>
            </a:r>
            <a:r>
              <a:rPr lang="en-US" sz="1800" dirty="0"/>
              <a:t> - COPPE/UFRJ / </a:t>
            </a:r>
            <a:r>
              <a:rPr lang="en-US" sz="1800" dirty="0" err="1"/>
              <a:t>D.Sc</a:t>
            </a:r>
            <a:r>
              <a:rPr lang="en-US" sz="1800" dirty="0"/>
              <a:t> – IBM Silicon Valley Lab / COPPE / UFRJ</a:t>
            </a:r>
          </a:p>
          <a:p>
            <a:r>
              <a:rPr lang="en-US" sz="1800" dirty="0"/>
              <a:t>IBM Certified Sr. IT Architect / Open Group</a:t>
            </a:r>
            <a:endParaRPr lang="en-US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E849DDE-5E4F-43C0-8688-8BED36C36A8B}"/>
              </a:ext>
            </a:extLst>
          </p:cNvPr>
          <p:cNvSpPr/>
          <p:nvPr/>
        </p:nvSpPr>
        <p:spPr>
          <a:xfrm>
            <a:off x="1922421" y="2640081"/>
            <a:ext cx="834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4883F0C-196B-49C5-A1BB-F95FDD7F8304}"/>
              </a:ext>
            </a:extLst>
          </p:cNvPr>
          <p:cNvSpPr/>
          <p:nvPr/>
        </p:nvSpPr>
        <p:spPr>
          <a:xfrm>
            <a:off x="474517" y="4499335"/>
            <a:ext cx="110559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em:</a:t>
            </a:r>
            <a:r>
              <a:rPr lang="en-US" sz="2000" dirty="0" err="1">
                <a:sym typeface="Wingdings" panose="05000000000000000000" pitchFamily="2" charset="2"/>
                <a:hlinkClick r:id="rId3"/>
              </a:rPr>
              <a:t>https</a:t>
            </a:r>
            <a:r>
              <a:rPr lang="en-US" sz="2000" dirty="0">
                <a:sym typeface="Wingdings" panose="05000000000000000000" pitchFamily="2" charset="2"/>
                <a:hlinkClick r:id="rId3"/>
              </a:rPr>
              <a:t>://github.com/andrelb2000/CURSOS</a:t>
            </a: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A0665BB-2A23-415C-BEDD-E05239C07B19}"/>
              </a:ext>
            </a:extLst>
          </p:cNvPr>
          <p:cNvSpPr/>
          <p:nvPr/>
        </p:nvSpPr>
        <p:spPr>
          <a:xfrm>
            <a:off x="240723" y="3526094"/>
            <a:ext cx="11710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“CCT0431-&lt;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Metodologias</a:t>
            </a:r>
            <a:r>
              <a:rPr lang="en-US" dirty="0"/>
              <a:t> de Desenvolvimento de Sistemas</a:t>
            </a:r>
            <a:br>
              <a:rPr lang="en-US" dirty="0"/>
            </a:br>
            <a:r>
              <a:rPr lang="en-US" b="1" dirty="0"/>
              <a:t>Aula 2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13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</a:t>
            </a:r>
            <a:r>
              <a:rPr lang="en-US" b="1" dirty="0" err="1"/>
              <a:t>Desenvolvimento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600" dirty="0"/>
              <a:t>Unidade I: Desenvolvimento de Software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pt-BR" sz="1400" dirty="0"/>
              <a:t>Histórico, . Processo  fases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600" dirty="0"/>
              <a:t>Unidade II: Modelos de Processos de Desenvolvimento de Software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pt-BR" sz="1400" dirty="0"/>
              <a:t>Cascata,. Prototipação,  Espiral, . Iterativo incremental, . RUP,  Processos ágeis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600" dirty="0"/>
              <a:t>Unidade III: Modelagem de Sistemas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pt-BR" sz="1400" dirty="0"/>
              <a:t>Importância, Princípios, Atividades,. Análise e Projeto Orientado a objeto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600" dirty="0"/>
              <a:t>Unidade IV : A Linguagem UML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pt-BR" sz="1400" dirty="0"/>
              <a:t>Introdução, Evolução, Ferramentas, RUP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600" dirty="0"/>
              <a:t>Unidade V: Os Diagramas e modelos UML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dirty="0" err="1"/>
              <a:t>Diagramas</a:t>
            </a:r>
            <a:r>
              <a:rPr lang="en-US" sz="1400" dirty="0"/>
              <a:t> </a:t>
            </a:r>
            <a:r>
              <a:rPr lang="en-US" sz="1400" dirty="0" err="1"/>
              <a:t>Estáticos</a:t>
            </a:r>
            <a:endParaRPr lang="pt-BR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pt-BR" sz="1200" dirty="0"/>
              <a:t>Casos de uso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pt-BR" sz="1200" dirty="0"/>
              <a:t>Diagrama de Componentes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pt-BR" sz="1200" dirty="0"/>
              <a:t>Diagrama Classes, Objetos e Pacotes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dirty="0" err="1"/>
              <a:t>Diagramas</a:t>
            </a:r>
            <a:r>
              <a:rPr lang="en-US" sz="1400" dirty="0"/>
              <a:t> </a:t>
            </a:r>
            <a:r>
              <a:rPr lang="en-US" sz="1400" dirty="0" err="1"/>
              <a:t>Dinâmicos</a:t>
            </a:r>
            <a:endParaRPr lang="pt-BR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pt-BR" sz="1200" dirty="0"/>
              <a:t>Diagramas de Interação (</a:t>
            </a:r>
            <a:r>
              <a:rPr lang="pt-BR" sz="1100" dirty="0"/>
              <a:t>Sequencia, Comunicação)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pt-BR" sz="1200" dirty="0"/>
              <a:t>Diagrama de Estados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pt-BR" sz="1200" dirty="0"/>
              <a:t> Diagrama de Atividade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pt-BR" sz="1400" dirty="0"/>
              <a:t>Diagramas de Implantação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800" dirty="0"/>
              <a:t>Unidade VI: Estudos de casos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06/09/2018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11029474" cy="95480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Metodologias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dirty="0" err="1"/>
              <a:t>Visão</a:t>
            </a:r>
            <a:r>
              <a:rPr lang="en-US" dirty="0"/>
              <a:t>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11287"/>
            <a:ext cx="8596668" cy="4263040"/>
          </a:xfrm>
        </p:spPr>
        <p:txBody>
          <a:bodyPr>
            <a:noAutofit/>
          </a:bodyPr>
          <a:lstStyle/>
          <a:p>
            <a:r>
              <a:rPr lang="pt-BR" sz="2400" b="1" dirty="0"/>
              <a:t>O que é uma metodologia</a:t>
            </a:r>
          </a:p>
          <a:p>
            <a:pPr lvl="1"/>
            <a:r>
              <a:rPr lang="en-US" sz="2000" dirty="0" err="1"/>
              <a:t>Fases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Processos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Work Products</a:t>
            </a:r>
            <a:endParaRPr lang="pt-BR" sz="2400" dirty="0"/>
          </a:p>
          <a:p>
            <a:r>
              <a:rPr lang="en-US" sz="2400" b="1" dirty="0" err="1"/>
              <a:t>Papéis</a:t>
            </a:r>
            <a:r>
              <a:rPr lang="en-US" sz="2400" b="1" dirty="0"/>
              <a:t> de </a:t>
            </a:r>
            <a:r>
              <a:rPr lang="en-US" sz="2400" b="1" dirty="0" err="1"/>
              <a:t>uma</a:t>
            </a:r>
            <a:r>
              <a:rPr lang="en-US" sz="2400" b="1" dirty="0"/>
              <a:t> </a:t>
            </a:r>
            <a:r>
              <a:rPr lang="en-US" sz="2400" b="1" dirty="0" err="1"/>
              <a:t>equipe</a:t>
            </a:r>
            <a:r>
              <a:rPr lang="en-US" sz="2400" b="1" dirty="0"/>
              <a:t> de </a:t>
            </a:r>
            <a:r>
              <a:rPr lang="en-US" sz="2400" b="1" dirty="0" err="1"/>
              <a:t>desenvolvimento</a:t>
            </a:r>
            <a:endParaRPr lang="en-US" sz="2400" b="1" dirty="0"/>
          </a:p>
          <a:p>
            <a:pPr lvl="1"/>
            <a:r>
              <a:rPr lang="en-US" sz="2000" dirty="0"/>
              <a:t>Stakeholder / </a:t>
            </a:r>
            <a:r>
              <a:rPr lang="en-US" sz="2000" dirty="0" err="1"/>
              <a:t>Cliente</a:t>
            </a:r>
            <a:endParaRPr lang="en-US" sz="2000" dirty="0"/>
          </a:p>
          <a:p>
            <a:pPr lvl="1"/>
            <a:r>
              <a:rPr lang="en-US" sz="2000" dirty="0" err="1"/>
              <a:t>Gerencia</a:t>
            </a:r>
            <a:r>
              <a:rPr lang="en-US" sz="2000" dirty="0"/>
              <a:t> de </a:t>
            </a:r>
            <a:r>
              <a:rPr lang="en-US" sz="2000" dirty="0" err="1"/>
              <a:t>Projeto</a:t>
            </a:r>
            <a:endParaRPr lang="en-US" sz="2000" dirty="0"/>
          </a:p>
          <a:p>
            <a:pPr lvl="1"/>
            <a:r>
              <a:rPr lang="en-US" sz="2000" dirty="0" err="1"/>
              <a:t>Arquiteto</a:t>
            </a:r>
            <a:r>
              <a:rPr lang="en-US" sz="2000" dirty="0"/>
              <a:t> de (</a:t>
            </a:r>
            <a:r>
              <a:rPr lang="en-US" sz="2000" dirty="0" err="1"/>
              <a:t>Solução</a:t>
            </a:r>
            <a:r>
              <a:rPr lang="en-US" sz="2000" dirty="0"/>
              <a:t> / </a:t>
            </a:r>
            <a:r>
              <a:rPr lang="en-US" sz="2000" dirty="0" err="1"/>
              <a:t>Aplicação</a:t>
            </a:r>
            <a:r>
              <a:rPr lang="en-US" sz="2000" dirty="0"/>
              <a:t> /Dados / Infra </a:t>
            </a:r>
            <a:r>
              <a:rPr lang="en-US" sz="2000" dirty="0" err="1"/>
              <a:t>Estrutura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Lider</a:t>
            </a:r>
            <a:r>
              <a:rPr lang="en-US" sz="2000" dirty="0"/>
              <a:t> </a:t>
            </a:r>
            <a:r>
              <a:rPr lang="en-US" sz="2000" dirty="0" err="1"/>
              <a:t>técnico</a:t>
            </a:r>
            <a:endParaRPr lang="en-US" sz="2000" dirty="0"/>
          </a:p>
          <a:p>
            <a:pPr lvl="1"/>
            <a:r>
              <a:rPr lang="en-US" sz="2000" dirty="0" err="1"/>
              <a:t>Programadores</a:t>
            </a:r>
            <a:endParaRPr lang="en-US" sz="2000" dirty="0"/>
          </a:p>
          <a:p>
            <a:pPr lvl="1"/>
            <a:r>
              <a:rPr lang="en-US" sz="2000" dirty="0"/>
              <a:t>DBA (</a:t>
            </a:r>
            <a:r>
              <a:rPr lang="en-US" sz="2000" dirty="0" err="1"/>
              <a:t>lógico</a:t>
            </a:r>
            <a:r>
              <a:rPr lang="en-US" sz="2000" dirty="0"/>
              <a:t> / </a:t>
            </a:r>
            <a:r>
              <a:rPr lang="en-US" sz="2000" dirty="0" err="1"/>
              <a:t>Fisico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Testadores</a:t>
            </a:r>
            <a:endParaRPr lang="pt-BR" sz="2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4548FD6-9AC7-4006-95E3-EFF60F5D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4FB4-20B6-4A71-80CC-2F5A6A1F695F}" type="datetime1">
              <a:rPr lang="pt-BR" smtClean="0"/>
              <a:t>06/09/2018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0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569164" cy="61890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Projeto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br>
              <a:rPr lang="en-US" dirty="0"/>
            </a:br>
            <a:r>
              <a:rPr lang="en-US" sz="3100" dirty="0" err="1"/>
              <a:t>Etapas</a:t>
            </a:r>
            <a:r>
              <a:rPr lang="en-US" sz="3100" dirty="0"/>
              <a:t> </a:t>
            </a:r>
            <a:r>
              <a:rPr lang="en-US" sz="3100" dirty="0" err="1"/>
              <a:t>completas</a:t>
            </a:r>
            <a:r>
              <a:rPr lang="en-US" sz="3100" dirty="0"/>
              <a:t> do </a:t>
            </a:r>
            <a:r>
              <a:rPr lang="en-US" sz="3100" dirty="0" err="1"/>
              <a:t>projeto</a:t>
            </a:r>
            <a:r>
              <a:rPr lang="en-US" sz="3100" dirty="0"/>
              <a:t>: “</a:t>
            </a:r>
            <a:r>
              <a:rPr lang="en-US" sz="3100" i="1" dirty="0"/>
              <a:t>End to End</a:t>
            </a:r>
            <a:r>
              <a:rPr lang="en-US" sz="3100" dirty="0"/>
              <a:t>”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1716" y="1429399"/>
            <a:ext cx="8894182" cy="491659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Concepção</a:t>
            </a:r>
            <a:r>
              <a:rPr lang="en-US" sz="2400" dirty="0"/>
              <a:t>(RUP)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Conceito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Requisitos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Análise</a:t>
            </a:r>
            <a:endParaRPr lang="en-US" sz="2400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000" b="1" dirty="0" err="1">
                <a:sym typeface="Wingdings" panose="05000000000000000000" pitchFamily="2" charset="2"/>
              </a:rPr>
              <a:t>Requisitos</a:t>
            </a:r>
            <a:r>
              <a:rPr lang="en-US" sz="2000" dirty="0">
                <a:sym typeface="Wingdings" panose="05000000000000000000" pitchFamily="2" charset="2"/>
              </a:rPr>
              <a:t>  - Pode </a:t>
            </a:r>
            <a:r>
              <a:rPr lang="en-US" sz="2000" dirty="0" err="1">
                <a:sym typeface="Wingdings" panose="05000000000000000000" pitchFamily="2" charset="2"/>
              </a:rPr>
              <a:t>ser</a:t>
            </a:r>
            <a:r>
              <a:rPr lang="en-US" sz="2000" dirty="0">
                <a:sym typeface="Wingdings" panose="05000000000000000000" pitchFamily="2" charset="2"/>
              </a:rPr>
              <a:t> só de </a:t>
            </a:r>
            <a:r>
              <a:rPr lang="en-US" sz="2000" dirty="0" err="1">
                <a:sym typeface="Wingdings" panose="05000000000000000000" pitchFamily="2" charset="2"/>
              </a:rPr>
              <a:t>negócios</a:t>
            </a:r>
            <a:r>
              <a:rPr lang="en-US" sz="2000" dirty="0">
                <a:sym typeface="Wingdings" panose="05000000000000000000" pitchFamily="2" charset="2"/>
              </a:rPr>
              <a:t> ou alto </a:t>
            </a:r>
            <a:r>
              <a:rPr lang="en-US" sz="2000" dirty="0" err="1">
                <a:sym typeface="Wingdings" panose="05000000000000000000" pitchFamily="2" charset="2"/>
              </a:rPr>
              <a:t>nível</a:t>
            </a:r>
            <a:endParaRPr lang="en-US" sz="2000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>
                <a:sym typeface="Wingdings" panose="05000000000000000000" pitchFamily="2" charset="2"/>
              </a:rPr>
              <a:t>Outros </a:t>
            </a:r>
            <a:r>
              <a:rPr lang="en-US" sz="2000" dirty="0" err="1">
                <a:sym typeface="Wingdings" panose="05000000000000000000" pitchFamily="2" charset="2"/>
              </a:rPr>
              <a:t>nomes</a:t>
            </a:r>
            <a:r>
              <a:rPr lang="en-US" sz="2000" dirty="0">
                <a:sym typeface="Wingdings" panose="05000000000000000000" pitchFamily="2" charset="2"/>
              </a:rPr>
              <a:t>: </a:t>
            </a:r>
            <a:r>
              <a:rPr lang="en-US" sz="2000" dirty="0" err="1">
                <a:sym typeface="Wingdings" panose="05000000000000000000" pitchFamily="2" charset="2"/>
              </a:rPr>
              <a:t>Análise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dirty="0" err="1">
                <a:sym typeface="Wingdings" panose="05000000000000000000" pitchFamily="2" charset="2"/>
              </a:rPr>
              <a:t>Conceito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dirty="0" err="1">
                <a:sym typeface="Wingdings" panose="05000000000000000000" pitchFamily="2" charset="2"/>
              </a:rPr>
              <a:t>Planejamento</a:t>
            </a:r>
            <a:endParaRPr lang="en-US" sz="2000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 err="1">
                <a:sym typeface="Wingdings" panose="05000000000000000000" pitchFamily="2" charset="2"/>
              </a:rPr>
              <a:t>Casos</a:t>
            </a:r>
            <a:r>
              <a:rPr lang="en-US" sz="2000" dirty="0">
                <a:sym typeface="Wingdings" panose="05000000000000000000" pitchFamily="2" charset="2"/>
              </a:rPr>
              <a:t> de Uso ou User Stories </a:t>
            </a:r>
            <a:r>
              <a:rPr lang="en-US" sz="2000" dirty="0" err="1">
                <a:sym typeface="Wingdings" panose="05000000000000000000" pitchFamily="2" charset="2"/>
              </a:rPr>
              <a:t>Iniciais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Elaboração</a:t>
            </a:r>
            <a:r>
              <a:rPr lang="en-US" sz="2400" dirty="0"/>
              <a:t>(RUP) </a:t>
            </a:r>
            <a:r>
              <a:rPr lang="en-US" sz="2400" dirty="0">
                <a:sym typeface="Wingdings" panose="05000000000000000000" pitchFamily="2" charset="2"/>
              </a:rPr>
              <a:t></a:t>
            </a:r>
            <a:r>
              <a:rPr lang="en-US" sz="2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Planejamento</a:t>
            </a:r>
            <a:endParaRPr lang="en-US" sz="2400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 err="1">
                <a:sym typeface="Wingdings" panose="05000000000000000000" pitchFamily="2" charset="2"/>
              </a:rPr>
              <a:t>Requisitos</a:t>
            </a:r>
            <a:r>
              <a:rPr lang="en-US" sz="2000" dirty="0">
                <a:sym typeface="Wingdings" panose="05000000000000000000" pitchFamily="2" charset="2"/>
              </a:rPr>
              <a:t> e </a:t>
            </a:r>
            <a:r>
              <a:rPr lang="en-US" sz="2000" dirty="0" err="1">
                <a:sym typeface="Wingdings" panose="05000000000000000000" pitchFamily="2" charset="2"/>
              </a:rPr>
              <a:t>Casos</a:t>
            </a:r>
            <a:r>
              <a:rPr lang="en-US" sz="2000" dirty="0">
                <a:sym typeface="Wingdings" panose="05000000000000000000" pitchFamily="2" charset="2"/>
              </a:rPr>
              <a:t> de Uso </a:t>
            </a:r>
            <a:r>
              <a:rPr lang="en-US" sz="2000" dirty="0" err="1">
                <a:sym typeface="Wingdings" panose="05000000000000000000" pitchFamily="2" charset="2"/>
              </a:rPr>
              <a:t>Finais</a:t>
            </a:r>
            <a:endParaRPr lang="en-US" sz="2000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000" b="1" dirty="0">
                <a:sym typeface="Wingdings" panose="05000000000000000000" pitchFamily="2" charset="2"/>
              </a:rPr>
              <a:t>Design, </a:t>
            </a:r>
            <a:r>
              <a:rPr lang="en-US" sz="2000" b="1" dirty="0" err="1">
                <a:sym typeface="Wingdings" panose="05000000000000000000" pitchFamily="2" charset="2"/>
              </a:rPr>
              <a:t>Modelagem</a:t>
            </a:r>
            <a:r>
              <a:rPr lang="en-US" sz="2000" b="1" dirty="0">
                <a:sym typeface="Wingdings" panose="05000000000000000000" pitchFamily="2" charset="2"/>
              </a:rPr>
              <a:t>, </a:t>
            </a:r>
            <a:r>
              <a:rPr lang="en-US" sz="2000" b="1" dirty="0" err="1">
                <a:sym typeface="Wingdings" panose="05000000000000000000" pitchFamily="2" charset="2"/>
              </a:rPr>
              <a:t>Arquitetura</a:t>
            </a:r>
            <a:endParaRPr lang="en-US" sz="2000" b="1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Construção</a:t>
            </a:r>
            <a:r>
              <a:rPr lang="en-US" sz="2400" dirty="0"/>
              <a:t>(RUP)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Desenvolvimento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b="1" dirty="0" err="1">
                <a:sym typeface="Wingdings" panose="05000000000000000000" pitchFamily="2" charset="2"/>
              </a:rPr>
              <a:t>Implementação</a:t>
            </a:r>
            <a:r>
              <a:rPr lang="en-US" sz="2000" b="1" dirty="0">
                <a:sym typeface="Wingdings" panose="05000000000000000000" pitchFamily="2" charset="2"/>
              </a:rPr>
              <a:t>, </a:t>
            </a:r>
            <a:r>
              <a:rPr lang="en-US" sz="2000" b="1" dirty="0" err="1">
                <a:sym typeface="Wingdings" panose="05000000000000000000" pitchFamily="2" charset="2"/>
              </a:rPr>
              <a:t>Codificação</a:t>
            </a:r>
            <a:endParaRPr lang="en-US" sz="2000" b="1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>
                <a:sym typeface="Wingdings" panose="05000000000000000000" pitchFamily="2" charset="2"/>
              </a:rPr>
              <a:t>Testes  </a:t>
            </a:r>
            <a:r>
              <a:rPr lang="en-US" sz="2000" dirty="0" err="1">
                <a:sym typeface="Wingdings" panose="05000000000000000000" pitchFamily="2" charset="2"/>
              </a:rPr>
              <a:t>às</a:t>
            </a:r>
            <a:r>
              <a:rPr lang="en-US" sz="2000" dirty="0">
                <a:sym typeface="Wingdings" panose="05000000000000000000" pitchFamily="2" charset="2"/>
              </a:rPr>
              <a:t> vezes </a:t>
            </a:r>
            <a:r>
              <a:rPr lang="en-US" sz="2000" dirty="0" err="1">
                <a:sym typeface="Wingdings" panose="05000000000000000000" pitchFamily="2" charset="2"/>
              </a:rPr>
              <a:t>considerada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uma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fase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separada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Transição</a:t>
            </a:r>
            <a:r>
              <a:rPr lang="en-US" sz="2400" dirty="0"/>
              <a:t>(RUP) </a:t>
            </a:r>
            <a:r>
              <a:rPr lang="en-US" sz="2400" dirty="0">
                <a:sym typeface="Wingdings" panose="05000000000000000000" pitchFamily="2" charset="2"/>
              </a:rPr>
              <a:t>, </a:t>
            </a:r>
            <a:r>
              <a:rPr lang="en-US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Implantação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 err="1">
                <a:sym typeface="Wingdings" panose="05000000000000000000" pitchFamily="2" charset="2"/>
              </a:rPr>
              <a:t>Homologação</a:t>
            </a:r>
            <a:endParaRPr lang="en-US" sz="2000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 err="1">
                <a:sym typeface="Wingdings" panose="05000000000000000000" pitchFamily="2" charset="2"/>
              </a:rPr>
              <a:t>Migração</a:t>
            </a:r>
            <a:endParaRPr lang="en-US" sz="2000" dirty="0">
              <a:sym typeface="Wingdings" panose="05000000000000000000" pitchFamily="2" charset="2"/>
            </a:endParaRPr>
          </a:p>
          <a:p>
            <a:pPr marL="742950" indent="-742950">
              <a:buFont typeface="+mj-lt"/>
              <a:buAutoNum type="arabicPeriod"/>
            </a:pP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6" name="Chave Direita 5"/>
          <p:cNvSpPr/>
          <p:nvPr/>
        </p:nvSpPr>
        <p:spPr>
          <a:xfrm>
            <a:off x="6734313" y="1429398"/>
            <a:ext cx="1130785" cy="48190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034816" y="2918201"/>
            <a:ext cx="3622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DECISÕES DE ARQUITETURA</a:t>
            </a:r>
          </a:p>
          <a:p>
            <a:r>
              <a:rPr lang="en-US" sz="2400" dirty="0" err="1"/>
              <a:t>Documento</a:t>
            </a:r>
            <a:r>
              <a:rPr lang="en-US" sz="2400" dirty="0"/>
              <a:t> que </a:t>
            </a:r>
            <a:r>
              <a:rPr lang="en-US" sz="2400" dirty="0" err="1"/>
              <a:t>atravessa</a:t>
            </a:r>
            <a:r>
              <a:rPr lang="en-US" sz="2400" dirty="0"/>
              <a:t> todas as </a:t>
            </a:r>
            <a:r>
              <a:rPr lang="en-US" sz="2400" dirty="0" err="1"/>
              <a:t>fases</a:t>
            </a:r>
            <a:endParaRPr lang="pt-BR" sz="240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D1FF85-20E7-4100-A156-642B4B92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1C6B-9B11-4019-A065-CD8731C02E98}" type="datetime1">
              <a:rPr lang="pt-BR" smtClean="0"/>
              <a:t>06/09/2018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467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417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Tema do Office</vt:lpstr>
      <vt:lpstr>Metodologias de Desenvolvimento de Sistemas CCT 0431</vt:lpstr>
      <vt:lpstr>Metodologias de Desenvolvimento de Sistemas Aula 2</vt:lpstr>
      <vt:lpstr>Projeto de Desenvolvimento de Sistemas Conteúdo Programático</vt:lpstr>
      <vt:lpstr>Metodologias de Desenvolvimento de Sistemas Visão Geral</vt:lpstr>
      <vt:lpstr>Projeto de Desenvolvimento de Sistemas Etapas completas do projeto: “End to End”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28</cp:revision>
  <cp:lastPrinted>2018-02-21T20:06:58Z</cp:lastPrinted>
  <dcterms:created xsi:type="dcterms:W3CDTF">2016-08-01T02:15:42Z</dcterms:created>
  <dcterms:modified xsi:type="dcterms:W3CDTF">2018-09-06T18:59:55Z</dcterms:modified>
</cp:coreProperties>
</file>