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69" r:id="rId4"/>
    <p:sldId id="270" r:id="rId5"/>
    <p:sldId id="257" r:id="rId6"/>
    <p:sldId id="271" r:id="rId7"/>
    <p:sldId id="272" r:id="rId8"/>
    <p:sldId id="273" r:id="rId9"/>
    <p:sldId id="274" r:id="rId10"/>
    <p:sldId id="263" r:id="rId11"/>
    <p:sldId id="275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FB000FC-ACA1-4D7A-8E1B-FAB3FDC002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FD1C02-4B50-4872-8625-43953C8B07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ABC77-A7B4-4C47-BF8F-A23D9ACE7739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D3013C-7AA4-4DE0-BC3D-78C6CB0105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FB782E-6A1C-43E4-ADE2-B435CA7F8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79D0-29D7-4742-A457-1BBC757CC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1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2BA5D-A3CC-49AC-9B60-670C755D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DBA53-BACB-4199-9C2E-405C42DA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A07D1-E8D7-4DBC-B70D-FB7A4FB1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CDF-7F12-4F57-8291-3BF407383BEE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20C72-AAC0-475D-9770-1FB705B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726B4-CF0A-4FD2-9257-B0B7795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6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52E3-CB28-491A-AB3A-793F4EC3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189DD4-6816-45A0-8BC2-C90DF231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E178B-8E56-46A7-B634-C4D17DCD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F03B-5A3B-45E4-8293-105D2484F0BF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1C5A1-9ACB-4941-8AA1-F275FCD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9BC5F-F89D-4876-93EB-1F3B30F2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EF86A-EC7E-412A-B67E-5E642BBE9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6B85D6-4A43-4FC0-B5B6-A8AFD5A28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FC43F-A54E-47EF-BDB0-CDA2A37A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7004-A04E-449F-B50A-794669E833E2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2747C-2C22-4F43-881C-A4D1BBCF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05C35-5573-4FCB-BC85-7B12EC92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32004-FF55-497F-B052-7F9427E3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C8238-414A-4BEC-ADB9-9FCB382F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88354-36FE-4DAF-9FC9-B070E86A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AEBE-6F03-489D-9B20-3C50B50AE097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BF897-382B-4E99-B2FA-B5570352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09CE2-89E9-450C-A4B0-B9A6891F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ED4E6-E328-4E2E-AD63-EDEB5DD0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560F3-73B2-42AB-B29D-00824F04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BFFF1-EC53-4B99-B127-68B9736B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4EA9-30A0-4482-83F5-7561E3F937ED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CE446-FBF3-4CDE-BE60-80C4216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0AC14-5E73-4605-A63A-25C6FADC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6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1A37-C138-4379-A36E-F65ABB9B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A1CC4-3D48-41B5-AE4E-9F35EDF01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1F46E-FBDE-41C7-B074-2B8EF1027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A868B4-6416-449F-8A69-F2F6CC8B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F10C-70B1-484B-8724-782407ED3A6F}" type="datetime1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3A6524-082B-45FC-BA57-E9DFC138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94F6C-DB43-4AEB-A211-94D77099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81C4-03C9-47E6-AA6D-C533BC58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AF15E-3968-4C62-9260-65375BB4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63DA3B-8DB6-4B49-B128-0FADF925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B6175-A61C-4E7D-9594-6348507DE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0BE689-E64D-44E3-9A75-9A66A2F7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0796D1-7BF7-4E3F-993A-C602453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80D-5FC0-458E-8F4D-9F746D50AD4D}" type="datetime1">
              <a:rPr lang="pt-BR" smtClean="0"/>
              <a:t>06/09/2018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4BA833-DF8A-47AF-A6ED-E94B57A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01ED7D-6A2B-454E-9FBB-244941A5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36EA4-8D6B-4829-AFDB-C9F94CA6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F9EAE6-6001-43D5-B8EC-F8EFEC1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49A1-1676-4F29-ABB5-70866DC6ACE6}" type="datetime1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A9B467-E98B-4642-BE48-B326D41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6166CF-5276-4EB7-8A67-E823CF39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94E6F7-F768-4671-8740-CA2F89E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65-53FD-4FDF-8DD4-D5D87BD807DB}" type="datetime1">
              <a:rPr lang="pt-BR" smtClean="0"/>
              <a:t>06/09/2018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5C9B33-EF63-4909-A587-90108448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60EC8E-672C-47BA-9BA2-6B9FDC4A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8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D318-E2DD-4A72-861D-A4FEDFB3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6EBDE-D191-48FB-97AB-EEC73DFE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3FC47C-48D8-4003-9CF8-0C9DDE9C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0E875-13D2-4EAA-9B87-0A2F07C7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8FE4-8A4A-4E96-A541-3A4770B993D3}" type="datetime1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DC71EA-3D08-4666-87C1-1D36B0D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030612-E1A9-48BA-B497-4FDEAEE1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90DE7-3AEC-4EDE-A711-6CDAEE3F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75145E-3D77-4F06-986C-8DBA2C56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A28C5A-B832-4A77-9B1E-9B9558AB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E3F7-1D17-4CD2-B99B-C76AFFA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7AD-C073-4020-9743-293B05C7A130}" type="datetime1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0679F-5A25-4095-8925-323FD994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EC191-099A-47C8-AE6B-26B64998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037128-62A3-42AB-870E-F0EE03F2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CD2DC-5214-42D2-BDF0-32750CC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2FB03-1CD4-4C4E-9135-1DBC7297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B21F-AD44-4F38-903A-30DD2E4D09AD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934CC-4541-439B-8ED1-ADACD41A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71822-8772-41D0-8D37-0903A1BA8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4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ucidchar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0481" y="187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CCT 0431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26355"/>
            <a:ext cx="9144000" cy="1164054"/>
          </a:xfrm>
        </p:spPr>
        <p:txBody>
          <a:bodyPr>
            <a:normAutofit/>
          </a:bodyPr>
          <a:lstStyle/>
          <a:p>
            <a:r>
              <a:rPr lang="en-US" sz="1800" b="1" dirty="0"/>
              <a:t>Prof. André Luiz Braga</a:t>
            </a:r>
          </a:p>
          <a:p>
            <a:r>
              <a:rPr lang="en-US" sz="1800" dirty="0" err="1"/>
              <a:t>M.Sc</a:t>
            </a:r>
            <a:r>
              <a:rPr lang="en-US" sz="1800" dirty="0"/>
              <a:t> - COPPE/UFRJ / </a:t>
            </a:r>
            <a:r>
              <a:rPr lang="en-US" sz="1800" dirty="0" err="1"/>
              <a:t>D.Sc</a:t>
            </a:r>
            <a:r>
              <a:rPr lang="en-US" sz="1800" dirty="0"/>
              <a:t> – IBM Silicon Valley Lab / COPPE / UFRJ</a:t>
            </a:r>
          </a:p>
          <a:p>
            <a:r>
              <a:rPr lang="en-US" sz="1800" dirty="0"/>
              <a:t>IBM Certified Sr. IT Architect / Open Group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849DDE-5E4F-43C0-8688-8BED36C36A8B}"/>
              </a:ext>
            </a:extLst>
          </p:cNvPr>
          <p:cNvSpPr/>
          <p:nvPr/>
        </p:nvSpPr>
        <p:spPr>
          <a:xfrm>
            <a:off x="1922421" y="2640081"/>
            <a:ext cx="834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883F0C-196B-49C5-A1BB-F95FDD7F8304}"/>
              </a:ext>
            </a:extLst>
          </p:cNvPr>
          <p:cNvSpPr/>
          <p:nvPr/>
        </p:nvSpPr>
        <p:spPr>
          <a:xfrm>
            <a:off x="474517" y="4499335"/>
            <a:ext cx="1105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em:</a:t>
            </a:r>
            <a:r>
              <a:rPr lang="en-US" sz="2000" dirty="0" err="1">
                <a:sym typeface="Wingdings" panose="05000000000000000000" pitchFamily="2" charset="2"/>
                <a:hlinkClick r:id="rId3"/>
              </a:rPr>
              <a:t>https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://github.com/andrelb2000/CURSOS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0665BB-2A23-415C-BEDD-E05239C07B19}"/>
              </a:ext>
            </a:extLst>
          </p:cNvPr>
          <p:cNvSpPr/>
          <p:nvPr/>
        </p:nvSpPr>
        <p:spPr>
          <a:xfrm>
            <a:off x="240723" y="3526094"/>
            <a:ext cx="11710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“CCT0431-&lt;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11029474" cy="95480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Metodologias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dirty="0" err="1"/>
              <a:t>Modelo</a:t>
            </a:r>
            <a:r>
              <a:rPr lang="en-US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4548FD6-9AC7-4006-95E3-EFF60F5D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4FB4-20B6-4A71-80CC-2F5A6A1F695F}" type="datetime1">
              <a:rPr lang="pt-BR" smtClean="0"/>
              <a:t>06/09/2018</a:t>
            </a:fld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0EE7610-3C2D-44FC-BDF4-47A4678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759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/>
              <a:t>Classes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err="1"/>
              <a:t>Métodos</a:t>
            </a:r>
            <a:r>
              <a:rPr lang="en-US" sz="4400" dirty="0"/>
              <a:t> e </a:t>
            </a:r>
            <a:r>
              <a:rPr lang="en-US" sz="4400" dirty="0" err="1"/>
              <a:t>Atributos</a:t>
            </a:r>
            <a:endParaRPr lang="en-US" sz="4400" dirty="0"/>
          </a:p>
          <a:p>
            <a:pPr marL="742950" indent="-742950">
              <a:buFont typeface="+mj-lt"/>
              <a:buAutoNum type="arabicPeriod"/>
            </a:pPr>
            <a:r>
              <a:rPr lang="en-US" sz="4400" dirty="0" err="1"/>
              <a:t>Herança</a:t>
            </a:r>
            <a:endParaRPr lang="en-US" sz="4400" dirty="0"/>
          </a:p>
          <a:p>
            <a:pPr marL="742950" indent="-742950">
              <a:buFont typeface="+mj-lt"/>
              <a:buAutoNum type="arabicPeriod"/>
            </a:pPr>
            <a:r>
              <a:rPr lang="en-US" sz="4400" dirty="0" err="1"/>
              <a:t>Modificadores</a:t>
            </a:r>
            <a:r>
              <a:rPr lang="en-US" sz="4400" dirty="0"/>
              <a:t> de </a:t>
            </a:r>
            <a:r>
              <a:rPr lang="en-US" sz="4400" dirty="0" err="1"/>
              <a:t>acesso</a:t>
            </a:r>
            <a:endParaRPr lang="en-US" sz="4400" dirty="0"/>
          </a:p>
          <a:p>
            <a:pPr marL="742950" indent="-742950">
              <a:buFont typeface="+mj-lt"/>
              <a:buAutoNum type="arabicPeriod"/>
            </a:pPr>
            <a:r>
              <a:rPr lang="en-US" sz="4400" dirty="0" err="1"/>
              <a:t>Associação</a:t>
            </a:r>
            <a:r>
              <a:rPr lang="en-US" sz="4400" dirty="0"/>
              <a:t> e </a:t>
            </a:r>
            <a:r>
              <a:rPr lang="en-US" sz="4400" dirty="0" err="1"/>
              <a:t>Agregação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6630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11029474" cy="95480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Metodologias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dirty="0" err="1"/>
              <a:t>Modelo</a:t>
            </a:r>
            <a:r>
              <a:rPr lang="en-US" dirty="0"/>
              <a:t> de Classes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4548FD6-9AC7-4006-95E3-EFF60F5D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4FB4-20B6-4A71-80CC-2F5A6A1F695F}" type="datetime1">
              <a:rPr lang="pt-BR" smtClean="0"/>
              <a:t>06/09/2018</a:t>
            </a:fld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0EE7610-3C2D-44FC-BDF4-47A4678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506"/>
            <a:ext cx="10515600" cy="5355795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/>
              <a:t>Classes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dirty="0" err="1">
                <a:sym typeface="Wingdings" panose="05000000000000000000" pitchFamily="2" charset="2"/>
              </a:rPr>
              <a:t>Objetos</a:t>
            </a:r>
            <a:r>
              <a:rPr lang="en-US" sz="3600" dirty="0">
                <a:sym typeface="Wingdings" panose="05000000000000000000" pitchFamily="2" charset="2"/>
              </a:rPr>
              <a:t> (</a:t>
            </a:r>
            <a:r>
              <a:rPr lang="en-US" sz="3600" dirty="0" err="1">
                <a:sym typeface="Wingdings" panose="05000000000000000000" pitchFamily="2" charset="2"/>
              </a:rPr>
              <a:t>Variaveis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Encapsulamento</a:t>
            </a:r>
            <a:endParaRPr lang="en-US" sz="3200" dirty="0"/>
          </a:p>
          <a:p>
            <a:pPr marL="1200150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/>
              <a:t>Especialização</a:t>
            </a:r>
            <a:endParaRPr lang="en-US" sz="3400" dirty="0"/>
          </a:p>
          <a:p>
            <a:pPr marL="1200150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/>
              <a:t>Foco</a:t>
            </a:r>
            <a:r>
              <a:rPr lang="en-US" sz="3400" dirty="0"/>
              <a:t> no </a:t>
            </a:r>
            <a:r>
              <a:rPr lang="en-US" sz="3400" dirty="0" err="1"/>
              <a:t>objeto</a:t>
            </a:r>
            <a:r>
              <a:rPr lang="en-US" sz="3400" dirty="0"/>
              <a:t> e </a:t>
            </a:r>
            <a:r>
              <a:rPr lang="en-US" sz="3400" dirty="0" err="1"/>
              <a:t>nao</a:t>
            </a:r>
            <a:r>
              <a:rPr lang="en-US" sz="3400" dirty="0"/>
              <a:t> </a:t>
            </a:r>
            <a:r>
              <a:rPr lang="en-US" sz="3400" dirty="0" err="1"/>
              <a:t>nos</a:t>
            </a:r>
            <a:r>
              <a:rPr lang="en-US" sz="3400" dirty="0"/>
              <a:t> </a:t>
            </a:r>
            <a:r>
              <a:rPr lang="en-US" sz="3400" dirty="0" err="1"/>
              <a:t>processos</a:t>
            </a:r>
            <a:endParaRPr lang="en-US" sz="3400" dirty="0"/>
          </a:p>
          <a:p>
            <a:pPr marL="742950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Métodos</a:t>
            </a:r>
            <a:r>
              <a:rPr lang="en-US" sz="3600" dirty="0"/>
              <a:t> e </a:t>
            </a:r>
            <a:r>
              <a:rPr lang="en-US" sz="3600" dirty="0" err="1"/>
              <a:t>Atributos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dirty="0" err="1"/>
              <a:t>Atributos</a:t>
            </a:r>
            <a:r>
              <a:rPr lang="en-US" sz="3400" dirty="0"/>
              <a:t> – </a:t>
            </a:r>
            <a:r>
              <a:rPr lang="en-US" sz="3400" dirty="0" err="1"/>
              <a:t>Modificadores</a:t>
            </a:r>
            <a:r>
              <a:rPr lang="en-US" sz="3400" dirty="0"/>
              <a:t> de </a:t>
            </a:r>
            <a:r>
              <a:rPr lang="en-US" sz="3400" dirty="0" err="1"/>
              <a:t>Acesso</a:t>
            </a:r>
            <a:endParaRPr lang="en-US" sz="3400" dirty="0"/>
          </a:p>
          <a:p>
            <a:pPr marL="1657350" lvl="2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200" dirty="0"/>
              <a:t>Privados</a:t>
            </a:r>
          </a:p>
          <a:p>
            <a:pPr marL="1657350" lvl="2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Protegidos</a:t>
            </a:r>
            <a:endParaRPr lang="en-US" sz="3200" dirty="0"/>
          </a:p>
          <a:p>
            <a:pPr marL="1657350" lvl="2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Públicos</a:t>
            </a:r>
            <a:endParaRPr lang="en-US" sz="3200" dirty="0"/>
          </a:p>
          <a:p>
            <a:pPr marL="1200150" lvl="1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dirty="0" err="1"/>
              <a:t>Métodos</a:t>
            </a:r>
            <a:endParaRPr lang="en-US" sz="3400" dirty="0"/>
          </a:p>
          <a:p>
            <a:pPr marL="1657350" lvl="2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200" dirty="0"/>
              <a:t>“Getters” and “Setters”</a:t>
            </a:r>
          </a:p>
          <a:p>
            <a:pPr marL="1657350" lvl="2" indent="-7429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Em</a:t>
            </a:r>
            <a:r>
              <a:rPr lang="en-US" sz="3200" dirty="0"/>
              <a:t> geral </a:t>
            </a:r>
            <a:r>
              <a:rPr lang="en-US" sz="3200" dirty="0" err="1"/>
              <a:t>públicos</a:t>
            </a:r>
            <a:endParaRPr lang="en-US" sz="3200" dirty="0"/>
          </a:p>
          <a:p>
            <a:pPr marL="1657350" lvl="2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Encapsular</a:t>
            </a:r>
            <a:r>
              <a:rPr lang="en-US" sz="3200" dirty="0"/>
              <a:t> </a:t>
            </a:r>
            <a:r>
              <a:rPr lang="en-US" sz="3200" dirty="0" err="1"/>
              <a:t>processos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68738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218" y="173266"/>
            <a:ext cx="10131425" cy="11654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 err="1"/>
              <a:t>D</a:t>
            </a:r>
            <a:r>
              <a:rPr lang="en-US" cap="none" dirty="0" err="1"/>
              <a:t>iagrama</a:t>
            </a:r>
            <a:r>
              <a:rPr lang="en-US" cap="none" dirty="0"/>
              <a:t>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1120" y="1338694"/>
            <a:ext cx="11388358" cy="5452197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Herança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/>
              <a:t>Simples </a:t>
            </a:r>
            <a:r>
              <a:rPr lang="en-US" sz="3400" dirty="0"/>
              <a:t>– </a:t>
            </a:r>
            <a:r>
              <a:rPr lang="en-US" sz="3400" dirty="0" err="1"/>
              <a:t>Herdada</a:t>
            </a:r>
            <a:r>
              <a:rPr lang="en-US" sz="3400" dirty="0"/>
              <a:t> de </a:t>
            </a:r>
            <a:r>
              <a:rPr lang="en-US" sz="3400" dirty="0" err="1"/>
              <a:t>uma</a:t>
            </a:r>
            <a:r>
              <a:rPr lang="en-US" sz="3400" dirty="0"/>
              <a:t> </a:t>
            </a:r>
            <a:r>
              <a:rPr lang="en-US" sz="3400" dirty="0" err="1"/>
              <a:t>outra</a:t>
            </a:r>
            <a:r>
              <a:rPr lang="en-US" sz="3400" dirty="0"/>
              <a:t> </a:t>
            </a:r>
            <a:r>
              <a:rPr lang="en-US" sz="3400" dirty="0" err="1"/>
              <a:t>classe</a:t>
            </a:r>
            <a:r>
              <a:rPr lang="en-US" sz="3400" dirty="0"/>
              <a:t>.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/>
              <a:t>Interfaces </a:t>
            </a:r>
            <a:r>
              <a:rPr lang="en-US" sz="3400" dirty="0"/>
              <a:t>– </a:t>
            </a:r>
            <a:r>
              <a:rPr lang="en-US" sz="3400" dirty="0" err="1"/>
              <a:t>Devem</a:t>
            </a:r>
            <a:r>
              <a:rPr lang="en-US" sz="3400" dirty="0"/>
              <a:t> </a:t>
            </a:r>
            <a:r>
              <a:rPr lang="en-US" sz="3400" dirty="0" err="1"/>
              <a:t>implementar</a:t>
            </a:r>
            <a:r>
              <a:rPr lang="en-US" sz="3400" dirty="0"/>
              <a:t> </a:t>
            </a:r>
            <a:r>
              <a:rPr lang="en-US" sz="3400" dirty="0" err="1"/>
              <a:t>todos</a:t>
            </a:r>
            <a:r>
              <a:rPr lang="en-US" sz="3400" dirty="0"/>
              <a:t> </a:t>
            </a:r>
            <a:r>
              <a:rPr lang="en-US" sz="3400" dirty="0" err="1"/>
              <a:t>os</a:t>
            </a:r>
            <a:r>
              <a:rPr lang="en-US" sz="3400" dirty="0"/>
              <a:t> </a:t>
            </a:r>
            <a:r>
              <a:rPr lang="en-US" sz="3400" dirty="0" err="1"/>
              <a:t>métodos</a:t>
            </a:r>
            <a:endParaRPr lang="en-US" sz="34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/>
              <a:t>Classes </a:t>
            </a:r>
            <a:r>
              <a:rPr lang="en-US" sz="3400" b="1" dirty="0" err="1"/>
              <a:t>Abstratas</a:t>
            </a:r>
            <a:r>
              <a:rPr lang="en-US" sz="3400" dirty="0"/>
              <a:t> – Nao </a:t>
            </a:r>
            <a:r>
              <a:rPr lang="en-US" sz="3400" dirty="0" err="1"/>
              <a:t>pode</a:t>
            </a:r>
            <a:r>
              <a:rPr lang="en-US" sz="3400" dirty="0"/>
              <a:t> </a:t>
            </a:r>
            <a:r>
              <a:rPr lang="en-US" sz="3400" dirty="0" err="1"/>
              <a:t>instanciar</a:t>
            </a:r>
            <a:r>
              <a:rPr lang="en-US" sz="3400" dirty="0"/>
              <a:t> </a:t>
            </a:r>
            <a:r>
              <a:rPr lang="en-US" sz="3400" dirty="0" err="1"/>
              <a:t>objetos</a:t>
            </a:r>
            <a:endParaRPr lang="en-US" sz="34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 err="1"/>
              <a:t>Herança</a:t>
            </a:r>
            <a:r>
              <a:rPr lang="en-US" sz="3400" b="1" dirty="0"/>
              <a:t> </a:t>
            </a:r>
            <a:r>
              <a:rPr lang="en-US" sz="3400" b="1" dirty="0" err="1"/>
              <a:t>múltipla</a:t>
            </a:r>
            <a:r>
              <a:rPr lang="en-US" sz="3400" b="1" dirty="0"/>
              <a:t> </a:t>
            </a:r>
            <a:r>
              <a:rPr lang="en-US" sz="3400" dirty="0"/>
              <a:t>– </a:t>
            </a:r>
            <a:r>
              <a:rPr lang="en-US" sz="3400" dirty="0" err="1"/>
              <a:t>Apenas</a:t>
            </a:r>
            <a:r>
              <a:rPr lang="en-US" sz="3400" dirty="0"/>
              <a:t> </a:t>
            </a:r>
            <a:r>
              <a:rPr lang="en-US" sz="3400" dirty="0" err="1"/>
              <a:t>por</a:t>
            </a:r>
            <a:r>
              <a:rPr lang="en-US" sz="3400" dirty="0"/>
              <a:t> interfaces</a:t>
            </a:r>
            <a:endParaRPr lang="en-US" sz="3600" dirty="0"/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Associação</a:t>
            </a:r>
            <a:r>
              <a:rPr lang="en-US" sz="3600" dirty="0"/>
              <a:t> e </a:t>
            </a:r>
            <a:r>
              <a:rPr lang="en-US" sz="3600" dirty="0" err="1"/>
              <a:t>Agregação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dirty="0" err="1"/>
              <a:t>Associação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 (</a:t>
            </a:r>
            <a:r>
              <a:rPr lang="en-US" sz="3400" dirty="0" err="1">
                <a:sym typeface="Wingdings" panose="05000000000000000000" pitchFamily="2" charset="2"/>
              </a:rPr>
              <a:t>Todo-Parte</a:t>
            </a:r>
            <a:r>
              <a:rPr lang="en-US" sz="3400" dirty="0">
                <a:sym typeface="Wingdings" panose="05000000000000000000" pitchFamily="2" charset="2"/>
              </a:rPr>
              <a:t>) </a:t>
            </a:r>
            <a:r>
              <a:rPr lang="en-US" sz="3400" dirty="0" err="1">
                <a:sym typeface="Wingdings" panose="05000000000000000000" pitchFamily="2" charset="2"/>
              </a:rPr>
              <a:t>Mesmo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sendo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múltipla</a:t>
            </a:r>
            <a:r>
              <a:rPr lang="en-US" sz="3400" dirty="0">
                <a:sym typeface="Wingdings" panose="05000000000000000000" pitchFamily="2" charset="2"/>
              </a:rPr>
              <a:t>, a </a:t>
            </a:r>
            <a:r>
              <a:rPr lang="en-US" sz="3400" dirty="0" err="1">
                <a:sym typeface="Wingdings" panose="05000000000000000000" pitchFamily="2" charset="2"/>
              </a:rPr>
              <a:t>classe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pai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precisa</a:t>
            </a:r>
            <a:r>
              <a:rPr lang="en-US" sz="3400" dirty="0">
                <a:sym typeface="Wingdings" panose="05000000000000000000" pitchFamily="2" charset="2"/>
              </a:rPr>
              <a:t> das </a:t>
            </a:r>
            <a:r>
              <a:rPr lang="en-US" sz="3400" dirty="0" err="1">
                <a:sym typeface="Wingdings" panose="05000000000000000000" pitchFamily="2" charset="2"/>
              </a:rPr>
              <a:t>partes</a:t>
            </a:r>
            <a:r>
              <a:rPr lang="en-US" sz="3400" dirty="0">
                <a:sym typeface="Wingdings" panose="05000000000000000000" pitchFamily="2" charset="2"/>
              </a:rPr>
              <a:t>. Ex. </a:t>
            </a:r>
            <a:r>
              <a:rPr lang="en-US" sz="3400" dirty="0" err="1">
                <a:sym typeface="Wingdings" panose="05000000000000000000" pitchFamily="2" charset="2"/>
              </a:rPr>
              <a:t>Empresa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tem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vários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departamentos</a:t>
            </a:r>
            <a:r>
              <a:rPr lang="en-US" sz="3400" dirty="0">
                <a:sym typeface="Wingdings" panose="05000000000000000000" pitchFamily="2" charset="2"/>
              </a:rPr>
              <a:t>.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dirty="0" err="1">
                <a:sym typeface="Wingdings" panose="05000000000000000000" pitchFamily="2" charset="2"/>
              </a:rPr>
              <a:t>Agregação</a:t>
            </a:r>
            <a:r>
              <a:rPr lang="en-US" sz="3400" dirty="0">
                <a:sym typeface="Wingdings" panose="05000000000000000000" pitchFamily="2" charset="2"/>
              </a:rPr>
              <a:t>  </a:t>
            </a:r>
            <a:r>
              <a:rPr lang="en-US" sz="3400" dirty="0" err="1">
                <a:sym typeface="Wingdings" panose="05000000000000000000" pitchFamily="2" charset="2"/>
              </a:rPr>
              <a:t>Detem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propriedade</a:t>
            </a:r>
            <a:r>
              <a:rPr lang="en-US" sz="3400" dirty="0">
                <a:sym typeface="Wingdings" panose="05000000000000000000" pitchFamily="2" charset="2"/>
              </a:rPr>
              <a:t> e </a:t>
            </a:r>
            <a:r>
              <a:rPr lang="en-US" sz="3400" dirty="0" err="1">
                <a:sym typeface="Wingdings" panose="05000000000000000000" pitchFamily="2" charset="2"/>
              </a:rPr>
              <a:t>pode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existir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sem</a:t>
            </a:r>
            <a:r>
              <a:rPr lang="en-US" sz="3400" dirty="0">
                <a:sym typeface="Wingdings" panose="05000000000000000000" pitchFamily="2" charset="2"/>
              </a:rPr>
              <a:t> as </a:t>
            </a:r>
            <a:r>
              <a:rPr lang="en-US" sz="3400" dirty="0" err="1">
                <a:sym typeface="Wingdings" panose="05000000000000000000" pitchFamily="2" charset="2"/>
              </a:rPr>
              <a:t>partes</a:t>
            </a:r>
            <a:r>
              <a:rPr lang="en-US" sz="3400" dirty="0">
                <a:sym typeface="Wingdings" panose="05000000000000000000" pitchFamily="2" charset="2"/>
              </a:rPr>
              <a:t>. </a:t>
            </a:r>
            <a:r>
              <a:rPr lang="en-US" sz="3400" dirty="0" err="1">
                <a:sym typeface="Wingdings" panose="05000000000000000000" pitchFamily="2" charset="2"/>
              </a:rPr>
              <a:t>Numero</a:t>
            </a:r>
            <a:r>
              <a:rPr lang="en-US" sz="3400" dirty="0">
                <a:sym typeface="Wingdings" panose="05000000000000000000" pitchFamily="2" charset="2"/>
              </a:rPr>
              <a:t> de </a:t>
            </a:r>
            <a:r>
              <a:rPr lang="en-US" sz="3400" dirty="0" err="1">
                <a:sym typeface="Wingdings" panose="05000000000000000000" pitchFamily="2" charset="2"/>
              </a:rPr>
              <a:t>filhos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indefinido</a:t>
            </a:r>
            <a:r>
              <a:rPr lang="en-US" sz="3400" dirty="0">
                <a:sym typeface="Wingdings" panose="05000000000000000000" pitchFamily="2" charset="2"/>
              </a:rPr>
              <a:t> Ex. </a:t>
            </a:r>
            <a:r>
              <a:rPr lang="en-US" sz="3400" dirty="0" err="1">
                <a:sym typeface="Wingdings" panose="05000000000000000000" pitchFamily="2" charset="2"/>
              </a:rPr>
              <a:t>Empresa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tem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vários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funcionários</a:t>
            </a:r>
            <a:r>
              <a:rPr lang="en-US" sz="3400" dirty="0">
                <a:sym typeface="Wingdings" panose="05000000000000000000" pitchFamily="2" charset="2"/>
              </a:rPr>
              <a:t>.</a:t>
            </a:r>
            <a:endParaRPr lang="pt-BR" sz="3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467" y="6413066"/>
            <a:ext cx="272182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3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107563"/>
            <a:ext cx="10131425" cy="118636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cap="none" dirty="0" err="1"/>
              <a:t>Diagrama</a:t>
            </a:r>
            <a:r>
              <a:rPr lang="en-US" cap="none" dirty="0"/>
              <a:t> de classes - UML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467" y="6413066"/>
            <a:ext cx="272182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7" y="1253395"/>
            <a:ext cx="10342260" cy="52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3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503" y="139973"/>
            <a:ext cx="10131425" cy="10328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 err="1"/>
              <a:t>D</a:t>
            </a:r>
            <a:r>
              <a:rPr lang="en-US" cap="none" dirty="0" err="1"/>
              <a:t>iagrama</a:t>
            </a:r>
            <a:r>
              <a:rPr lang="en-US" cap="none" dirty="0"/>
              <a:t> de classes - JAVA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467" y="6413066"/>
            <a:ext cx="272182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2142" y="6086960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7" y="1359748"/>
            <a:ext cx="11145756" cy="5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Aula 4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13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/>
              <a:t>Ferramentas CASE UML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Astah</a:t>
            </a:r>
            <a:r>
              <a:rPr lang="en-US" sz="3200" dirty="0"/>
              <a:t> – </a:t>
            </a:r>
            <a:r>
              <a:rPr lang="en-US" sz="3200" dirty="0" err="1"/>
              <a:t>Versão</a:t>
            </a:r>
            <a:r>
              <a:rPr lang="en-US" sz="3200" dirty="0"/>
              <a:t> </a:t>
            </a:r>
            <a:r>
              <a:rPr lang="en-US" sz="3200" dirty="0" err="1"/>
              <a:t>gratuita</a:t>
            </a:r>
            <a:r>
              <a:rPr lang="en-US" sz="3200" dirty="0"/>
              <a:t> individual </a:t>
            </a:r>
            <a:r>
              <a:rPr lang="en-US" sz="3200" dirty="0" err="1"/>
              <a:t>estudante</a:t>
            </a: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Rational  - </a:t>
            </a:r>
            <a:r>
              <a:rPr lang="en-US" sz="3200" dirty="0" err="1"/>
              <a:t>Poderosa</a:t>
            </a:r>
            <a:r>
              <a:rPr lang="en-US" sz="3200" dirty="0"/>
              <a:t> mas </a:t>
            </a:r>
            <a:r>
              <a:rPr lang="en-US" sz="3200" dirty="0" err="1"/>
              <a:t>paga</a:t>
            </a: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 err="1"/>
              <a:t>StarUML</a:t>
            </a:r>
            <a:r>
              <a:rPr lang="en-US" sz="3200" dirty="0"/>
              <a:t> – </a:t>
            </a:r>
            <a:r>
              <a:rPr lang="en-US" sz="3200" dirty="0" err="1"/>
              <a:t>Paga</a:t>
            </a:r>
            <a:r>
              <a:rPr lang="en-US" sz="3200" dirty="0"/>
              <a:t> </a:t>
            </a:r>
            <a:r>
              <a:rPr lang="en-US" sz="3200" dirty="0" err="1"/>
              <a:t>barata</a:t>
            </a: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“</a:t>
            </a:r>
            <a:r>
              <a:rPr lang="en-US" sz="3200" dirty="0" err="1"/>
              <a:t>Lúcifer</a:t>
            </a:r>
            <a:r>
              <a:rPr lang="en-US" sz="3200" dirty="0"/>
              <a:t>” (</a:t>
            </a:r>
            <a:r>
              <a:rPr lang="en-US" sz="3200" dirty="0" err="1"/>
              <a:t>LucidChart</a:t>
            </a:r>
            <a:r>
              <a:rPr lang="en-US" sz="3200" dirty="0"/>
              <a:t>) – Online Free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 err="1"/>
              <a:t>Modelo</a:t>
            </a:r>
            <a:r>
              <a:rPr lang="en-US" sz="3600" dirty="0"/>
              <a:t> de Classes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1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6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Lúcifer</a:t>
            </a:r>
            <a:r>
              <a:rPr lang="en-US" dirty="0"/>
              <a:t>” - </a:t>
            </a:r>
            <a:r>
              <a:rPr lang="en-US" dirty="0" err="1"/>
              <a:t>LucidChart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800" dirty="0"/>
              <a:t>“</a:t>
            </a:r>
            <a:r>
              <a:rPr lang="en-US" sz="4800" dirty="0" err="1"/>
              <a:t>tentativa</a:t>
            </a:r>
            <a:r>
              <a:rPr lang="en-US" sz="4800" dirty="0"/>
              <a:t>”</a:t>
            </a:r>
            <a:endParaRPr lang="en-US" sz="4800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800" dirty="0">
                <a:hlinkClick r:id="rId2"/>
              </a:rPr>
              <a:t>www.lucidchart.com</a:t>
            </a:r>
            <a:endParaRPr lang="en-US" sz="4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sz="1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06/09/2018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F82DB8-0F2E-4D27-9436-BB5892239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2"/>
          <a:stretch/>
        </p:blipFill>
        <p:spPr>
          <a:xfrm>
            <a:off x="838200" y="3899640"/>
            <a:ext cx="10515600" cy="2277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7B9FCCF-A76C-4B01-9EFA-5F2D9C09D39B}"/>
              </a:ext>
            </a:extLst>
          </p:cNvPr>
          <p:cNvSpPr/>
          <p:nvPr/>
        </p:nvSpPr>
        <p:spPr>
          <a:xfrm rot="1126761">
            <a:off x="4436589" y="4020031"/>
            <a:ext cx="3720663" cy="591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6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Lúcifer</a:t>
            </a:r>
            <a:r>
              <a:rPr lang="en-US" dirty="0"/>
              <a:t>” - </a:t>
            </a:r>
            <a:r>
              <a:rPr lang="en-US" dirty="0" err="1"/>
              <a:t>LucidChart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06/09/2018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DC8203-EC6B-4EEF-97A0-F58A08B7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2185"/>
            <a:ext cx="2667000" cy="336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F2873C-2217-4349-BDCF-E8D376F7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41" y="1419224"/>
            <a:ext cx="3952875" cy="493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DEF2CB0-7AA4-4141-A7C5-998E55BCE41A}"/>
              </a:ext>
            </a:extLst>
          </p:cNvPr>
          <p:cNvSpPr/>
          <p:nvPr/>
        </p:nvSpPr>
        <p:spPr>
          <a:xfrm rot="851641">
            <a:off x="3113163" y="5074141"/>
            <a:ext cx="4742297" cy="591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Lúcifer</a:t>
            </a:r>
            <a:r>
              <a:rPr lang="en-US" dirty="0"/>
              <a:t>” - </a:t>
            </a:r>
            <a:r>
              <a:rPr lang="en-US" dirty="0" err="1"/>
              <a:t>LucidChart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06/09/2018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7E5111-5C05-46C1-9C6B-9A4C5337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25" y="1690688"/>
            <a:ext cx="9023698" cy="4665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2093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Lúcifer</a:t>
            </a:r>
            <a:r>
              <a:rPr lang="en-US" dirty="0"/>
              <a:t>” - </a:t>
            </a:r>
            <a:r>
              <a:rPr lang="en-US" dirty="0" err="1"/>
              <a:t>LucidChart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06/09/2018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EF414-3F73-4ABF-9B5A-F06218EA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28" y="1462088"/>
            <a:ext cx="7743544" cy="4894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19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Lúcifer</a:t>
            </a:r>
            <a:r>
              <a:rPr lang="en-US" dirty="0"/>
              <a:t>” - </a:t>
            </a:r>
            <a:r>
              <a:rPr lang="en-US" dirty="0" err="1"/>
              <a:t>LucidChart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06/09/2018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02D7B8-375B-449C-989C-3D8D818D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44" y="1576551"/>
            <a:ext cx="2951259" cy="47797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63EAAFB-0095-407A-981A-8867D800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69" y="1643926"/>
            <a:ext cx="6274601" cy="3445887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28BCD57-07AA-4E68-ADAF-94592D9F5EDB}"/>
              </a:ext>
            </a:extLst>
          </p:cNvPr>
          <p:cNvSpPr/>
          <p:nvPr/>
        </p:nvSpPr>
        <p:spPr>
          <a:xfrm rot="20555825">
            <a:off x="3169234" y="5243581"/>
            <a:ext cx="5523917" cy="29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57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Desenvolvimento de Sistemas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Lúcifer</a:t>
            </a:r>
            <a:r>
              <a:rPr lang="en-US" dirty="0"/>
              <a:t>” - </a:t>
            </a:r>
            <a:r>
              <a:rPr lang="en-US" dirty="0" err="1"/>
              <a:t>LucidChart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06/09/2018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2D4C83-6D32-496B-B203-A6963EF6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433512"/>
            <a:ext cx="11182350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304F13-C89C-4D38-AE7C-515D8C3F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2724150"/>
            <a:ext cx="2724150" cy="1409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B1FAEDA-F822-4300-8C52-0E815A369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0" y="3986212"/>
            <a:ext cx="2667000" cy="159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150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480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Tema do Office</vt:lpstr>
      <vt:lpstr>Metodologias de Desenvolvimento de Sistemas CCT 0431</vt:lpstr>
      <vt:lpstr>Metodologias de Desenvolvimento de Sistemas Aula 4</vt:lpstr>
      <vt:lpstr>Projeto de Desenvolvimento de Sistemas Conteúdo Programático</vt:lpstr>
      <vt:lpstr>Projeto de Desenvolvimento de Sistemas “Lúcifer” - LucidChart</vt:lpstr>
      <vt:lpstr>Projeto de Desenvolvimento de Sistemas “Lúcifer” - LucidChart</vt:lpstr>
      <vt:lpstr>Projeto de Desenvolvimento de Sistemas “Lúcifer” - LucidChart</vt:lpstr>
      <vt:lpstr>Projeto de Desenvolvimento de Sistemas “Lúcifer” - LucidChart</vt:lpstr>
      <vt:lpstr>Projeto de Desenvolvimento de Sistemas “Lúcifer” - LucidChart</vt:lpstr>
      <vt:lpstr>Projeto de Desenvolvimento de Sistemas “Lúcifer” - LucidChart</vt:lpstr>
      <vt:lpstr>Metodologias de Desenvolvimento de Sistemas Modelo de Classes</vt:lpstr>
      <vt:lpstr>Metodologias de Desenvolvimento de Sistemas Modelo de Classes</vt:lpstr>
      <vt:lpstr>Diagramas de arquitetura de projeto Diagrama de classes</vt:lpstr>
      <vt:lpstr>Diagramas de arquitetura de projeto Diagrama de classes - UML</vt:lpstr>
      <vt:lpstr>Diagramas de arquitetura de projeto Diagrama de classes -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32</cp:revision>
  <cp:lastPrinted>2018-02-21T20:06:58Z</cp:lastPrinted>
  <dcterms:created xsi:type="dcterms:W3CDTF">2016-08-01T02:15:42Z</dcterms:created>
  <dcterms:modified xsi:type="dcterms:W3CDTF">2018-09-06T19:34:50Z</dcterms:modified>
</cp:coreProperties>
</file>