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19"/>
  </p:notesMasterIdLst>
  <p:handoutMasterIdLst>
    <p:handoutMasterId r:id="rId20"/>
  </p:handoutMasterIdLst>
  <p:sldIdLst>
    <p:sldId id="256" r:id="rId2"/>
    <p:sldId id="498" r:id="rId3"/>
    <p:sldId id="500" r:id="rId4"/>
    <p:sldId id="515" r:id="rId5"/>
    <p:sldId id="520" r:id="rId6"/>
    <p:sldId id="519" r:id="rId7"/>
    <p:sldId id="521" r:id="rId8"/>
    <p:sldId id="522" r:id="rId9"/>
    <p:sldId id="525" r:id="rId10"/>
    <p:sldId id="523" r:id="rId11"/>
    <p:sldId id="526" r:id="rId12"/>
    <p:sldId id="506" r:id="rId13"/>
    <p:sldId id="516" r:id="rId14"/>
    <p:sldId id="517" r:id="rId15"/>
    <p:sldId id="505" r:id="rId16"/>
    <p:sldId id="518" r:id="rId17"/>
    <p:sldId id="524" r:id="rId1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65" autoAdjust="0"/>
    <p:restoredTop sz="94660"/>
  </p:normalViewPr>
  <p:slideViewPr>
    <p:cSldViewPr snapToGrid="0">
      <p:cViewPr>
        <p:scale>
          <a:sx n="100" d="100"/>
          <a:sy n="100" d="100"/>
        </p:scale>
        <p:origin x="86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914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11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2519420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755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4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3365568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5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4259411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6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360268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7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3396734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8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924725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9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2196022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10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1205852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11FA-82EF-42D6-8BA2-B5028F90DB2F}" type="datetime1">
              <a:rPr lang="pt-BR" smtClean="0"/>
              <a:t>10/05/2019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51B1-8487-4414-A1E2-2A9A855BB90A}" type="datetime1">
              <a:rPr lang="pt-BR" smtClean="0"/>
              <a:t>10/05/2019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29DE-280C-4EC9-B77D-1798208A1480}" type="datetime1">
              <a:rPr lang="pt-BR" smtClean="0"/>
              <a:t>10/05/2019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EABB-52F3-42B2-AA22-8F4450C20CFE}" type="datetime1">
              <a:rPr lang="pt-BR" smtClean="0"/>
              <a:t>10/05/2019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48D1-CE44-4314-BA7F-E5E194EA42A2}" type="datetime1">
              <a:rPr lang="pt-BR" smtClean="0"/>
              <a:t>10/05/2019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45AF-4C23-4E31-AACE-3DEB1D1D41D0}" type="datetime1">
              <a:rPr lang="pt-BR" smtClean="0"/>
              <a:t>10/05/2019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753-E421-4B36-AD36-AD23BA1BDA27}" type="datetime1">
              <a:rPr lang="pt-BR" smtClean="0"/>
              <a:t>10/05/2019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CC76-8174-4D19-96CE-4132C189C455}" type="datetime1">
              <a:rPr lang="pt-BR" smtClean="0"/>
              <a:t>10/05/2019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3320-67A1-405F-9534-AA4F204A5176}" type="datetime1">
              <a:rPr lang="pt-BR" smtClean="0"/>
              <a:t>10/05/2019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4476-8DCA-4F22-9B3E-2415738BEF45}" type="datetime1">
              <a:rPr lang="pt-BR" smtClean="0"/>
              <a:t>10/05/2019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6B25-55FF-41C9-8DBB-00354B6F6A8E}" type="datetime1">
              <a:rPr lang="pt-BR" smtClean="0"/>
              <a:t>10/05/2019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F64BC04-CFE1-4E67-ABE4-C17F7F3E20EF}" type="datetime1">
              <a:rPr lang="pt-BR" smtClean="0"/>
              <a:t>10/05/2019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tste.php?NOMEFUNC=Andr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7557" y="528182"/>
            <a:ext cx="9663113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TECNOLOGIAS PARA INTERNET -II</a:t>
            </a:r>
            <a:br>
              <a:rPr lang="en-US" dirty="0"/>
            </a:br>
            <a:r>
              <a:rPr lang="en-US" i="1" dirty="0"/>
              <a:t>CCT0423</a:t>
            </a:r>
            <a:br>
              <a:rPr lang="en-US" dirty="0"/>
            </a:br>
            <a:r>
              <a:rPr lang="en-US" b="1" dirty="0"/>
              <a:t>(Aula 5)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0144" y="2915782"/>
            <a:ext cx="11131296" cy="35744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(Favor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 “CCT0423-&lt;TURMA&gt;” para ser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dirty="0">
              <a:sym typeface="Wingdings" panose="05000000000000000000" pitchFamily="2" charset="2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Especiais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642938" y="1328962"/>
            <a:ext cx="110442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$_GET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nomeFuncionario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$_GET[“NOMEFUNC”];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Ex: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http://localhost/tste.php?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NOMEFUNC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=Andre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$_POST </a:t>
            </a:r>
            <a:r>
              <a:rPr lang="en-US" sz="3200" dirty="0"/>
              <a:t>– </a:t>
            </a:r>
            <a:r>
              <a:rPr lang="en-US" sz="3200" dirty="0" err="1"/>
              <a:t>Usado</a:t>
            </a:r>
            <a:r>
              <a:rPr lang="en-US" sz="3200" dirty="0"/>
              <a:t> com </a:t>
            </a:r>
            <a:r>
              <a:rPr lang="en-US" sz="3200" dirty="0" err="1"/>
              <a:t>chamadas</a:t>
            </a:r>
            <a:r>
              <a:rPr lang="en-US" sz="3200" dirty="0"/>
              <a:t> “POST”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$_REQUEST </a:t>
            </a:r>
            <a:r>
              <a:rPr lang="en-US" sz="3200" dirty="0"/>
              <a:t>– </a:t>
            </a:r>
            <a:r>
              <a:rPr lang="en-US" sz="3200" dirty="0" err="1"/>
              <a:t>Usado</a:t>
            </a:r>
            <a:r>
              <a:rPr lang="en-US" sz="3200" dirty="0"/>
              <a:t> para </a:t>
            </a:r>
            <a:r>
              <a:rPr lang="en-US" sz="3200" dirty="0" err="1"/>
              <a:t>ambas</a:t>
            </a:r>
            <a:r>
              <a:rPr lang="en-US" sz="3200" dirty="0"/>
              <a:t> as </a:t>
            </a:r>
            <a:r>
              <a:rPr lang="en-US" sz="3200" dirty="0" err="1"/>
              <a:t>chamadas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57290014"/>
      </p:ext>
    </p:extLst>
  </p:cSld>
  <p:clrMapOvr>
    <a:masterClrMapping/>
  </p:clrMapOvr>
  <p:transition spd="med">
    <p:strips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Strings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DD579BA-CEE7-4711-9351-615929F42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25" y="3129606"/>
            <a:ext cx="9881904" cy="32267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DAB9379-EFBC-4349-A6A8-6F8B46116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16" y="2077850"/>
            <a:ext cx="5333998" cy="2456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AE91774E-B1CE-414A-B4AD-C12D7F530462}"/>
              </a:ext>
            </a:extLst>
          </p:cNvPr>
          <p:cNvSpPr/>
          <p:nvPr/>
        </p:nvSpPr>
        <p:spPr>
          <a:xfrm>
            <a:off x="642938" y="1328962"/>
            <a:ext cx="7043737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EM PHP  o </a:t>
            </a:r>
            <a:r>
              <a:rPr lang="en-US" sz="3200" b="1" dirty="0" err="1"/>
              <a:t>caracter</a:t>
            </a:r>
            <a:r>
              <a:rPr lang="en-US" sz="3200" b="1" dirty="0"/>
              <a:t>  </a:t>
            </a:r>
            <a:r>
              <a:rPr lang="en-US" sz="4000" b="1" dirty="0">
                <a:solidFill>
                  <a:srgbClr val="6600FF"/>
                </a:solidFill>
              </a:rPr>
              <a:t>$ </a:t>
            </a:r>
            <a:r>
              <a:rPr lang="en-US" sz="3200" b="1" dirty="0"/>
              <a:t> é </a:t>
            </a:r>
            <a:r>
              <a:rPr lang="en-US" sz="3200" b="1" dirty="0" err="1"/>
              <a:t>reconhecido</a:t>
            </a:r>
            <a:r>
              <a:rPr lang="en-US" sz="3200" b="1" dirty="0"/>
              <a:t> dentro da string </a:t>
            </a:r>
            <a:r>
              <a:rPr lang="en-US" sz="3200" b="1" dirty="0" err="1"/>
              <a:t>como</a:t>
            </a:r>
            <a:r>
              <a:rPr lang="en-US" sz="3200" b="1" dirty="0"/>
              <a:t> especial e define o que segue </a:t>
            </a:r>
            <a:r>
              <a:rPr lang="en-US" sz="3200" b="1" dirty="0" err="1"/>
              <a:t>como</a:t>
            </a:r>
            <a:r>
              <a:rPr lang="en-US" sz="3200" b="1" dirty="0"/>
              <a:t> </a:t>
            </a:r>
            <a:r>
              <a:rPr lang="en-US" sz="3200" b="1" dirty="0" err="1"/>
              <a:t>variável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1" dirty="0"/>
          </a:p>
        </p:txBody>
      </p:sp>
      <p:sp>
        <p:nvSpPr>
          <p:cNvPr id="8" name="Balão de Fala: Oval 7">
            <a:extLst>
              <a:ext uri="{FF2B5EF4-FFF2-40B4-BE49-F238E27FC236}">
                <a16:creationId xmlns:a16="http://schemas.microsoft.com/office/drawing/2014/main" id="{94CF77A2-0149-486D-9F1D-2D41163E58DC}"/>
              </a:ext>
            </a:extLst>
          </p:cNvPr>
          <p:cNvSpPr/>
          <p:nvPr/>
        </p:nvSpPr>
        <p:spPr>
          <a:xfrm>
            <a:off x="8239125" y="4981575"/>
            <a:ext cx="1885950" cy="628650"/>
          </a:xfrm>
          <a:prstGeom prst="wedgeEllipseCallout">
            <a:avLst>
              <a:gd name="adj1" fmla="val -264772"/>
              <a:gd name="adj2" fmla="val -152652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108941"/>
      </p:ext>
    </p:extLst>
  </p:cSld>
  <p:clrMapOvr>
    <a:masterClrMapping/>
  </p:clrMapOvr>
  <p:transition spd="med">
    <p:strips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Inicializar</a:t>
            </a:r>
            <a:r>
              <a:rPr lang="en-US" sz="4000" dirty="0"/>
              <a:t> PHP no </a:t>
            </a:r>
            <a:r>
              <a:rPr lang="en-US" sz="4000" dirty="0" err="1"/>
              <a:t>Servidor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0CF-2981-4F5F-94B0-87A76F3E9898}" type="datetime1">
              <a:rPr lang="pt-BR" smtClean="0"/>
              <a:t>10/05/2019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D2260EF-99C9-4AD1-990D-82F820B1C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1275"/>
            <a:ext cx="3932320" cy="2376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37A4E22-6533-4C97-A249-521A449283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054"/>
          <a:stretch/>
        </p:blipFill>
        <p:spPr>
          <a:xfrm>
            <a:off x="3271404" y="1641328"/>
            <a:ext cx="8314460" cy="464155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F54D3B0-2064-461E-9D26-8BD04E0F03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722"/>
          <a:stretch/>
        </p:blipFill>
        <p:spPr>
          <a:xfrm>
            <a:off x="4038600" y="4396951"/>
            <a:ext cx="7826086" cy="20141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77C9E00-EAE7-46DA-96A5-EA326F6C6BB6}"/>
              </a:ext>
            </a:extLst>
          </p:cNvPr>
          <p:cNvCxnSpPr>
            <a:cxnSpLocks/>
          </p:cNvCxnSpPr>
          <p:nvPr/>
        </p:nvCxnSpPr>
        <p:spPr>
          <a:xfrm flipV="1">
            <a:off x="727523" y="1904299"/>
            <a:ext cx="2750354" cy="1597437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CDCE057-813C-4FF6-B00E-2E23FAD1DE63}"/>
              </a:ext>
            </a:extLst>
          </p:cNvPr>
          <p:cNvCxnSpPr>
            <a:cxnSpLocks/>
          </p:cNvCxnSpPr>
          <p:nvPr/>
        </p:nvCxnSpPr>
        <p:spPr>
          <a:xfrm>
            <a:off x="7805851" y="3202875"/>
            <a:ext cx="811676" cy="1462643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26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Instalar</a:t>
            </a:r>
            <a:r>
              <a:rPr lang="en-US" sz="4000" dirty="0"/>
              <a:t> Suporte NetBeans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F080-9489-48C3-8C8B-7461F9A59375}" type="datetime1">
              <a:rPr lang="pt-BR" smtClean="0"/>
              <a:t>10/05/2019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09239AE-FB79-4B12-A8F1-F6C2F71A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96" y="1580192"/>
            <a:ext cx="3045949" cy="44827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F6648C3-186D-4313-9F49-4036FFA8B9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6" r="39708"/>
          <a:stretch/>
        </p:blipFill>
        <p:spPr>
          <a:xfrm>
            <a:off x="2576944" y="1580192"/>
            <a:ext cx="4071443" cy="39085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12AF2B7-B4E1-44AD-8033-B87988782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9543" y="3016885"/>
            <a:ext cx="6790939" cy="19783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4D976E0-3449-47B8-9E13-B29F17AB71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2348"/>
          <a:stretch/>
        </p:blipFill>
        <p:spPr>
          <a:xfrm>
            <a:off x="6973358" y="4900109"/>
            <a:ext cx="4878197" cy="15081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FE18F5D3-5DBC-4B42-B8E2-E0FE19BC813B}"/>
              </a:ext>
            </a:extLst>
          </p:cNvPr>
          <p:cNvCxnSpPr>
            <a:cxnSpLocks/>
          </p:cNvCxnSpPr>
          <p:nvPr/>
        </p:nvCxnSpPr>
        <p:spPr>
          <a:xfrm flipV="1">
            <a:off x="1446386" y="2213264"/>
            <a:ext cx="1333157" cy="3440908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048FA26-3752-45AF-A09D-035FBD7008FB}"/>
              </a:ext>
            </a:extLst>
          </p:cNvPr>
          <p:cNvCxnSpPr>
            <a:cxnSpLocks/>
          </p:cNvCxnSpPr>
          <p:nvPr/>
        </p:nvCxnSpPr>
        <p:spPr>
          <a:xfrm>
            <a:off x="4567135" y="4549684"/>
            <a:ext cx="2997536" cy="93905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144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Hello World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2374-FA94-4124-BA4C-CB5D574F166F}" type="datetime1">
              <a:rPr lang="pt-BR" smtClean="0"/>
              <a:t>10/05/2019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D74C77-92CB-4AA3-BBBA-7784DB5D5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0" y="1556466"/>
            <a:ext cx="8248127" cy="45806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506DE2F-1763-4640-B1DE-AD6D7F7B3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442" y="3091728"/>
            <a:ext cx="8592891" cy="32646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41DF9C0-077D-4C78-833F-66B5F5F2D81E}"/>
              </a:ext>
            </a:extLst>
          </p:cNvPr>
          <p:cNvCxnSpPr>
            <a:cxnSpLocks/>
          </p:cNvCxnSpPr>
          <p:nvPr/>
        </p:nvCxnSpPr>
        <p:spPr>
          <a:xfrm flipV="1">
            <a:off x="4692912" y="3611454"/>
            <a:ext cx="2691975" cy="2525614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73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Hello World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10/05/2019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67795A0-6CB8-4901-8D0D-1034CAD690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3" t="5491"/>
          <a:stretch/>
        </p:blipFill>
        <p:spPr>
          <a:xfrm>
            <a:off x="249382" y="1691322"/>
            <a:ext cx="7298574" cy="36897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4F904B4-C113-43C0-B2AA-072999FCF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964" y="2867569"/>
            <a:ext cx="6062279" cy="339929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9A975B8-D1E0-4CA4-B6A3-42B880271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1068" y="3429000"/>
            <a:ext cx="2567348" cy="31567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EF0CFA5-0062-4B6B-8210-AC43698F4843}"/>
              </a:ext>
            </a:extLst>
          </p:cNvPr>
          <p:cNvCxnSpPr>
            <a:cxnSpLocks/>
          </p:cNvCxnSpPr>
          <p:nvPr/>
        </p:nvCxnSpPr>
        <p:spPr>
          <a:xfrm>
            <a:off x="5312588" y="2236879"/>
            <a:ext cx="1698518" cy="63069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EA75ADE-8FED-4801-BED4-5A7139A90F3C}"/>
              </a:ext>
            </a:extLst>
          </p:cNvPr>
          <p:cNvCxnSpPr>
            <a:cxnSpLocks/>
          </p:cNvCxnSpPr>
          <p:nvPr/>
        </p:nvCxnSpPr>
        <p:spPr>
          <a:xfrm>
            <a:off x="8617527" y="4307504"/>
            <a:ext cx="2007650" cy="212012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903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38200" y="86871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Hello World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0D72-50EC-4B83-B4C5-44366C9CE1BD}" type="datetime1">
              <a:rPr lang="pt-BR" smtClean="0"/>
              <a:t>10/05/2019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16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D5D6423-2337-49BA-A1E2-AC8C9D931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32" y="1415728"/>
            <a:ext cx="6530655" cy="48877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94EDB0C-E06E-46D5-A2C5-A5509CEDD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242" y="2436765"/>
            <a:ext cx="5337526" cy="2190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EF0CFA5-0062-4B6B-8210-AC43698F4843}"/>
              </a:ext>
            </a:extLst>
          </p:cNvPr>
          <p:cNvCxnSpPr>
            <a:cxnSpLocks/>
          </p:cNvCxnSpPr>
          <p:nvPr/>
        </p:nvCxnSpPr>
        <p:spPr>
          <a:xfrm>
            <a:off x="5193488" y="2229766"/>
            <a:ext cx="1641960" cy="1199234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EA75ADE-8FED-4801-BED4-5A7139A90F3C}"/>
              </a:ext>
            </a:extLst>
          </p:cNvPr>
          <p:cNvCxnSpPr>
            <a:cxnSpLocks/>
          </p:cNvCxnSpPr>
          <p:nvPr/>
        </p:nvCxnSpPr>
        <p:spPr>
          <a:xfrm flipV="1">
            <a:off x="5282360" y="3941058"/>
            <a:ext cx="1874142" cy="739007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439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B6D8C9-53FB-4622-BD1D-67B434720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2558"/>
            <a:ext cx="9376914" cy="48656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24286" y="168828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Exemplo 2 - Forms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0D72-50EC-4B83-B4C5-44366C9CE1BD}" type="datetime1">
              <a:rPr lang="pt-BR" smtClean="0"/>
              <a:t>10/05/2019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17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C26D020-63D9-4CEC-8E78-C988EE351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5392495"/>
            <a:ext cx="3618784" cy="13255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9B2FF55-A89B-4698-95D5-7850C5F36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6187" y="558153"/>
            <a:ext cx="4930026" cy="15532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EA75ADE-8FED-4801-BED4-5A7139A90F3C}"/>
              </a:ext>
            </a:extLst>
          </p:cNvPr>
          <p:cNvCxnSpPr>
            <a:cxnSpLocks/>
          </p:cNvCxnSpPr>
          <p:nvPr/>
        </p:nvCxnSpPr>
        <p:spPr>
          <a:xfrm>
            <a:off x="4189228" y="5316279"/>
            <a:ext cx="4096636" cy="54226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EF0CFA5-0062-4B6B-8210-AC43698F4843}"/>
              </a:ext>
            </a:extLst>
          </p:cNvPr>
          <p:cNvCxnSpPr>
            <a:cxnSpLocks/>
          </p:cNvCxnSpPr>
          <p:nvPr/>
        </p:nvCxnSpPr>
        <p:spPr>
          <a:xfrm flipV="1">
            <a:off x="5018567" y="1334801"/>
            <a:ext cx="2339163" cy="1036259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04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/>
              <a:t>Aula 5 - PHP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4467-497E-46D3-8F02-B62F1B068136}" type="datetime1">
              <a:rPr lang="pt-BR" smtClean="0"/>
              <a:t>10/05/2019</a:t>
            </a:fld>
            <a:endParaRPr lang="pt-BR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6B954F7-9DEE-4825-BFEC-8D8B6C037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645" y="1777506"/>
            <a:ext cx="9613861" cy="4714734"/>
          </a:xfrm>
        </p:spPr>
        <p:txBody>
          <a:bodyPr>
            <a:normAutofit fontScale="700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7200" dirty="0"/>
              <a:t>PHP</a:t>
            </a:r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 err="1"/>
              <a:t>Arquitetura</a:t>
            </a:r>
            <a:endParaRPr lang="en-US" sz="66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 err="1"/>
              <a:t>Comandos</a:t>
            </a:r>
            <a:r>
              <a:rPr lang="en-US" sz="6600" dirty="0"/>
              <a:t> de Controle de </a:t>
            </a:r>
            <a:r>
              <a:rPr lang="en-US" sz="6600" dirty="0" err="1"/>
              <a:t>Fluxo</a:t>
            </a:r>
            <a:endParaRPr lang="en-US" sz="66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/>
              <a:t>Arrays</a:t>
            </a:r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 err="1"/>
              <a:t>Variáveis</a:t>
            </a:r>
            <a:r>
              <a:rPr lang="en-US" sz="6600" dirty="0"/>
              <a:t> especiais</a:t>
            </a:r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 err="1"/>
              <a:t>Variáveis</a:t>
            </a:r>
            <a:r>
              <a:rPr lang="en-US" sz="6600" dirty="0"/>
              <a:t> </a:t>
            </a:r>
            <a:r>
              <a:rPr lang="en-US" sz="6600" dirty="0" err="1"/>
              <a:t>em</a:t>
            </a:r>
            <a:r>
              <a:rPr lang="en-US" sz="6600" dirty="0"/>
              <a:t> Strings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7000" dirty="0" err="1"/>
              <a:t>Inicializar</a:t>
            </a:r>
            <a:r>
              <a:rPr lang="en-US" sz="7000" dirty="0"/>
              <a:t> o </a:t>
            </a:r>
            <a:r>
              <a:rPr lang="en-US" sz="7000" dirty="0" err="1"/>
              <a:t>Ambiente</a:t>
            </a:r>
            <a:endParaRPr lang="en-US" sz="7000" dirty="0"/>
          </a:p>
          <a:p>
            <a:pPr marL="742950" indent="-742950">
              <a:buFont typeface="+mj-lt"/>
              <a:buAutoNum type="arabicPeriod"/>
            </a:pPr>
            <a:r>
              <a:rPr lang="en-US" sz="7000" dirty="0"/>
              <a:t>PHP “Hello World”</a:t>
            </a:r>
          </a:p>
          <a:p>
            <a:pPr marL="1200150" lvl="1" indent="-742950">
              <a:buFont typeface="+mj-lt"/>
              <a:buAutoNum type="romanUcPeriod"/>
            </a:pPr>
            <a:endParaRPr lang="en-US" sz="32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0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88820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: Canto Dobrado 21">
            <a:extLst>
              <a:ext uri="{FF2B5EF4-FFF2-40B4-BE49-F238E27FC236}">
                <a16:creationId xmlns:a16="http://schemas.microsoft.com/office/drawing/2014/main" id="{AE30812D-ECE3-487A-B176-E59F605379C7}"/>
              </a:ext>
            </a:extLst>
          </p:cNvPr>
          <p:cNvSpPr/>
          <p:nvPr/>
        </p:nvSpPr>
        <p:spPr>
          <a:xfrm>
            <a:off x="3842414" y="1642281"/>
            <a:ext cx="2386483" cy="2662628"/>
          </a:xfrm>
          <a:prstGeom prst="foldedCorne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Página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 err="1"/>
              <a:t>Modelo</a:t>
            </a:r>
            <a:r>
              <a:rPr lang="en-US" dirty="0"/>
              <a:t> da </a:t>
            </a:r>
            <a:r>
              <a:rPr lang="en-US" dirty="0" err="1"/>
              <a:t>Arquitetura</a:t>
            </a:r>
            <a:r>
              <a:rPr lang="en-US" dirty="0"/>
              <a:t> WEB – JAVASCRIPT/PHP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21961" y="6254037"/>
            <a:ext cx="2743200" cy="365125"/>
          </a:xfrm>
        </p:spPr>
        <p:txBody>
          <a:bodyPr/>
          <a:lstStyle/>
          <a:p>
            <a:r>
              <a:rPr lang="pt-BR" dirty="0"/>
              <a:t>30-jul-18</a:t>
            </a:r>
          </a:p>
        </p:txBody>
      </p:sp>
      <p:pic>
        <p:nvPicPr>
          <p:cNvPr id="10" name="Espaço Reservado para Conteúdo 5">
            <a:extLst>
              <a:ext uri="{FF2B5EF4-FFF2-40B4-BE49-F238E27FC236}">
                <a16:creationId xmlns:a16="http://schemas.microsoft.com/office/drawing/2014/main" id="{80655A80-4221-4DD5-8E6E-073431536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7" r="9093" b="62928"/>
          <a:stretch/>
        </p:blipFill>
        <p:spPr>
          <a:xfrm>
            <a:off x="6760151" y="2479463"/>
            <a:ext cx="4932065" cy="1718249"/>
          </a:xfrm>
          <a:ln w="28575">
            <a:solidFill>
              <a:schemeClr val="tx1"/>
            </a:solidFill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CC4C377-B431-4EF6-900C-460B39100D36}"/>
              </a:ext>
            </a:extLst>
          </p:cNvPr>
          <p:cNvSpPr txBox="1"/>
          <p:nvPr/>
        </p:nvSpPr>
        <p:spPr>
          <a:xfrm>
            <a:off x="6948750" y="2572295"/>
            <a:ext cx="2112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600FF"/>
                </a:solidFill>
              </a:rPr>
              <a:t>Só </a:t>
            </a:r>
            <a:r>
              <a:rPr lang="en-US" dirty="0" err="1">
                <a:solidFill>
                  <a:srgbClr val="6600FF"/>
                </a:solidFill>
              </a:rPr>
              <a:t>mostra</a:t>
            </a:r>
            <a:r>
              <a:rPr lang="en-US" dirty="0">
                <a:solidFill>
                  <a:srgbClr val="6600FF"/>
                </a:solidFill>
              </a:rPr>
              <a:t> </a:t>
            </a:r>
            <a:r>
              <a:rPr lang="en-US" dirty="0" err="1">
                <a:solidFill>
                  <a:srgbClr val="6600FF"/>
                </a:solidFill>
              </a:rPr>
              <a:t>páginas</a:t>
            </a:r>
            <a:r>
              <a:rPr lang="en-US" dirty="0">
                <a:solidFill>
                  <a:srgbClr val="6600FF"/>
                </a:solidFill>
              </a:rPr>
              <a:t> e </a:t>
            </a:r>
          </a:p>
          <a:p>
            <a:r>
              <a:rPr lang="en-US" dirty="0">
                <a:solidFill>
                  <a:srgbClr val="6600FF"/>
                </a:solidFill>
              </a:rPr>
              <a:t>conteúdo </a:t>
            </a:r>
            <a:r>
              <a:rPr lang="en-US" dirty="0" err="1">
                <a:solidFill>
                  <a:srgbClr val="6600FF"/>
                </a:solidFill>
              </a:rPr>
              <a:t>estático</a:t>
            </a:r>
            <a:endParaRPr lang="pt-BR" dirty="0">
              <a:solidFill>
                <a:srgbClr val="6600FF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87FDD87-9200-4D2E-BCA9-EC71F9C948B8}"/>
              </a:ext>
            </a:extLst>
          </p:cNvPr>
          <p:cNvSpPr txBox="1"/>
          <p:nvPr/>
        </p:nvSpPr>
        <p:spPr>
          <a:xfrm>
            <a:off x="9226183" y="4110010"/>
            <a:ext cx="14896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FF"/>
                </a:solidFill>
              </a:rPr>
              <a:t>“</a:t>
            </a:r>
            <a:r>
              <a:rPr lang="en-US" dirty="0" err="1">
                <a:solidFill>
                  <a:srgbClr val="6600FF"/>
                </a:solidFill>
              </a:rPr>
              <a:t>Executa</a:t>
            </a:r>
            <a:r>
              <a:rPr lang="en-US" dirty="0">
                <a:solidFill>
                  <a:srgbClr val="6600FF"/>
                </a:solidFill>
              </a:rPr>
              <a:t>”</a:t>
            </a:r>
          </a:p>
          <a:p>
            <a:r>
              <a:rPr lang="en-US" dirty="0">
                <a:solidFill>
                  <a:srgbClr val="6600FF"/>
                </a:solidFill>
              </a:rPr>
              <a:t> </a:t>
            </a:r>
            <a:r>
              <a:rPr lang="en-US" dirty="0" err="1">
                <a:solidFill>
                  <a:srgbClr val="6600FF"/>
                </a:solidFill>
              </a:rPr>
              <a:t>código</a:t>
            </a:r>
            <a:endParaRPr lang="en-US" dirty="0">
              <a:solidFill>
                <a:srgbClr val="6600F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600FF"/>
                </a:solidFill>
              </a:rPr>
              <a:t>PHP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600FF"/>
                </a:solidFill>
              </a:rPr>
              <a:t>JAVA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600FF"/>
                </a:solidFill>
              </a:rPr>
              <a:t>.NET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600FF"/>
                </a:solidFill>
              </a:rPr>
              <a:t>ASP</a:t>
            </a:r>
            <a:endParaRPr lang="pt-BR" dirty="0">
              <a:solidFill>
                <a:srgbClr val="6600FF"/>
              </a:solidFill>
            </a:endParaRPr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C1203386-75AB-47DE-8734-DBCD4125926A}"/>
              </a:ext>
            </a:extLst>
          </p:cNvPr>
          <p:cNvSpPr/>
          <p:nvPr/>
        </p:nvSpPr>
        <p:spPr>
          <a:xfrm>
            <a:off x="27886" y="1689291"/>
            <a:ext cx="3456661" cy="4532562"/>
          </a:xfrm>
          <a:prstGeom prst="cube">
            <a:avLst>
              <a:gd name="adj" fmla="val 4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Fluxograma: Cartão 11">
            <a:extLst>
              <a:ext uri="{FF2B5EF4-FFF2-40B4-BE49-F238E27FC236}">
                <a16:creationId xmlns:a16="http://schemas.microsoft.com/office/drawing/2014/main" id="{A70EED16-06BB-4F55-B294-51E2B329588D}"/>
              </a:ext>
            </a:extLst>
          </p:cNvPr>
          <p:cNvSpPr/>
          <p:nvPr/>
        </p:nvSpPr>
        <p:spPr>
          <a:xfrm>
            <a:off x="2093655" y="3243756"/>
            <a:ext cx="1100505" cy="1013782"/>
          </a:xfrm>
          <a:prstGeom prst="flowChartPunchedCard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Processa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Fluxograma: Processo 12">
            <a:extLst>
              <a:ext uri="{FF2B5EF4-FFF2-40B4-BE49-F238E27FC236}">
                <a16:creationId xmlns:a16="http://schemas.microsoft.com/office/drawing/2014/main" id="{B8C4A7A9-72D0-4DB2-99A6-9CC24D05778F}"/>
              </a:ext>
            </a:extLst>
          </p:cNvPr>
          <p:cNvSpPr/>
          <p:nvPr/>
        </p:nvSpPr>
        <p:spPr>
          <a:xfrm>
            <a:off x="277625" y="5650996"/>
            <a:ext cx="2362200" cy="365125"/>
          </a:xfrm>
          <a:prstGeom prst="flowChartProces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“</a:t>
            </a:r>
            <a:r>
              <a:rPr lang="en-US" b="1" dirty="0" err="1"/>
              <a:t>Máquina</a:t>
            </a:r>
            <a:r>
              <a:rPr lang="en-US" b="1" dirty="0"/>
              <a:t> Virtual”</a:t>
            </a:r>
            <a:endParaRPr lang="pt-BR" b="1" dirty="0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094F3F52-82F9-4E08-8317-0D1AC7D4FFA4}"/>
              </a:ext>
            </a:extLst>
          </p:cNvPr>
          <p:cNvSpPr/>
          <p:nvPr/>
        </p:nvSpPr>
        <p:spPr>
          <a:xfrm rot="1117884">
            <a:off x="5494749" y="2747758"/>
            <a:ext cx="4346460" cy="365125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Onda 20">
            <a:extLst>
              <a:ext uri="{FF2B5EF4-FFF2-40B4-BE49-F238E27FC236}">
                <a16:creationId xmlns:a16="http://schemas.microsoft.com/office/drawing/2014/main" id="{05E79F9F-7C89-495D-A8E8-62A3B04850BD}"/>
              </a:ext>
            </a:extLst>
          </p:cNvPr>
          <p:cNvSpPr/>
          <p:nvPr/>
        </p:nvSpPr>
        <p:spPr>
          <a:xfrm>
            <a:off x="4231797" y="2724261"/>
            <a:ext cx="1462324" cy="764944"/>
          </a:xfrm>
          <a:prstGeom prst="wav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JavaScript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3" name="Fluxograma: Processo 22">
            <a:extLst>
              <a:ext uri="{FF2B5EF4-FFF2-40B4-BE49-F238E27FC236}">
                <a16:creationId xmlns:a16="http://schemas.microsoft.com/office/drawing/2014/main" id="{66CEEA94-8799-448E-8233-DE4782C1D936}"/>
              </a:ext>
            </a:extLst>
          </p:cNvPr>
          <p:cNvSpPr/>
          <p:nvPr/>
        </p:nvSpPr>
        <p:spPr>
          <a:xfrm>
            <a:off x="221690" y="1864753"/>
            <a:ext cx="2995791" cy="365125"/>
          </a:xfrm>
          <a:prstGeom prst="flowChartProces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“Browser” (Navegador)</a:t>
            </a:r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4E4FCAE3-4530-4696-8DEE-C714D868471A}"/>
              </a:ext>
            </a:extLst>
          </p:cNvPr>
          <p:cNvSpPr/>
          <p:nvPr/>
        </p:nvSpPr>
        <p:spPr>
          <a:xfrm flipH="1">
            <a:off x="5654878" y="3652009"/>
            <a:ext cx="1462325" cy="365125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Onda 30">
            <a:extLst>
              <a:ext uri="{FF2B5EF4-FFF2-40B4-BE49-F238E27FC236}">
                <a16:creationId xmlns:a16="http://schemas.microsoft.com/office/drawing/2014/main" id="{69A7368E-9349-44AE-A5A5-0D3903D9EDB9}"/>
              </a:ext>
            </a:extLst>
          </p:cNvPr>
          <p:cNvSpPr/>
          <p:nvPr/>
        </p:nvSpPr>
        <p:spPr>
          <a:xfrm>
            <a:off x="4192560" y="1997025"/>
            <a:ext cx="1462324" cy="764943"/>
          </a:xfrm>
          <a:prstGeom prst="wav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PHP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3" name="Onda 32">
            <a:extLst>
              <a:ext uri="{FF2B5EF4-FFF2-40B4-BE49-F238E27FC236}">
                <a16:creationId xmlns:a16="http://schemas.microsoft.com/office/drawing/2014/main" id="{5B5D543B-BB77-4350-B113-3F5A4E127119}"/>
              </a:ext>
            </a:extLst>
          </p:cNvPr>
          <p:cNvSpPr/>
          <p:nvPr/>
        </p:nvSpPr>
        <p:spPr>
          <a:xfrm>
            <a:off x="4271034" y="3466056"/>
            <a:ext cx="1462324" cy="764944"/>
          </a:xfrm>
          <a:prstGeom prst="wav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HTML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Rolagem: Vertical 2">
            <a:extLst>
              <a:ext uri="{FF2B5EF4-FFF2-40B4-BE49-F238E27FC236}">
                <a16:creationId xmlns:a16="http://schemas.microsoft.com/office/drawing/2014/main" id="{ECF81431-396A-4E58-9BA3-66FC59D48E61}"/>
              </a:ext>
            </a:extLst>
          </p:cNvPr>
          <p:cNvSpPr/>
          <p:nvPr/>
        </p:nvSpPr>
        <p:spPr>
          <a:xfrm flipH="1">
            <a:off x="181730" y="4481783"/>
            <a:ext cx="2737237" cy="1013782"/>
          </a:xfrm>
          <a:prstGeom prst="verticalScroll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  <a:p>
            <a:pPr algn="ctr"/>
            <a:r>
              <a:rPr lang="en-US" dirty="0"/>
              <a:t>(Texto/Script)</a:t>
            </a:r>
            <a:endParaRPr lang="pt-BR" dirty="0"/>
          </a:p>
        </p:txBody>
      </p:sp>
      <p:sp>
        <p:nvSpPr>
          <p:cNvPr id="34" name="Rolagem: Vertical 33">
            <a:extLst>
              <a:ext uri="{FF2B5EF4-FFF2-40B4-BE49-F238E27FC236}">
                <a16:creationId xmlns:a16="http://schemas.microsoft.com/office/drawing/2014/main" id="{21E65BA3-7303-4F80-ABF3-B529668FDE2C}"/>
              </a:ext>
            </a:extLst>
          </p:cNvPr>
          <p:cNvSpPr/>
          <p:nvPr/>
        </p:nvSpPr>
        <p:spPr>
          <a:xfrm flipH="1">
            <a:off x="687163" y="2334405"/>
            <a:ext cx="1940229" cy="790889"/>
          </a:xfrm>
          <a:prstGeom prst="verticalScroll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  <a:p>
            <a:pPr algn="ctr"/>
            <a:r>
              <a:rPr lang="en-US" dirty="0"/>
              <a:t>(Gerado p/PHP)</a:t>
            </a:r>
            <a:endParaRPr lang="pt-BR" dirty="0"/>
          </a:p>
        </p:txBody>
      </p:sp>
      <p:sp>
        <p:nvSpPr>
          <p:cNvPr id="35" name="Fluxograma: Processo Alternativo 34">
            <a:extLst>
              <a:ext uri="{FF2B5EF4-FFF2-40B4-BE49-F238E27FC236}">
                <a16:creationId xmlns:a16="http://schemas.microsoft.com/office/drawing/2014/main" id="{4974B147-9CDD-488B-BF36-33E747B88D79}"/>
              </a:ext>
            </a:extLst>
          </p:cNvPr>
          <p:cNvSpPr/>
          <p:nvPr/>
        </p:nvSpPr>
        <p:spPr>
          <a:xfrm>
            <a:off x="307532" y="3468874"/>
            <a:ext cx="759262" cy="409850"/>
          </a:xfrm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luxograma: Processo Alternativo 35">
            <a:extLst>
              <a:ext uri="{FF2B5EF4-FFF2-40B4-BE49-F238E27FC236}">
                <a16:creationId xmlns:a16="http://schemas.microsoft.com/office/drawing/2014/main" id="{08041340-AFA2-45A1-9037-344C42A2D10C}"/>
              </a:ext>
            </a:extLst>
          </p:cNvPr>
          <p:cNvSpPr/>
          <p:nvPr/>
        </p:nvSpPr>
        <p:spPr>
          <a:xfrm>
            <a:off x="221690" y="3585442"/>
            <a:ext cx="759262" cy="409850"/>
          </a:xfrm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Fluxograma: Processo Alternativo 36">
            <a:extLst>
              <a:ext uri="{FF2B5EF4-FFF2-40B4-BE49-F238E27FC236}">
                <a16:creationId xmlns:a16="http://schemas.microsoft.com/office/drawing/2014/main" id="{0ACE58A0-C17C-422A-B124-83F6D9BC9335}"/>
              </a:ext>
            </a:extLst>
          </p:cNvPr>
          <p:cNvSpPr/>
          <p:nvPr/>
        </p:nvSpPr>
        <p:spPr>
          <a:xfrm>
            <a:off x="168394" y="3750647"/>
            <a:ext cx="759262" cy="409850"/>
          </a:xfrm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Fluxograma: Processo Alternativo 37">
            <a:extLst>
              <a:ext uri="{FF2B5EF4-FFF2-40B4-BE49-F238E27FC236}">
                <a16:creationId xmlns:a16="http://schemas.microsoft.com/office/drawing/2014/main" id="{EE35CAE9-C020-4B08-8168-A807535D5DF1}"/>
              </a:ext>
            </a:extLst>
          </p:cNvPr>
          <p:cNvSpPr/>
          <p:nvPr/>
        </p:nvSpPr>
        <p:spPr>
          <a:xfrm>
            <a:off x="112882" y="3905085"/>
            <a:ext cx="759262" cy="409850"/>
          </a:xfrm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029B2845-99BD-44A7-951D-BCE278B8DED9}"/>
              </a:ext>
            </a:extLst>
          </p:cNvPr>
          <p:cNvSpPr/>
          <p:nvPr/>
        </p:nvSpPr>
        <p:spPr>
          <a:xfrm flipH="1">
            <a:off x="854602" y="3459514"/>
            <a:ext cx="1345744" cy="819445"/>
          </a:xfrm>
          <a:prstGeom prst="rightArrow">
            <a:avLst>
              <a:gd name="adj1" fmla="val 67433"/>
              <a:gd name="adj2" fmla="val 48755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Acesso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DOM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9" name="Seta: para a Direita 38">
            <a:extLst>
              <a:ext uri="{FF2B5EF4-FFF2-40B4-BE49-F238E27FC236}">
                <a16:creationId xmlns:a16="http://schemas.microsoft.com/office/drawing/2014/main" id="{EBFCC970-294E-4E26-AF4C-F6E1C7F5DC78}"/>
              </a:ext>
            </a:extLst>
          </p:cNvPr>
          <p:cNvSpPr/>
          <p:nvPr/>
        </p:nvSpPr>
        <p:spPr>
          <a:xfrm flipH="1">
            <a:off x="5654883" y="3041307"/>
            <a:ext cx="1462322" cy="36512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Seta: para a Direita 39">
            <a:extLst>
              <a:ext uri="{FF2B5EF4-FFF2-40B4-BE49-F238E27FC236}">
                <a16:creationId xmlns:a16="http://schemas.microsoft.com/office/drawing/2014/main" id="{07831309-AC0C-44E0-9846-869A46C82C38}"/>
              </a:ext>
            </a:extLst>
          </p:cNvPr>
          <p:cNvSpPr/>
          <p:nvPr/>
        </p:nvSpPr>
        <p:spPr>
          <a:xfrm rot="20024008" flipH="1">
            <a:off x="3129307" y="3068539"/>
            <a:ext cx="1263543" cy="36512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Seta: para a Direita 40">
            <a:extLst>
              <a:ext uri="{FF2B5EF4-FFF2-40B4-BE49-F238E27FC236}">
                <a16:creationId xmlns:a16="http://schemas.microsoft.com/office/drawing/2014/main" id="{1AF9BE03-D174-4F16-A2F8-D07D5195BFBA}"/>
              </a:ext>
            </a:extLst>
          </p:cNvPr>
          <p:cNvSpPr/>
          <p:nvPr/>
        </p:nvSpPr>
        <p:spPr>
          <a:xfrm rot="19754692" flipH="1">
            <a:off x="2604927" y="4192995"/>
            <a:ext cx="1830474" cy="365125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Balão de Fala: Retângulo 41">
            <a:extLst>
              <a:ext uri="{FF2B5EF4-FFF2-40B4-BE49-F238E27FC236}">
                <a16:creationId xmlns:a16="http://schemas.microsoft.com/office/drawing/2014/main" id="{4A610E58-04C8-416F-9EF9-8278D9F132D0}"/>
              </a:ext>
            </a:extLst>
          </p:cNvPr>
          <p:cNvSpPr/>
          <p:nvPr/>
        </p:nvSpPr>
        <p:spPr>
          <a:xfrm>
            <a:off x="4274715" y="4617468"/>
            <a:ext cx="4789897" cy="1619789"/>
          </a:xfrm>
          <a:prstGeom prst="wedgeRectCallout">
            <a:avLst>
              <a:gd name="adj1" fmla="val -69666"/>
              <a:gd name="adj2" fmla="val -35678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Páginas</a:t>
            </a:r>
            <a:r>
              <a:rPr lang="en-US" sz="2000" dirty="0">
                <a:solidFill>
                  <a:schemeClr val="tx1"/>
                </a:solidFill>
              </a:rPr>
              <a:t> PHP fazem um “Tour” pelo </a:t>
            </a:r>
            <a:r>
              <a:rPr lang="en-US" sz="2000" dirty="0" err="1">
                <a:solidFill>
                  <a:schemeClr val="tx1"/>
                </a:solidFill>
              </a:rPr>
              <a:t>servidor</a:t>
            </a:r>
            <a:r>
              <a:rPr lang="en-US" sz="2000" dirty="0">
                <a:solidFill>
                  <a:schemeClr val="tx1"/>
                </a:solidFill>
              </a:rPr>
              <a:t> antes de chegar no Navegador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Lá, o que é PHP é </a:t>
            </a:r>
            <a:r>
              <a:rPr lang="en-US" sz="2000" dirty="0" err="1">
                <a:solidFill>
                  <a:schemeClr val="tx1"/>
                </a:solidFill>
              </a:rPr>
              <a:t>processado</a:t>
            </a:r>
            <a:r>
              <a:rPr lang="en-US" sz="2000" dirty="0">
                <a:solidFill>
                  <a:schemeClr val="tx1"/>
                </a:solidFill>
              </a:rPr>
              <a:t> e o que </a:t>
            </a:r>
            <a:r>
              <a:rPr lang="en-US" sz="2000" dirty="0" err="1">
                <a:solidFill>
                  <a:schemeClr val="tx1"/>
                </a:solidFill>
              </a:rPr>
              <a:t>sobra</a:t>
            </a:r>
            <a:r>
              <a:rPr lang="en-US" sz="2000" dirty="0">
                <a:solidFill>
                  <a:schemeClr val="tx1"/>
                </a:solidFill>
              </a:rPr>
              <a:t> é “cuspidor” de </a:t>
            </a:r>
            <a:r>
              <a:rPr lang="en-US" sz="2000" dirty="0" err="1">
                <a:solidFill>
                  <a:schemeClr val="tx1"/>
                </a:solidFill>
              </a:rPr>
              <a:t>volta</a:t>
            </a:r>
            <a:r>
              <a:rPr lang="en-US" sz="2000" dirty="0">
                <a:solidFill>
                  <a:schemeClr val="tx1"/>
                </a:solidFill>
              </a:rPr>
              <a:t> para o navegador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43" name="Seta: para a Direita 42">
            <a:extLst>
              <a:ext uri="{FF2B5EF4-FFF2-40B4-BE49-F238E27FC236}">
                <a16:creationId xmlns:a16="http://schemas.microsoft.com/office/drawing/2014/main" id="{B3E9304A-894C-4E28-B1D2-2B63E0C20775}"/>
              </a:ext>
            </a:extLst>
          </p:cNvPr>
          <p:cNvSpPr/>
          <p:nvPr/>
        </p:nvSpPr>
        <p:spPr>
          <a:xfrm rot="20722293" flipH="1">
            <a:off x="2477865" y="2308930"/>
            <a:ext cx="1849715" cy="365125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Balão de Fala: Retângulo 43">
            <a:extLst>
              <a:ext uri="{FF2B5EF4-FFF2-40B4-BE49-F238E27FC236}">
                <a16:creationId xmlns:a16="http://schemas.microsoft.com/office/drawing/2014/main" id="{DD440362-176E-4118-B9B0-F3AB9B836BA2}"/>
              </a:ext>
            </a:extLst>
          </p:cNvPr>
          <p:cNvSpPr/>
          <p:nvPr/>
        </p:nvSpPr>
        <p:spPr>
          <a:xfrm>
            <a:off x="4337378" y="4693679"/>
            <a:ext cx="4789897" cy="1619789"/>
          </a:xfrm>
          <a:prstGeom prst="wedgeRectCallout">
            <a:avLst>
              <a:gd name="adj1" fmla="val 51975"/>
              <a:gd name="adj2" fmla="val -87931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Páginas</a:t>
            </a:r>
            <a:r>
              <a:rPr lang="en-US" sz="2000" dirty="0">
                <a:solidFill>
                  <a:schemeClr val="tx1"/>
                </a:solidFill>
              </a:rPr>
              <a:t> PHP fazem um “Tour” pelo </a:t>
            </a:r>
            <a:r>
              <a:rPr lang="en-US" sz="2000" dirty="0" err="1">
                <a:solidFill>
                  <a:schemeClr val="tx1"/>
                </a:solidFill>
              </a:rPr>
              <a:t>servidor</a:t>
            </a:r>
            <a:r>
              <a:rPr lang="en-US" sz="2000" dirty="0">
                <a:solidFill>
                  <a:schemeClr val="tx1"/>
                </a:solidFill>
              </a:rPr>
              <a:t> antes de chegar no Navegador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Lá, o que é PHP é </a:t>
            </a:r>
            <a:r>
              <a:rPr lang="en-US" sz="2000" dirty="0" err="1">
                <a:solidFill>
                  <a:schemeClr val="tx1"/>
                </a:solidFill>
              </a:rPr>
              <a:t>processado</a:t>
            </a:r>
            <a:r>
              <a:rPr lang="en-US" sz="2000" dirty="0">
                <a:solidFill>
                  <a:schemeClr val="tx1"/>
                </a:solidFill>
              </a:rPr>
              <a:t> e o que </a:t>
            </a:r>
            <a:r>
              <a:rPr lang="en-US" sz="2000" dirty="0" err="1">
                <a:solidFill>
                  <a:schemeClr val="tx1"/>
                </a:solidFill>
              </a:rPr>
              <a:t>sobra</a:t>
            </a:r>
            <a:r>
              <a:rPr lang="en-US" sz="2000" dirty="0">
                <a:solidFill>
                  <a:schemeClr val="tx1"/>
                </a:solidFill>
              </a:rPr>
              <a:t> é “cuspidor” de </a:t>
            </a:r>
            <a:r>
              <a:rPr lang="en-US" sz="2000" dirty="0" err="1">
                <a:solidFill>
                  <a:schemeClr val="tx1"/>
                </a:solidFill>
              </a:rPr>
              <a:t>volta</a:t>
            </a:r>
            <a:r>
              <a:rPr lang="en-US" sz="2000" dirty="0">
                <a:solidFill>
                  <a:schemeClr val="tx1"/>
                </a:solidFill>
              </a:rPr>
              <a:t> para o navegador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5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</a:t>
            </a:r>
            <a:r>
              <a:rPr lang="en-US" dirty="0" err="1"/>
              <a:t>Conceitos</a:t>
            </a:r>
            <a:r>
              <a:rPr lang="en-US" dirty="0"/>
              <a:t> - </a:t>
            </a:r>
            <a:r>
              <a:rPr lang="en-US" sz="4900" b="1" dirty="0">
                <a:solidFill>
                  <a:srgbClr val="6600FF"/>
                </a:solidFill>
              </a:rPr>
              <a:t>P</a:t>
            </a:r>
            <a:r>
              <a:rPr lang="en-US" dirty="0"/>
              <a:t>HP: </a:t>
            </a:r>
            <a:r>
              <a:rPr lang="en-US" sz="4900" b="1" dirty="0">
                <a:solidFill>
                  <a:srgbClr val="6600FF"/>
                </a:solidFill>
              </a:rPr>
              <a:t>H</a:t>
            </a:r>
            <a:r>
              <a:rPr lang="en-US" dirty="0"/>
              <a:t>ypertext </a:t>
            </a:r>
            <a:r>
              <a:rPr lang="en-US" sz="4900" b="1" dirty="0">
                <a:solidFill>
                  <a:srgbClr val="6600FF"/>
                </a:solidFill>
              </a:rPr>
              <a:t>P</a:t>
            </a:r>
            <a:r>
              <a:rPr lang="en-US" dirty="0"/>
              <a:t>reprocessor)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642938" y="1328962"/>
            <a:ext cx="110442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Variáveis</a:t>
            </a:r>
            <a:endParaRPr lang="en-US" sz="2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&lt;Nome da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Variável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Ex. 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$valor = 3,14;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Tipos (Apesar de não </a:t>
            </a:r>
            <a:r>
              <a:rPr lang="en-US" sz="2800" b="1" dirty="0" err="1"/>
              <a:t>precisar</a:t>
            </a:r>
            <a:r>
              <a:rPr lang="en-US" sz="2800" b="1" dirty="0"/>
              <a:t> ser </a:t>
            </a:r>
            <a:r>
              <a:rPr lang="en-US" sz="2800" b="1" dirty="0" err="1"/>
              <a:t>declarados</a:t>
            </a:r>
            <a:r>
              <a:rPr lang="en-US" sz="2800" b="1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TRUE / FALSE </a:t>
            </a:r>
            <a:endParaRPr lang="pt-BR" sz="28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endParaRPr lang="pt-BR" sz="28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Aspas duplas ou simples.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Ex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.“Batman”, ‘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Thanos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’;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oncatenação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  &lt;.&gt; Ex. “Vaga-” . “Lume”;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539807"/>
      </p:ext>
    </p:extLst>
  </p:cSld>
  <p:clrMapOvr>
    <a:masterClrMapping/>
  </p:clrMapOvr>
  <p:transition spd="med"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</a:t>
            </a:r>
            <a:r>
              <a:rPr lang="en-US" dirty="0" err="1"/>
              <a:t>Fluxos</a:t>
            </a:r>
            <a:r>
              <a:rPr lang="en-US" dirty="0"/>
              <a:t> de Controle (1)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642938" y="1328962"/>
            <a:ext cx="110442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Fluxos</a:t>
            </a:r>
            <a:r>
              <a:rPr lang="en-US" sz="2800" b="1" dirty="0"/>
              <a:t> de Controle  - if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 &gt; $b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echo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"a is bigger than b";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elseif (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 == $b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echo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"a is equal to b";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echo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"a is smaller than b";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344913"/>
      </p:ext>
    </p:extLst>
  </p:cSld>
  <p:clrMapOvr>
    <a:masterClrMapping/>
  </p:clrMapOvr>
  <p:transition spd="med"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</a:t>
            </a:r>
            <a:r>
              <a:rPr lang="en-US" dirty="0" err="1"/>
              <a:t>Fluxos</a:t>
            </a:r>
            <a:r>
              <a:rPr lang="en-US" dirty="0"/>
              <a:t> de Controle (2)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642938" y="1328962"/>
            <a:ext cx="110442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Fluxos</a:t>
            </a:r>
            <a:r>
              <a:rPr lang="en-US" sz="2800" b="1" dirty="0"/>
              <a:t> de Controle  - WHILE</a:t>
            </a:r>
          </a:p>
          <a:p>
            <a:pPr lvl="1"/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/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lvl="1"/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 (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10</a:t>
            </a: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/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idêntico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a=&gt; $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  <a:endParaRPr lang="en-US" sz="32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echo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lvl="1"/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lvl="1"/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084800"/>
      </p:ext>
    </p:extLst>
  </p:cSld>
  <p:clrMapOvr>
    <a:masterClrMapping/>
  </p:clrMapOvr>
  <p:transition spd="med"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</a:t>
            </a:r>
            <a:r>
              <a:rPr lang="en-US" dirty="0" err="1"/>
              <a:t>Fluxos</a:t>
            </a:r>
            <a:r>
              <a:rPr lang="en-US" dirty="0"/>
              <a:t> de Controle (3)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642938" y="1328962"/>
            <a:ext cx="1104423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Fluxos</a:t>
            </a:r>
            <a:r>
              <a:rPr lang="en-US" sz="2800" b="1" dirty="0"/>
              <a:t> de Controle  - FOR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/>
            <a:r>
              <a:rPr lang="nn-NO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nn-NO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$i = 1</a:t>
            </a:r>
            <a:r>
              <a:rPr lang="nn-NO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nn-NO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$i &lt;= 10</a:t>
            </a:r>
            <a:r>
              <a:rPr lang="nn-NO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nn-NO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$i++</a:t>
            </a:r>
            <a:r>
              <a:rPr lang="nn-NO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/>
            <a:r>
              <a:rPr lang="nn-NO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echo </a:t>
            </a:r>
            <a:r>
              <a:rPr lang="nn-NO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$i;</a:t>
            </a:r>
          </a:p>
          <a:p>
            <a:pPr lvl="1"/>
            <a:r>
              <a:rPr lang="nn-NO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1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array(1, 2, 3, 4);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foreach (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&amp;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$value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$value = $value * 2;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977486"/>
      </p:ext>
    </p:extLst>
  </p:cSld>
  <p:clrMapOvr>
    <a:masterClrMapping/>
  </p:clrMapOvr>
  <p:transition spd="med"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Arrays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642938" y="1328962"/>
            <a:ext cx="1104423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Arrays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$lista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array(1, 2, 3, 4);</a:t>
            </a:r>
          </a:p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$lista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array(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"foo", "bar", "hello", "world"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$lista 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array(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"bar",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"bar"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"foo",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);</a:t>
            </a:r>
          </a:p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$lista 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[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"bar",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"bar"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"foo",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]; 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173846"/>
      </p:ext>
    </p:extLst>
  </p:cSld>
  <p:clrMapOvr>
    <a:masterClrMapping/>
  </p:clrMapOvr>
  <p:transition spd="med"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Arrays - </a:t>
            </a:r>
            <a:r>
              <a:rPr lang="en-US" dirty="0" err="1"/>
              <a:t>Acessando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642938" y="1328962"/>
            <a:ext cx="11044238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Arrays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$lista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array(1, 2, 3, 4);</a:t>
            </a:r>
          </a:p>
          <a:p>
            <a:pPr lvl="1"/>
            <a:endParaRPr lang="en-US" sz="24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echo $lista[0]; //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Imprime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“1”</a:t>
            </a:r>
          </a:p>
          <a:p>
            <a:pPr lvl="1"/>
            <a:endParaRPr lang="en-US" sz="24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$lista[] = 5; //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Adiciona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última posicao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do Array</a:t>
            </a:r>
          </a:p>
          <a:p>
            <a:pPr lvl="1"/>
            <a:endParaRPr lang="en-US" sz="2400" b="1" u="sng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count(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$lista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Número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elementos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 Array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36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$&lt;</a:t>
            </a: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&gt;[&lt;</a:t>
            </a: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Indice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&gt;] = &lt;</a:t>
            </a: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Valor do </a:t>
            </a: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indice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  <a:endParaRPr lang="en-US" sz="36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4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954993"/>
      </p:ext>
    </p:extLst>
  </p:cSld>
  <p:clrMapOvr>
    <a:masterClrMapping/>
  </p:clrMapOvr>
  <p:transition spd="med">
    <p:strips dir="rd"/>
  </p:transition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5158</TotalTime>
  <Words>754</Words>
  <Application>Microsoft Office PowerPoint</Application>
  <PresentationFormat>Widescreen</PresentationFormat>
  <Paragraphs>201</Paragraphs>
  <Slides>17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Wingdings 2</vt:lpstr>
      <vt:lpstr>HDOfficeLightV0</vt:lpstr>
      <vt:lpstr>TECNOLOGIAS PARA INTERNET -II CCT0423 (Aula 5)</vt:lpstr>
      <vt:lpstr>TECNOLOGIAS PARA INTERNET - II Aula 5 - PHP</vt:lpstr>
      <vt:lpstr>TECNOLOGIAS PARA INTERNET - II Modelo da Arquitetura WEB – JAVASCRIPT/PHP</vt:lpstr>
      <vt:lpstr>TECNOLOGIAS PARA INTERNET - II PHP – Conceitos - PHP: Hypertext Preprocessor)</vt:lpstr>
      <vt:lpstr>TECNOLOGIAS PARA INTERNET - II PHP – Fluxos de Controle (1)</vt:lpstr>
      <vt:lpstr>TECNOLOGIAS PARA INTERNET - II PHP – Fluxos de Controle (2)</vt:lpstr>
      <vt:lpstr>TECNOLOGIAS PARA INTERNET - II PHP – Fluxos de Controle (3)</vt:lpstr>
      <vt:lpstr>TECNOLOGIAS PARA INTERNET - II PHP – Arrays</vt:lpstr>
      <vt:lpstr>TECNOLOGIAS PARA INTERNET - II PHP – Arrays - Acessando</vt:lpstr>
      <vt:lpstr>TECNOLOGIAS PARA INTERNET - II PHP – Variáveis Especiais</vt:lpstr>
      <vt:lpstr>TECNOLOGIAS PARA INTERNET - II PHP – Variáveis em Strings</vt:lpstr>
      <vt:lpstr>TECNOLOGIAS PARA INTERNET - II PHP – Inicializar PHP no Servidor</vt:lpstr>
      <vt:lpstr>TECNOLOGIAS PARA INTERNET - II PHP – Instalar Suporte NetBeans</vt:lpstr>
      <vt:lpstr>TECNOLOGIAS PARA INTERNET - II PHP – Hello World</vt:lpstr>
      <vt:lpstr>TECNOLOGIAS PARA INTERNET - II PHP – Hello World</vt:lpstr>
      <vt:lpstr>TECNOLOGIAS PARA INTERNET - II PHP – Hello World</vt:lpstr>
      <vt:lpstr>TECNOLOGIAS PARA INTERNET - II PHP – Exemplo 2 - Forms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201</cp:revision>
  <cp:lastPrinted>2018-02-21T20:08:26Z</cp:lastPrinted>
  <dcterms:created xsi:type="dcterms:W3CDTF">2016-08-01T02:15:42Z</dcterms:created>
  <dcterms:modified xsi:type="dcterms:W3CDTF">2019-05-10T13:16:03Z</dcterms:modified>
</cp:coreProperties>
</file>