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7" r:id="rId1"/>
  </p:sldMasterIdLst>
  <p:notesMasterIdLst>
    <p:notesMasterId r:id="rId53"/>
  </p:notesMasterIdLst>
  <p:handoutMasterIdLst>
    <p:handoutMasterId r:id="rId54"/>
  </p:handoutMasterIdLst>
  <p:sldIdLst>
    <p:sldId id="256" r:id="rId2"/>
    <p:sldId id="306" r:id="rId3"/>
    <p:sldId id="314" r:id="rId4"/>
    <p:sldId id="320" r:id="rId5"/>
    <p:sldId id="321" r:id="rId6"/>
    <p:sldId id="348" r:id="rId7"/>
    <p:sldId id="349" r:id="rId8"/>
    <p:sldId id="350" r:id="rId9"/>
    <p:sldId id="351" r:id="rId10"/>
    <p:sldId id="352" r:id="rId11"/>
    <p:sldId id="353" r:id="rId12"/>
    <p:sldId id="322" r:id="rId13"/>
    <p:sldId id="344" r:id="rId14"/>
    <p:sldId id="323" r:id="rId15"/>
    <p:sldId id="324" r:id="rId16"/>
    <p:sldId id="325" r:id="rId17"/>
    <p:sldId id="326" r:id="rId18"/>
    <p:sldId id="354" r:id="rId19"/>
    <p:sldId id="355" r:id="rId20"/>
    <p:sldId id="327" r:id="rId21"/>
    <p:sldId id="356" r:id="rId22"/>
    <p:sldId id="328" r:id="rId23"/>
    <p:sldId id="329" r:id="rId24"/>
    <p:sldId id="357" r:id="rId25"/>
    <p:sldId id="347" r:id="rId26"/>
    <p:sldId id="330" r:id="rId27"/>
    <p:sldId id="358" r:id="rId28"/>
    <p:sldId id="331" r:id="rId29"/>
    <p:sldId id="332" r:id="rId30"/>
    <p:sldId id="359" r:id="rId31"/>
    <p:sldId id="333" r:id="rId32"/>
    <p:sldId id="334" r:id="rId33"/>
    <p:sldId id="335" r:id="rId34"/>
    <p:sldId id="365" r:id="rId35"/>
    <p:sldId id="366" r:id="rId36"/>
    <p:sldId id="360" r:id="rId37"/>
    <p:sldId id="336" r:id="rId38"/>
    <p:sldId id="367" r:id="rId39"/>
    <p:sldId id="361" r:id="rId40"/>
    <p:sldId id="337" r:id="rId41"/>
    <p:sldId id="368" r:id="rId42"/>
    <p:sldId id="362" r:id="rId43"/>
    <p:sldId id="339" r:id="rId44"/>
    <p:sldId id="369" r:id="rId45"/>
    <p:sldId id="363" r:id="rId46"/>
    <p:sldId id="340" r:id="rId47"/>
    <p:sldId id="370" r:id="rId48"/>
    <p:sldId id="364" r:id="rId49"/>
    <p:sldId id="341" r:id="rId50"/>
    <p:sldId id="338" r:id="rId51"/>
    <p:sldId id="305" r:id="rId52"/>
  </p:sldIdLst>
  <p:sldSz cx="9144000" cy="5143500" type="screen16x9"/>
  <p:notesSz cx="6858000" cy="9144000"/>
  <p:defaultTextStyle>
    <a:defPPr>
      <a:defRPr lang="en-US"/>
    </a:defPPr>
    <a:lvl1pPr algn="l" defTabSz="4556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5613" indent="1588" algn="l" defTabSz="4556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2813" indent="1588" algn="l" defTabSz="4556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0013" indent="1588" algn="l" defTabSz="4556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7213" indent="1588" algn="l" defTabSz="4556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" userDrawn="1">
          <p15:clr>
            <a:srgbClr val="A4A3A4"/>
          </p15:clr>
        </p15:guide>
        <p15:guide id="4" pos="5534" userDrawn="1">
          <p15:clr>
            <a:srgbClr val="A4A3A4"/>
          </p15:clr>
        </p15:guide>
        <p15:guide id="5" orient="horz" pos="2867" userDrawn="1">
          <p15:clr>
            <a:srgbClr val="A4A3A4"/>
          </p15:clr>
        </p15:guide>
        <p15:guide id="7" pos="226" userDrawn="1">
          <p15:clr>
            <a:srgbClr val="A4A3A4"/>
          </p15:clr>
        </p15:guide>
        <p15:guide id="8" userDrawn="1">
          <p15:clr>
            <a:srgbClr val="000000"/>
          </p15:clr>
        </p15:guide>
        <p15:guide id="9" orient="horz" userDrawn="1">
          <p15:clr>
            <a:srgbClr val="000000"/>
          </p15:clr>
        </p15:guide>
        <p15:guide id="10" orient="horz" pos="3240" userDrawn="1">
          <p15:clr>
            <a:srgbClr val="000000"/>
          </p15:clr>
        </p15:guide>
        <p15:guide id="11" pos="5760" userDrawn="1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9D93"/>
    <a:srgbClr val="4FAFA8"/>
    <a:srgbClr val="C6D9F1"/>
    <a:srgbClr val="DBEEF4"/>
    <a:srgbClr val="157D64"/>
    <a:srgbClr val="213F5E"/>
    <a:srgbClr val="EBECED"/>
    <a:srgbClr val="F6F7F8"/>
    <a:srgbClr val="4BB7C4"/>
    <a:srgbClr val="DCE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1" autoAdjust="0"/>
    <p:restoredTop sz="93559" autoAdjust="0"/>
  </p:normalViewPr>
  <p:slideViewPr>
    <p:cSldViewPr snapToGrid="0" snapToObjects="1">
      <p:cViewPr varScale="1">
        <p:scale>
          <a:sx n="141" d="100"/>
          <a:sy n="141" d="100"/>
        </p:scale>
        <p:origin x="768" y="120"/>
      </p:cViewPr>
      <p:guideLst>
        <p:guide orient="horz" pos="259"/>
        <p:guide pos="5534"/>
        <p:guide orient="horz" pos="2867"/>
        <p:guide pos="226"/>
        <p:guide/>
        <p:guide orient="horz"/>
        <p:guide orient="horz" pos="3240"/>
        <p:guide pos="57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-6690"/>
    </p:cViewPr>
  </p:sorterViewPr>
  <p:notesViewPr>
    <p:cSldViewPr snapToGrid="0" snapToObjects="1">
      <p:cViewPr varScale="1">
        <p:scale>
          <a:sx n="58" d="100"/>
          <a:sy n="58" d="100"/>
        </p:scale>
        <p:origin x="280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EC703A-45DD-4E32-8969-E371DF6B53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1938F39-B707-40F8-A1EF-BEA5C1BB490C}">
      <dgm:prSet phldrT="[Texto]" custT="1"/>
      <dgm:spPr>
        <a:solidFill>
          <a:schemeClr val="bg1">
            <a:lumMod val="95000"/>
          </a:schemeClr>
        </a:solidFill>
        <a:ln w="3175">
          <a:solidFill>
            <a:schemeClr val="bg1">
              <a:lumMod val="85000"/>
            </a:schemeClr>
          </a:solidFill>
        </a:ln>
      </dgm:spPr>
      <dgm:t>
        <a:bodyPr/>
        <a:lstStyle/>
        <a:p>
          <a:pPr algn="l"/>
          <a:r>
            <a:rPr lang="pt-BR" sz="1400" b="0" dirty="0">
              <a:solidFill>
                <a:schemeClr val="tx1">
                  <a:lumMod val="65000"/>
                  <a:lumOff val="35000"/>
                </a:schemeClr>
              </a:solidFill>
            </a:rPr>
            <a:t>Motivadores da governança de TI</a:t>
          </a:r>
          <a:endParaRPr lang="pt-BR" sz="1400" b="0" i="0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9650D5A9-D641-4C8A-A38D-6F41A6D10977}" type="parTrans" cxnId="{C5C2D972-A164-497A-BC23-D9E57CB843C9}">
      <dgm:prSet/>
      <dgm:spPr/>
      <dgm:t>
        <a:bodyPr/>
        <a:lstStyle/>
        <a:p>
          <a:endParaRPr lang="pt-BR" sz="1400" b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97F9D200-0971-4830-986E-E7B45CD08CF8}" type="sibTrans" cxnId="{C5C2D972-A164-497A-BC23-D9E57CB843C9}">
      <dgm:prSet/>
      <dgm:spPr/>
      <dgm:t>
        <a:bodyPr/>
        <a:lstStyle/>
        <a:p>
          <a:endParaRPr lang="pt-BR" sz="1400" b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B72C81D7-2474-4040-A3D3-2CFCDD0958F5}">
      <dgm:prSet phldrT="[Texto]" custT="1"/>
      <dgm:spPr>
        <a:solidFill>
          <a:schemeClr val="bg1">
            <a:lumMod val="95000"/>
          </a:schemeClr>
        </a:solidFill>
        <a:ln w="3175"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pt-BR" sz="1400" b="0" dirty="0">
              <a:solidFill>
                <a:schemeClr val="tx1">
                  <a:lumMod val="65000"/>
                  <a:lumOff val="35000"/>
                </a:schemeClr>
              </a:solidFill>
            </a:rPr>
            <a:t>Diferença entre gestão de TI e Gov. de TI</a:t>
          </a:r>
          <a:endParaRPr lang="pt-BR" sz="1400" b="0" i="0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1EDB29A6-79FF-4A0D-AD71-859CAD292F43}" type="parTrans" cxnId="{EFB92A04-0A35-4EF4-B7C5-D1DA4F0281D0}">
      <dgm:prSet/>
      <dgm:spPr/>
      <dgm:t>
        <a:bodyPr/>
        <a:lstStyle/>
        <a:p>
          <a:endParaRPr lang="pt-BR" sz="1400" b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E500289A-5FC1-4F70-9C91-29297F814CA6}" type="sibTrans" cxnId="{EFB92A04-0A35-4EF4-B7C5-D1DA4F0281D0}">
      <dgm:prSet/>
      <dgm:spPr/>
      <dgm:t>
        <a:bodyPr/>
        <a:lstStyle/>
        <a:p>
          <a:endParaRPr lang="pt-BR" sz="1400" b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FFFDEB7C-5E2A-4DD6-B5A5-F09857842553}">
      <dgm:prSet phldrT="[Texto]" custT="1"/>
      <dgm:spPr>
        <a:solidFill>
          <a:schemeClr val="bg1">
            <a:lumMod val="95000"/>
          </a:schemeClr>
        </a:solidFill>
        <a:ln w="3175"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pt-BR" sz="1400" b="0" dirty="0">
              <a:solidFill>
                <a:schemeClr val="tx1">
                  <a:lumMod val="65000"/>
                  <a:lumOff val="35000"/>
                </a:schemeClr>
              </a:solidFill>
            </a:rPr>
            <a:t>COBIT 5 e os princípios da Gestão de TI e da Gov. de TI</a:t>
          </a:r>
          <a:endParaRPr lang="pt-BR" sz="1400" b="0" i="0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91C2F021-41F8-4605-A469-FED395C4B6C5}" type="parTrans" cxnId="{5D628513-8405-40AB-BC49-B3B53420364E}">
      <dgm:prSet/>
      <dgm:spPr/>
      <dgm:t>
        <a:bodyPr/>
        <a:lstStyle/>
        <a:p>
          <a:endParaRPr lang="pt-BR" sz="1400" b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F7ADB2F6-B03B-44D7-828A-AC5F140EB6ED}" type="sibTrans" cxnId="{5D628513-8405-40AB-BC49-B3B53420364E}">
      <dgm:prSet/>
      <dgm:spPr/>
      <dgm:t>
        <a:bodyPr/>
        <a:lstStyle/>
        <a:p>
          <a:endParaRPr lang="pt-BR" sz="1400" b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26ACA677-B687-4104-BA10-A16CA72876CE}" type="pres">
      <dgm:prSet presAssocID="{68EC703A-45DD-4E32-8969-E371DF6B530E}" presName="linear" presStyleCnt="0">
        <dgm:presLayoutVars>
          <dgm:animLvl val="lvl"/>
          <dgm:resizeHandles val="exact"/>
        </dgm:presLayoutVars>
      </dgm:prSet>
      <dgm:spPr/>
    </dgm:pt>
    <dgm:pt modelId="{95CBA580-B471-4069-AD9E-7A5C629A3488}" type="pres">
      <dgm:prSet presAssocID="{41938F39-B707-40F8-A1EF-BEA5C1BB490C}" presName="parentText" presStyleLbl="node1" presStyleIdx="0" presStyleCnt="3" custScaleY="62093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B3625978-B7CB-4167-9692-B51D1DED2323}" type="pres">
      <dgm:prSet presAssocID="{97F9D200-0971-4830-986E-E7B45CD08CF8}" presName="spacer" presStyleCnt="0"/>
      <dgm:spPr/>
    </dgm:pt>
    <dgm:pt modelId="{EC6EB544-B934-4376-9262-FE6F0D591284}" type="pres">
      <dgm:prSet presAssocID="{B72C81D7-2474-4040-A3D3-2CFCDD0958F5}" presName="parentText" presStyleLbl="node1" presStyleIdx="1" presStyleCnt="3" custScaleY="62093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A207882E-8119-48B1-8609-A09C53AC1F8F}" type="pres">
      <dgm:prSet presAssocID="{E500289A-5FC1-4F70-9C91-29297F814CA6}" presName="spacer" presStyleCnt="0"/>
      <dgm:spPr/>
    </dgm:pt>
    <dgm:pt modelId="{4463EDCE-2339-4434-9735-BCE4CE1C56D3}" type="pres">
      <dgm:prSet presAssocID="{FFFDEB7C-5E2A-4DD6-B5A5-F09857842553}" presName="parentText" presStyleLbl="node1" presStyleIdx="2" presStyleCnt="3" custScaleY="62093">
        <dgm:presLayoutVars>
          <dgm:chMax val="0"/>
          <dgm:bulletEnabled val="1"/>
        </dgm:presLayoutVars>
      </dgm:prSet>
      <dgm:spPr>
        <a:prstGeom prst="rect">
          <a:avLst/>
        </a:prstGeom>
      </dgm:spPr>
    </dgm:pt>
  </dgm:ptLst>
  <dgm:cxnLst>
    <dgm:cxn modelId="{EFB92A04-0A35-4EF4-B7C5-D1DA4F0281D0}" srcId="{68EC703A-45DD-4E32-8969-E371DF6B530E}" destId="{B72C81D7-2474-4040-A3D3-2CFCDD0958F5}" srcOrd="1" destOrd="0" parTransId="{1EDB29A6-79FF-4A0D-AD71-859CAD292F43}" sibTransId="{E500289A-5FC1-4F70-9C91-29297F814CA6}"/>
    <dgm:cxn modelId="{5D628513-8405-40AB-BC49-B3B53420364E}" srcId="{68EC703A-45DD-4E32-8969-E371DF6B530E}" destId="{FFFDEB7C-5E2A-4DD6-B5A5-F09857842553}" srcOrd="2" destOrd="0" parTransId="{91C2F021-41F8-4605-A469-FED395C4B6C5}" sibTransId="{F7ADB2F6-B03B-44D7-828A-AC5F140EB6ED}"/>
    <dgm:cxn modelId="{C5C2D972-A164-497A-BC23-D9E57CB843C9}" srcId="{68EC703A-45DD-4E32-8969-E371DF6B530E}" destId="{41938F39-B707-40F8-A1EF-BEA5C1BB490C}" srcOrd="0" destOrd="0" parTransId="{9650D5A9-D641-4C8A-A38D-6F41A6D10977}" sibTransId="{97F9D200-0971-4830-986E-E7B45CD08CF8}"/>
    <dgm:cxn modelId="{3E090A78-CCDB-4DFF-A1E3-843A16D4883E}" type="presOf" srcId="{B72C81D7-2474-4040-A3D3-2CFCDD0958F5}" destId="{EC6EB544-B934-4376-9262-FE6F0D591284}" srcOrd="0" destOrd="0" presId="urn:microsoft.com/office/officeart/2005/8/layout/vList2"/>
    <dgm:cxn modelId="{6829E37A-E8C4-4683-B0B7-4BC8ACBE7ED5}" type="presOf" srcId="{FFFDEB7C-5E2A-4DD6-B5A5-F09857842553}" destId="{4463EDCE-2339-4434-9735-BCE4CE1C56D3}" srcOrd="0" destOrd="0" presId="urn:microsoft.com/office/officeart/2005/8/layout/vList2"/>
    <dgm:cxn modelId="{634F27B6-F874-40EF-9D73-A93C835B0F8D}" type="presOf" srcId="{68EC703A-45DD-4E32-8969-E371DF6B530E}" destId="{26ACA677-B687-4104-BA10-A16CA72876CE}" srcOrd="0" destOrd="0" presId="urn:microsoft.com/office/officeart/2005/8/layout/vList2"/>
    <dgm:cxn modelId="{84F130E9-6D90-47A8-9174-E912B45FD663}" type="presOf" srcId="{41938F39-B707-40F8-A1EF-BEA5C1BB490C}" destId="{95CBA580-B471-4069-AD9E-7A5C629A3488}" srcOrd="0" destOrd="0" presId="urn:microsoft.com/office/officeart/2005/8/layout/vList2"/>
    <dgm:cxn modelId="{EFA8EAD9-A7B4-46CA-807E-7F5BBE355756}" type="presParOf" srcId="{26ACA677-B687-4104-BA10-A16CA72876CE}" destId="{95CBA580-B471-4069-AD9E-7A5C629A3488}" srcOrd="0" destOrd="0" presId="urn:microsoft.com/office/officeart/2005/8/layout/vList2"/>
    <dgm:cxn modelId="{5AC74641-85E3-4C9C-807F-9AD8DA08D76A}" type="presParOf" srcId="{26ACA677-B687-4104-BA10-A16CA72876CE}" destId="{B3625978-B7CB-4167-9692-B51D1DED2323}" srcOrd="1" destOrd="0" presId="urn:microsoft.com/office/officeart/2005/8/layout/vList2"/>
    <dgm:cxn modelId="{A388C64A-A96B-4B35-BBFE-0A6725F61AAB}" type="presParOf" srcId="{26ACA677-B687-4104-BA10-A16CA72876CE}" destId="{EC6EB544-B934-4376-9262-FE6F0D591284}" srcOrd="2" destOrd="0" presId="urn:microsoft.com/office/officeart/2005/8/layout/vList2"/>
    <dgm:cxn modelId="{91A966F8-4864-4985-BCAE-A42C35B6113B}" type="presParOf" srcId="{26ACA677-B687-4104-BA10-A16CA72876CE}" destId="{A207882E-8119-48B1-8609-A09C53AC1F8F}" srcOrd="3" destOrd="0" presId="urn:microsoft.com/office/officeart/2005/8/layout/vList2"/>
    <dgm:cxn modelId="{945DC442-D3FF-465F-9148-8FFEE5EB1461}" type="presParOf" srcId="{26ACA677-B687-4104-BA10-A16CA72876CE}" destId="{4463EDCE-2339-4434-9735-BCE4CE1C56D3}" srcOrd="4" destOrd="0" presId="urn:microsoft.com/office/officeart/2005/8/layout/vList2"/>
  </dgm:cxnLst>
  <dgm:bg/>
  <dgm:whole>
    <a:ln w="3175"/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CBA580-B471-4069-AD9E-7A5C629A3488}">
      <dsp:nvSpPr>
        <dsp:cNvPr id="0" name=""/>
        <dsp:cNvSpPr/>
      </dsp:nvSpPr>
      <dsp:spPr>
        <a:xfrm>
          <a:off x="0" y="4055"/>
          <a:ext cx="4943893" cy="534695"/>
        </a:xfrm>
        <a:prstGeom prst="rect">
          <a:avLst/>
        </a:prstGeom>
        <a:solidFill>
          <a:schemeClr val="bg1">
            <a:lumMod val="95000"/>
          </a:schemeClr>
        </a:solidFill>
        <a:ln w="3175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kern="1200" dirty="0">
              <a:solidFill>
                <a:schemeClr val="tx1">
                  <a:lumMod val="65000"/>
                  <a:lumOff val="35000"/>
                </a:schemeClr>
              </a:solidFill>
            </a:rPr>
            <a:t>Motivadores da governança de TI</a:t>
          </a:r>
          <a:endParaRPr lang="pt-BR" sz="1400" b="0" i="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0" y="4055"/>
        <a:ext cx="4943893" cy="534695"/>
      </dsp:txXfrm>
    </dsp:sp>
    <dsp:sp modelId="{EC6EB544-B934-4376-9262-FE6F0D591284}">
      <dsp:nvSpPr>
        <dsp:cNvPr id="0" name=""/>
        <dsp:cNvSpPr/>
      </dsp:nvSpPr>
      <dsp:spPr>
        <a:xfrm>
          <a:off x="0" y="671230"/>
          <a:ext cx="4943893" cy="534695"/>
        </a:xfrm>
        <a:prstGeom prst="rect">
          <a:avLst/>
        </a:prstGeom>
        <a:solidFill>
          <a:schemeClr val="bg1">
            <a:lumMod val="95000"/>
          </a:schemeClr>
        </a:solidFill>
        <a:ln w="3175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kern="1200" dirty="0">
              <a:solidFill>
                <a:schemeClr val="tx1">
                  <a:lumMod val="65000"/>
                  <a:lumOff val="35000"/>
                </a:schemeClr>
              </a:solidFill>
            </a:rPr>
            <a:t>Diferença entre gestão de TI e Gov. de TI</a:t>
          </a:r>
          <a:endParaRPr lang="pt-BR" sz="1400" b="0" i="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0" y="671230"/>
        <a:ext cx="4943893" cy="534695"/>
      </dsp:txXfrm>
    </dsp:sp>
    <dsp:sp modelId="{4463EDCE-2339-4434-9735-BCE4CE1C56D3}">
      <dsp:nvSpPr>
        <dsp:cNvPr id="0" name=""/>
        <dsp:cNvSpPr/>
      </dsp:nvSpPr>
      <dsp:spPr>
        <a:xfrm>
          <a:off x="0" y="1338406"/>
          <a:ext cx="4943893" cy="534695"/>
        </a:xfrm>
        <a:prstGeom prst="rect">
          <a:avLst/>
        </a:prstGeom>
        <a:solidFill>
          <a:schemeClr val="bg1">
            <a:lumMod val="95000"/>
          </a:schemeClr>
        </a:solidFill>
        <a:ln w="3175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kern="1200" dirty="0">
              <a:solidFill>
                <a:schemeClr val="tx1">
                  <a:lumMod val="65000"/>
                  <a:lumOff val="35000"/>
                </a:schemeClr>
              </a:solidFill>
            </a:rPr>
            <a:t>COBIT 5 e os princípios da Gestão de TI e da Gov. de TI</a:t>
          </a:r>
          <a:endParaRPr lang="pt-BR" sz="1400" b="0" i="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0" y="1338406"/>
        <a:ext cx="4943893" cy="5346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2B43C5-6F52-AD40-A97F-6E8DC5AF1C1A}" type="datetimeFigureOut">
              <a:rPr lang="en-US" smtClean="0"/>
              <a:pPr/>
              <a:t>3/28/2019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A60AB-6121-1D4C-9565-E7EB4E0D1A5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2988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456977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F3EF2BD-F832-4131-93A4-A20917D2CFF3}" type="datetimeFigureOut">
              <a:rPr lang="en-US"/>
              <a:pPr>
                <a:defRPr/>
              </a:pPr>
              <a:t>3/28/2019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noProof="0"/>
              <a:t>Click to edit Master text styles</a:t>
            </a:r>
          </a:p>
          <a:p>
            <a:pPr lvl="1"/>
            <a:r>
              <a:rPr lang="x-none" noProof="0"/>
              <a:t>Second level</a:t>
            </a:r>
          </a:p>
          <a:p>
            <a:pPr lvl="2"/>
            <a:r>
              <a:rPr lang="x-none" noProof="0"/>
              <a:t>Third level</a:t>
            </a:r>
          </a:p>
          <a:p>
            <a:pPr lvl="3"/>
            <a:r>
              <a:rPr lang="x-none" noProof="0"/>
              <a:t>Fourth level</a:t>
            </a:r>
          </a:p>
          <a:p>
            <a:pPr lvl="4"/>
            <a:r>
              <a:rPr lang="x-none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456977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7747FA5-7DBF-4787-98CD-3C5843D2809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1770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5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5613" algn="l" defTabSz="455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2813" algn="l" defTabSz="455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0013" algn="l" defTabSz="455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7213" algn="l" defTabSz="455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4896" algn="l" defTabSz="4569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876" algn="l" defTabSz="4569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856" algn="l" defTabSz="4569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835" algn="l" defTabSz="4569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747FA5-7DBF-4787-98CD-3C5843D2809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88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747FA5-7DBF-4787-98CD-3C5843D2809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387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747FA5-7DBF-4787-98CD-3C5843D2809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70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747FA5-7DBF-4787-98CD-3C5843D2809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414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747FA5-7DBF-4787-98CD-3C5843D2809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69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747FA5-7DBF-4787-98CD-3C5843D2809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0915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747FA5-7DBF-4787-98CD-3C5843D2809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352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 userDrawn="1"/>
        </p:nvSpPr>
        <p:spPr>
          <a:xfrm>
            <a:off x="297366" y="4873833"/>
            <a:ext cx="2753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defRPr/>
            </a:pPr>
            <a:r>
              <a:rPr lang="pt-BR" sz="1200" b="1" dirty="0">
                <a:solidFill>
                  <a:srgbClr val="219D93"/>
                </a:solidFill>
              </a:rPr>
              <a:t>AULA 6: Gestão de TI e governança de TI</a:t>
            </a:r>
            <a:endParaRPr lang="pt-BR" sz="1200" dirty="0">
              <a:solidFill>
                <a:srgbClr val="219D93"/>
              </a:solidFill>
            </a:endParaRPr>
          </a:p>
        </p:txBody>
      </p:sp>
      <p:sp>
        <p:nvSpPr>
          <p:cNvPr id="6" name="CaixaDeTexto 5"/>
          <p:cNvSpPr txBox="1"/>
          <p:nvPr userDrawn="1"/>
        </p:nvSpPr>
        <p:spPr>
          <a:xfrm>
            <a:off x="375047" y="340208"/>
            <a:ext cx="20070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i="0" dirty="0">
                <a:solidFill>
                  <a:srgbClr val="219D93"/>
                </a:solidFill>
              </a:rPr>
              <a:t>Gestão de infraestrutura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 userDrawn="1"/>
        </p:nvSpPr>
        <p:spPr>
          <a:xfrm>
            <a:off x="297366" y="4873833"/>
            <a:ext cx="1826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rgbClr val="219D93"/>
                </a:solidFill>
              </a:rPr>
              <a:t>AULA 01: NOME DA AULA</a:t>
            </a:r>
          </a:p>
        </p:txBody>
      </p:sp>
      <p:sp>
        <p:nvSpPr>
          <p:cNvPr id="8" name="CaixaDeTexto 7"/>
          <p:cNvSpPr txBox="1"/>
          <p:nvPr userDrawn="1"/>
        </p:nvSpPr>
        <p:spPr>
          <a:xfrm>
            <a:off x="375047" y="340208"/>
            <a:ext cx="906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rgbClr val="219D93"/>
                </a:solidFill>
              </a:rPr>
              <a:t>Disciplina</a:t>
            </a:r>
          </a:p>
        </p:txBody>
      </p:sp>
    </p:spTree>
    <p:extLst>
      <p:ext uri="{BB962C8B-B14F-4D97-AF65-F5344CB8AC3E}">
        <p14:creationId xmlns:p14="http://schemas.microsoft.com/office/powerpoint/2010/main" val="784983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lb2000/CURSOS" TargetMode="External"/><Relationship Id="rId2" Type="http://schemas.openxmlformats.org/officeDocument/2006/relationships/hyperlink" Target="mailto:andre.luiz.braga2000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Y2TaxU-R4E" TargetMode="External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youtube.com/watch?v=DTNfgKsQVdA" TargetMode="External"/><Relationship Id="rId4" Type="http://schemas.openxmlformats.org/officeDocument/2006/relationships/hyperlink" Target="http://www.isaca.org/cobit/pages/default.aspx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idx="4294967295"/>
          </p:nvPr>
        </p:nvSpPr>
        <p:spPr>
          <a:xfrm>
            <a:off x="324195" y="532997"/>
            <a:ext cx="7714211" cy="1790700"/>
          </a:xfrm>
        </p:spPr>
        <p:txBody>
          <a:bodyPr>
            <a:normAutofit/>
          </a:bodyPr>
          <a:lstStyle/>
          <a:p>
            <a:r>
              <a:rPr lang="en-US" dirty="0" err="1"/>
              <a:t>Gestão</a:t>
            </a:r>
            <a:r>
              <a:rPr lang="en-US" dirty="0"/>
              <a:t> de </a:t>
            </a:r>
            <a:r>
              <a:rPr lang="en-US" dirty="0" err="1"/>
              <a:t>Infraestrutura</a:t>
            </a:r>
            <a:r>
              <a:rPr lang="en-US" dirty="0"/>
              <a:t> de TI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1105594" y="1377376"/>
            <a:ext cx="7211293" cy="1707227"/>
          </a:xfrm>
        </p:spPr>
        <p:txBody>
          <a:bodyPr>
            <a:normAutofit fontScale="47500" lnSpcReduction="20000"/>
          </a:bodyPr>
          <a:lstStyle/>
          <a:p>
            <a:r>
              <a:rPr lang="en-US" sz="5000" dirty="0"/>
              <a:t>Prof. André Luiz Braga</a:t>
            </a:r>
          </a:p>
          <a:p>
            <a:r>
              <a:rPr lang="en-US" sz="5000" dirty="0" err="1"/>
              <a:t>M.Sc</a:t>
            </a:r>
            <a:r>
              <a:rPr lang="en-US" sz="5000" dirty="0"/>
              <a:t> - COPPE/UFRJ</a:t>
            </a:r>
          </a:p>
          <a:p>
            <a:r>
              <a:rPr lang="en-US" sz="5000" dirty="0" err="1"/>
              <a:t>D.Sc</a:t>
            </a:r>
            <a:r>
              <a:rPr lang="en-US" sz="5000" dirty="0"/>
              <a:t> – IBM Silicon Valley Lab / COPPE / UFRJ</a:t>
            </a:r>
          </a:p>
          <a:p>
            <a:r>
              <a:rPr lang="en-US" sz="5000" dirty="0"/>
              <a:t>IBM Certified Sr. IT Architect / Open Group</a:t>
            </a:r>
          </a:p>
          <a:p>
            <a:endParaRPr lang="en-US" dirty="0"/>
          </a:p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47B8BA2-04CC-44BA-B617-276873BF2870}"/>
              </a:ext>
            </a:extLst>
          </p:cNvPr>
          <p:cNvSpPr/>
          <p:nvPr/>
        </p:nvSpPr>
        <p:spPr>
          <a:xfrm>
            <a:off x="252895" y="3100542"/>
            <a:ext cx="8736122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Email: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andre.luiz.braga2000@gmail.com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Eviar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um email com o assunto: “CCT0347-&lt;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Turma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&gt;” para ser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incluído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lista de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distribuição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Material do curso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disponível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>
                <a:sym typeface="Wingdings" panose="05000000000000000000" pitchFamily="2" charset="2"/>
                <a:hlinkClick r:id="rId3"/>
              </a:rPr>
              <a:t>https://github.com/andrelb2000/CURSOS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89134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aixaDeTexto 25"/>
          <p:cNvSpPr txBox="1"/>
          <p:nvPr/>
        </p:nvSpPr>
        <p:spPr>
          <a:xfrm>
            <a:off x="2872674" y="30638"/>
            <a:ext cx="3398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Motivadores da governança de TI</a:t>
            </a:r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67"/>
          <a:stretch/>
        </p:blipFill>
        <p:spPr bwMode="auto">
          <a:xfrm>
            <a:off x="459173" y="357200"/>
            <a:ext cx="7607090" cy="4579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CAD3DF7C-A0FB-4A22-9863-2BDC5696E8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15" t="3013" r="36746" b="81525"/>
          <a:stretch/>
        </p:blipFill>
        <p:spPr bwMode="auto">
          <a:xfrm>
            <a:off x="3186544" y="503973"/>
            <a:ext cx="2130788" cy="853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5FD37888-957D-4B95-9C59-E67648A947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89" t="2707" r="36451" b="81050"/>
          <a:stretch/>
        </p:blipFill>
        <p:spPr bwMode="auto">
          <a:xfrm>
            <a:off x="3186543" y="503973"/>
            <a:ext cx="2147563" cy="85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49C6CD06-858A-41F3-B332-3BB68B2DFC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89" t="2707" r="36451" b="81050"/>
          <a:stretch/>
        </p:blipFill>
        <p:spPr bwMode="auto">
          <a:xfrm>
            <a:off x="5812682" y="1663539"/>
            <a:ext cx="2147563" cy="85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9894A2A9-CFED-4ADD-8AC0-DF6E3AD6CB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89" t="2707" r="36451" b="81050"/>
          <a:stretch/>
        </p:blipFill>
        <p:spPr bwMode="auto">
          <a:xfrm>
            <a:off x="5812682" y="2776721"/>
            <a:ext cx="2147563" cy="85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9AA05786-F290-404F-A979-9436E2E128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89" t="2707" r="36451" b="81050"/>
          <a:stretch/>
        </p:blipFill>
        <p:spPr bwMode="auto">
          <a:xfrm>
            <a:off x="3169769" y="3969416"/>
            <a:ext cx="2147563" cy="85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C9084DC0-FC4C-4197-8E7B-9112455078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89" t="2707" r="36451" b="81050"/>
          <a:stretch/>
        </p:blipFill>
        <p:spPr bwMode="auto">
          <a:xfrm>
            <a:off x="573656" y="1663539"/>
            <a:ext cx="2147563" cy="85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Elipse 11">
            <a:extLst>
              <a:ext uri="{FF2B5EF4-FFF2-40B4-BE49-F238E27FC236}">
                <a16:creationId xmlns:a16="http://schemas.microsoft.com/office/drawing/2014/main" id="{DCFDC536-944C-4D17-A30D-A2D141E8C156}"/>
              </a:ext>
            </a:extLst>
          </p:cNvPr>
          <p:cNvSpPr/>
          <p:nvPr/>
        </p:nvSpPr>
        <p:spPr>
          <a:xfrm>
            <a:off x="355310" y="2642114"/>
            <a:ext cx="585216" cy="536321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5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3381828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aixaDeTexto 25"/>
          <p:cNvSpPr txBox="1"/>
          <p:nvPr/>
        </p:nvSpPr>
        <p:spPr>
          <a:xfrm>
            <a:off x="2872674" y="30638"/>
            <a:ext cx="3398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Motivadores da governança de TI</a:t>
            </a:r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67"/>
          <a:stretch/>
        </p:blipFill>
        <p:spPr bwMode="auto">
          <a:xfrm>
            <a:off x="459173" y="357200"/>
            <a:ext cx="7607090" cy="4579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CAD3DF7C-A0FB-4A22-9863-2BDC5696E8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15" t="3013" r="36746" b="81525"/>
          <a:stretch/>
        </p:blipFill>
        <p:spPr bwMode="auto">
          <a:xfrm>
            <a:off x="3186544" y="503973"/>
            <a:ext cx="2130788" cy="853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5FD37888-957D-4B95-9C59-E67648A947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89" t="2707" r="36451" b="81050"/>
          <a:stretch/>
        </p:blipFill>
        <p:spPr bwMode="auto">
          <a:xfrm>
            <a:off x="3186543" y="503973"/>
            <a:ext cx="2147563" cy="85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49C6CD06-858A-41F3-B332-3BB68B2DFC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89" t="2707" r="36451" b="81050"/>
          <a:stretch/>
        </p:blipFill>
        <p:spPr bwMode="auto">
          <a:xfrm>
            <a:off x="5812682" y="1663539"/>
            <a:ext cx="2147563" cy="85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9894A2A9-CFED-4ADD-8AC0-DF6E3AD6CB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89" t="2707" r="36451" b="81050"/>
          <a:stretch/>
        </p:blipFill>
        <p:spPr bwMode="auto">
          <a:xfrm>
            <a:off x="5812682" y="2776721"/>
            <a:ext cx="2147563" cy="85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9AA05786-F290-404F-A979-9436E2E128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89" t="2707" r="36451" b="81050"/>
          <a:stretch/>
        </p:blipFill>
        <p:spPr bwMode="auto">
          <a:xfrm>
            <a:off x="3169769" y="3969416"/>
            <a:ext cx="2147563" cy="85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10EF002C-44BA-487E-9E36-98267FFEB2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89" t="2707" r="36451" b="81050"/>
          <a:stretch/>
        </p:blipFill>
        <p:spPr bwMode="auto">
          <a:xfrm>
            <a:off x="573655" y="2776721"/>
            <a:ext cx="2147563" cy="85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Elipse 11">
            <a:extLst>
              <a:ext uri="{FF2B5EF4-FFF2-40B4-BE49-F238E27FC236}">
                <a16:creationId xmlns:a16="http://schemas.microsoft.com/office/drawing/2014/main" id="{CB070638-5935-4A6E-8C09-00193762190C}"/>
              </a:ext>
            </a:extLst>
          </p:cNvPr>
          <p:cNvSpPr/>
          <p:nvPr/>
        </p:nvSpPr>
        <p:spPr>
          <a:xfrm>
            <a:off x="418011" y="1469944"/>
            <a:ext cx="585216" cy="536321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6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474622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0"/>
          <p:cNvSpPr/>
          <p:nvPr/>
        </p:nvSpPr>
        <p:spPr>
          <a:xfrm rot="275902">
            <a:off x="7823599" y="1504888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485335" y="1138063"/>
            <a:ext cx="7651445" cy="334315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3" name="Grupo 7"/>
          <p:cNvGrpSpPr/>
          <p:nvPr/>
        </p:nvGrpSpPr>
        <p:grpSpPr>
          <a:xfrm>
            <a:off x="4909625" y="1637892"/>
            <a:ext cx="3536480" cy="2455572"/>
            <a:chOff x="8959367" y="2243285"/>
            <a:chExt cx="2952014" cy="2729264"/>
          </a:xfrm>
        </p:grpSpPr>
        <p:sp>
          <p:nvSpPr>
            <p:cNvPr id="24" name="Retângulo 23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26" name="CaixaDeTexto 25"/>
          <p:cNvSpPr txBox="1"/>
          <p:nvPr/>
        </p:nvSpPr>
        <p:spPr>
          <a:xfrm>
            <a:off x="369785" y="561729"/>
            <a:ext cx="526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Motivadores da governança de TI</a:t>
            </a:r>
          </a:p>
        </p:txBody>
      </p:sp>
      <p:sp>
        <p:nvSpPr>
          <p:cNvPr id="28" name="Retângulo de cantos arredondados 5"/>
          <p:cNvSpPr/>
          <p:nvPr/>
        </p:nvSpPr>
        <p:spPr>
          <a:xfrm flipV="1">
            <a:off x="525937" y="4468560"/>
            <a:ext cx="7651445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/>
          <p:cNvSpPr txBox="1"/>
          <p:nvPr/>
        </p:nvSpPr>
        <p:spPr>
          <a:xfrm>
            <a:off x="816091" y="1387923"/>
            <a:ext cx="3784209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1400" b="1" dirty="0">
                <a:solidFill>
                  <a:srgbClr val="4FAFA8"/>
                </a:solidFill>
              </a:rPr>
              <a:t>Quais são os motivadores da governança de TI?</a:t>
            </a:r>
          </a:p>
          <a:p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 como prestadora de serviços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(FERNANDES e ABREU, 2014)</a:t>
            </a:r>
          </a:p>
          <a:p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 usuários esperam da TI: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Requisitos de negócio atendidos;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Disponibilidade das aplicações;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Disponibilidade da infraestrutura;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Projetos dentro do prazo e do orçamento;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Capacidade de expansão do negócio;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Solução de incidentes e atendimento de serviços com rapidez;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Organização e postura orientadas à prestação de serviços.</a:t>
            </a:r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077" y="1775840"/>
            <a:ext cx="3254374" cy="2193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4095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 rot="275902">
            <a:off x="7922075" y="1364210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583811" y="1174650"/>
            <a:ext cx="7651445" cy="309554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1" name="Grupo 7"/>
          <p:cNvGrpSpPr/>
          <p:nvPr/>
        </p:nvGrpSpPr>
        <p:grpSpPr>
          <a:xfrm>
            <a:off x="5008101" y="1497214"/>
            <a:ext cx="3536480" cy="2455572"/>
            <a:chOff x="8959367" y="2243285"/>
            <a:chExt cx="2952014" cy="2729264"/>
          </a:xfrm>
        </p:grpSpPr>
        <p:sp>
          <p:nvSpPr>
            <p:cNvPr id="22" name="Retângulo 21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24" name="CaixaDeTexto 23"/>
          <p:cNvSpPr txBox="1"/>
          <p:nvPr/>
        </p:nvSpPr>
        <p:spPr>
          <a:xfrm>
            <a:off x="369785" y="561729"/>
            <a:ext cx="526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Motivadores da governança de TI</a:t>
            </a:r>
          </a:p>
        </p:txBody>
      </p:sp>
      <p:sp>
        <p:nvSpPr>
          <p:cNvPr id="25" name="Retângulo de cantos arredondados 5"/>
          <p:cNvSpPr/>
          <p:nvPr/>
        </p:nvSpPr>
        <p:spPr>
          <a:xfrm flipV="1">
            <a:off x="583810" y="4270852"/>
            <a:ext cx="7651445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832516" y="1378842"/>
            <a:ext cx="40529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1400" b="1" dirty="0">
                <a:solidFill>
                  <a:srgbClr val="4FAFA8"/>
                </a:solidFill>
              </a:rPr>
              <a:t>Quais são os motivadores da governança de TI?</a:t>
            </a:r>
          </a:p>
          <a:p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Integração tecnológica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(FERNANDES e ABREU, 2014)</a:t>
            </a:r>
          </a:p>
          <a:p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Caracterizada por integrações de: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Cadeia de suprimentos, através de SCM, infraestrutura de comunicação e internet;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Outras integrações: ERP; MES; CRM; BPM;ECM; redes de distribuição;  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Integração da gestão estratégica com a gestão  tática e operacional das empresas, através de </a:t>
            </a:r>
            <a:r>
              <a:rPr lang="pt-B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</a:t>
            </a:r>
            <a:r>
              <a:rPr lang="pt-BR" sz="14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warehouse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pt-B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mining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 de inteligência organizacional;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Tomada de decisões estratégicas com </a:t>
            </a:r>
            <a:r>
              <a:rPr lang="pt-B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big data.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553" y="1635162"/>
            <a:ext cx="3254374" cy="2193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9472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0"/>
          <p:cNvSpPr/>
          <p:nvPr/>
        </p:nvSpPr>
        <p:spPr>
          <a:xfrm rot="275902">
            <a:off x="7922075" y="1364210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583811" y="1174650"/>
            <a:ext cx="7651445" cy="309554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2" name="Grupo 7"/>
          <p:cNvGrpSpPr/>
          <p:nvPr/>
        </p:nvGrpSpPr>
        <p:grpSpPr>
          <a:xfrm>
            <a:off x="5008101" y="1497214"/>
            <a:ext cx="3536480" cy="2455572"/>
            <a:chOff x="8959367" y="2243285"/>
            <a:chExt cx="2952014" cy="2729264"/>
          </a:xfrm>
        </p:grpSpPr>
        <p:sp>
          <p:nvSpPr>
            <p:cNvPr id="23" name="Retângulo 22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25" name="CaixaDeTexto 24"/>
          <p:cNvSpPr txBox="1"/>
          <p:nvPr/>
        </p:nvSpPr>
        <p:spPr>
          <a:xfrm>
            <a:off x="369785" y="561729"/>
            <a:ext cx="526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Motivadores da governança de TI</a:t>
            </a:r>
          </a:p>
        </p:txBody>
      </p:sp>
      <p:sp>
        <p:nvSpPr>
          <p:cNvPr id="26" name="Retângulo de cantos arredondados 5"/>
          <p:cNvSpPr/>
          <p:nvPr/>
        </p:nvSpPr>
        <p:spPr>
          <a:xfrm flipV="1">
            <a:off x="583810" y="4270852"/>
            <a:ext cx="7651445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752790" y="1500631"/>
            <a:ext cx="417558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1400" b="1" dirty="0">
                <a:solidFill>
                  <a:srgbClr val="4FAFA8"/>
                </a:solidFill>
              </a:rPr>
              <a:t>Quais são os motivadores da governança de TI?</a:t>
            </a:r>
          </a:p>
          <a:p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Segurança da informação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(FERNANDES e ABREU, 2014)</a:t>
            </a:r>
          </a:p>
          <a:p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Caracterizada por: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Complexidade e riscos da TI;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Envolvimento de todos os níveis da organização na gestão na gestão da TI e na gestão da segurança da informação;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Requisitos de segurança para computação em nuvem;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Política de segurança para mídias sociais;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Controle sobre os dispositivos próprios (BYOD).</a:t>
            </a: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553" y="1635161"/>
            <a:ext cx="3254374" cy="2193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4370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0"/>
          <p:cNvSpPr/>
          <p:nvPr/>
        </p:nvSpPr>
        <p:spPr>
          <a:xfrm rot="275902">
            <a:off x="7922075" y="1385312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583811" y="1195752"/>
            <a:ext cx="7651445" cy="309554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1" name="Grupo 7"/>
          <p:cNvGrpSpPr/>
          <p:nvPr/>
        </p:nvGrpSpPr>
        <p:grpSpPr>
          <a:xfrm>
            <a:off x="5008101" y="1518316"/>
            <a:ext cx="3536480" cy="2455572"/>
            <a:chOff x="8959367" y="2243285"/>
            <a:chExt cx="2952014" cy="2729264"/>
          </a:xfrm>
        </p:grpSpPr>
        <p:sp>
          <p:nvSpPr>
            <p:cNvPr id="23" name="Retângulo 22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25" name="CaixaDeTexto 24"/>
          <p:cNvSpPr txBox="1"/>
          <p:nvPr/>
        </p:nvSpPr>
        <p:spPr>
          <a:xfrm>
            <a:off x="369785" y="561729"/>
            <a:ext cx="526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Motivadores da governança de TI</a:t>
            </a:r>
          </a:p>
        </p:txBody>
      </p:sp>
      <p:sp>
        <p:nvSpPr>
          <p:cNvPr id="26" name="Retângulo de cantos arredondados 5"/>
          <p:cNvSpPr/>
          <p:nvPr/>
        </p:nvSpPr>
        <p:spPr>
          <a:xfrm flipV="1">
            <a:off x="583810" y="4291954"/>
            <a:ext cx="7651445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752790" y="1806426"/>
            <a:ext cx="4175586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1400" b="1" dirty="0">
                <a:solidFill>
                  <a:srgbClr val="4FAFA8"/>
                </a:solidFill>
              </a:rPr>
              <a:t>Quais são os motivadores da governança de TI?</a:t>
            </a:r>
          </a:p>
          <a:p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Dependência do negócio em relação à TI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(FERNANDES e ABREU, 2014)</a:t>
            </a:r>
          </a:p>
          <a:p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Caracterizada pela:</a:t>
            </a:r>
          </a:p>
          <a:p>
            <a:pPr marL="285750" indent="-285750"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Dependência direta entre as operações diárias e as estratégias corporativas chaves. Quanto maior essa dependência, maior é o papel estratégico da TI para a empresa.</a:t>
            </a: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553" y="1656263"/>
            <a:ext cx="3254374" cy="2193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1254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0"/>
          <p:cNvSpPr/>
          <p:nvPr/>
        </p:nvSpPr>
        <p:spPr>
          <a:xfrm rot="275902">
            <a:off x="7922075" y="1385312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583811" y="1195752"/>
            <a:ext cx="7651445" cy="309554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2" name="Grupo 7"/>
          <p:cNvGrpSpPr/>
          <p:nvPr/>
        </p:nvGrpSpPr>
        <p:grpSpPr>
          <a:xfrm>
            <a:off x="5008101" y="1518316"/>
            <a:ext cx="3536480" cy="2455572"/>
            <a:chOff x="8959367" y="2243285"/>
            <a:chExt cx="2952014" cy="2729264"/>
          </a:xfrm>
        </p:grpSpPr>
        <p:sp>
          <p:nvSpPr>
            <p:cNvPr id="23" name="Retângulo 22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25" name="CaixaDeTexto 24"/>
          <p:cNvSpPr txBox="1"/>
          <p:nvPr/>
        </p:nvSpPr>
        <p:spPr>
          <a:xfrm>
            <a:off x="369785" y="561729"/>
            <a:ext cx="526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Motivadores da governança de TI</a:t>
            </a:r>
          </a:p>
        </p:txBody>
      </p:sp>
      <p:sp>
        <p:nvSpPr>
          <p:cNvPr id="26" name="Retângulo de cantos arredondados 5"/>
          <p:cNvSpPr/>
          <p:nvPr/>
        </p:nvSpPr>
        <p:spPr>
          <a:xfrm flipV="1">
            <a:off x="583810" y="4291954"/>
            <a:ext cx="7651445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752790" y="1324634"/>
            <a:ext cx="417558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1400" b="1" dirty="0">
                <a:solidFill>
                  <a:srgbClr val="4FAFA8"/>
                </a:solidFill>
              </a:rPr>
              <a:t>Quais são os motivadores da governança de TI?</a:t>
            </a:r>
          </a:p>
          <a:p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Marcos de regulação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(FERNANDES e ABREU, 2014)</a:t>
            </a:r>
          </a:p>
          <a:p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Caracterizados por: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Representar restrição ao negócio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mas devem ser seguidos tendo em vista a sua capacidade de atração de capital de risco a um custo baixo e de geração de lucros;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Lei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Sabanes-Oxley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(SOX); Basileia II e BACEN;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Para a área de TI: disponibilidade para acesso e emissão de relatórios de resultados financeiros e contábeis; segurança das informações;  possibilidade de trilhas de auditoria; e riscos conhecidos e gerenciados. </a:t>
            </a: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553" y="1656263"/>
            <a:ext cx="3254374" cy="2193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7183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 rot="275902">
            <a:off x="7922075" y="1385312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583811" y="1195752"/>
            <a:ext cx="7651445" cy="309554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" name="Grupo 7"/>
          <p:cNvGrpSpPr/>
          <p:nvPr/>
        </p:nvGrpSpPr>
        <p:grpSpPr>
          <a:xfrm>
            <a:off x="5008101" y="1518316"/>
            <a:ext cx="3536480" cy="2455572"/>
            <a:chOff x="8959367" y="2243285"/>
            <a:chExt cx="2952014" cy="2729264"/>
          </a:xfrm>
        </p:grpSpPr>
        <p:sp>
          <p:nvSpPr>
            <p:cNvPr id="14" name="Retângulo 13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17" name="CaixaDeTexto 16"/>
          <p:cNvSpPr txBox="1"/>
          <p:nvPr/>
        </p:nvSpPr>
        <p:spPr>
          <a:xfrm>
            <a:off x="369785" y="561729"/>
            <a:ext cx="526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Motivadores da governança de TI</a:t>
            </a:r>
          </a:p>
        </p:txBody>
      </p:sp>
      <p:sp>
        <p:nvSpPr>
          <p:cNvPr id="18" name="Retângulo de cantos arredondados 5"/>
          <p:cNvSpPr/>
          <p:nvPr/>
        </p:nvSpPr>
        <p:spPr>
          <a:xfrm flipV="1">
            <a:off x="583810" y="4291954"/>
            <a:ext cx="7651445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752790" y="1373598"/>
            <a:ext cx="4175586" cy="275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1400" b="1" dirty="0">
                <a:solidFill>
                  <a:srgbClr val="4FAFA8"/>
                </a:solidFill>
              </a:rPr>
              <a:t>Quais são os motivadores da governança de TI?</a:t>
            </a:r>
          </a:p>
          <a:p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Ambiente de negócio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(FERNANDES e ABREU, 2014)</a:t>
            </a:r>
          </a:p>
          <a:p>
            <a:pPr algn="just"/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Caracterizados por:</a:t>
            </a:r>
          </a:p>
          <a:p>
            <a:pPr marL="9683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Muita competição e novos entrantes;</a:t>
            </a:r>
          </a:p>
          <a:p>
            <a:pPr marL="9683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Produtos e serviços substitutos;</a:t>
            </a:r>
          </a:p>
          <a:p>
            <a:pPr marL="9683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Novos concorrentes globais e de baixo custo;</a:t>
            </a:r>
          </a:p>
          <a:p>
            <a:pPr marL="9683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Barganha crescente de fornecedores e clientes;</a:t>
            </a:r>
          </a:p>
          <a:p>
            <a:pPr marL="9683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Produtos e serviços com ciclo de vida reduzido;</a:t>
            </a:r>
          </a:p>
          <a:p>
            <a:pPr marL="9683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Clientes mais conscientes e exigentes;</a:t>
            </a:r>
          </a:p>
          <a:p>
            <a:pPr marL="9683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Mais dinamismo dos requerimentos para TI;</a:t>
            </a:r>
          </a:p>
          <a:p>
            <a:pPr marL="9683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Custo Brasil ainda muito alto;</a:t>
            </a:r>
          </a:p>
          <a:p>
            <a:pPr marL="9683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Surgimento de uma nova classe média.</a:t>
            </a: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552" y="1652381"/>
            <a:ext cx="3254375" cy="2197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7254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aixaDeTexto 26"/>
          <p:cNvSpPr txBox="1"/>
          <p:nvPr/>
        </p:nvSpPr>
        <p:spPr>
          <a:xfrm>
            <a:off x="1979128" y="-28312"/>
            <a:ext cx="61093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Diferença entre gestão de TI e Gov. de TI – 5 DOMINIOS do COBIT 5</a:t>
            </a:r>
          </a:p>
        </p:txBody>
      </p:sp>
      <p:grpSp>
        <p:nvGrpSpPr>
          <p:cNvPr id="11" name="Grupo 4"/>
          <p:cNvGrpSpPr/>
          <p:nvPr/>
        </p:nvGrpSpPr>
        <p:grpSpPr>
          <a:xfrm>
            <a:off x="380233" y="266306"/>
            <a:ext cx="7551534" cy="4824542"/>
            <a:chOff x="5397500" y="1173163"/>
            <a:chExt cx="3327400" cy="3044367"/>
          </a:xfrm>
        </p:grpSpPr>
        <p:pic>
          <p:nvPicPr>
            <p:cNvPr id="12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029"/>
            <a:stretch/>
          </p:blipFill>
          <p:spPr bwMode="auto">
            <a:xfrm>
              <a:off x="5397500" y="1173163"/>
              <a:ext cx="3327400" cy="3044367"/>
            </a:xfrm>
            <a:prstGeom prst="rect">
              <a:avLst/>
            </a:prstGeom>
            <a:ln/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pic>
        <p:cxnSp>
          <p:nvCxnSpPr>
            <p:cNvPr id="13" name="Conector reto 12"/>
            <p:cNvCxnSpPr/>
            <p:nvPr/>
          </p:nvCxnSpPr>
          <p:spPr>
            <a:xfrm>
              <a:off x="5588000" y="2070100"/>
              <a:ext cx="292100" cy="0"/>
            </a:xfrm>
            <a:prstGeom prst="lin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2" name="Retângulo 1">
            <a:extLst>
              <a:ext uri="{FF2B5EF4-FFF2-40B4-BE49-F238E27FC236}">
                <a16:creationId xmlns:a16="http://schemas.microsoft.com/office/drawing/2014/main" id="{850F293A-2B9B-44E8-B206-F4AEE8C5B0D7}"/>
              </a:ext>
            </a:extLst>
          </p:cNvPr>
          <p:cNvSpPr/>
          <p:nvPr/>
        </p:nvSpPr>
        <p:spPr>
          <a:xfrm>
            <a:off x="5423194" y="1289805"/>
            <a:ext cx="2108752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Evaluate</a:t>
            </a:r>
            <a:r>
              <a:rPr lang="pt-BR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Direct </a:t>
            </a:r>
            <a:r>
              <a:rPr lang="pt-BR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and</a:t>
            </a:r>
            <a:r>
              <a:rPr lang="pt-BR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Monitor - </a:t>
            </a: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EDM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8444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aixaDeTexto 26"/>
          <p:cNvSpPr txBox="1"/>
          <p:nvPr/>
        </p:nvSpPr>
        <p:spPr>
          <a:xfrm>
            <a:off x="1475494" y="-44388"/>
            <a:ext cx="637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Diferença entre gestão de TI e Gov. de TI – 5 DOMINIOS do COBIT 5</a:t>
            </a:r>
          </a:p>
        </p:txBody>
      </p:sp>
      <p:grpSp>
        <p:nvGrpSpPr>
          <p:cNvPr id="11" name="Grupo 4"/>
          <p:cNvGrpSpPr/>
          <p:nvPr/>
        </p:nvGrpSpPr>
        <p:grpSpPr>
          <a:xfrm>
            <a:off x="380233" y="175920"/>
            <a:ext cx="7551534" cy="4967579"/>
            <a:chOff x="5397500" y="1173163"/>
            <a:chExt cx="3327400" cy="3044367"/>
          </a:xfrm>
        </p:grpSpPr>
        <p:pic>
          <p:nvPicPr>
            <p:cNvPr id="12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029"/>
            <a:stretch/>
          </p:blipFill>
          <p:spPr bwMode="auto">
            <a:xfrm>
              <a:off x="5397500" y="1173163"/>
              <a:ext cx="3327400" cy="3044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3" name="Conector reto 12"/>
            <p:cNvCxnSpPr/>
            <p:nvPr/>
          </p:nvCxnSpPr>
          <p:spPr>
            <a:xfrm>
              <a:off x="5588000" y="2070100"/>
              <a:ext cx="292100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EA68C99E-E877-4A32-A11C-2F9339BC7FA7}"/>
              </a:ext>
            </a:extLst>
          </p:cNvPr>
          <p:cNvSpPr/>
          <p:nvPr/>
        </p:nvSpPr>
        <p:spPr>
          <a:xfrm>
            <a:off x="595666" y="3333641"/>
            <a:ext cx="7053943" cy="15048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613496A-908D-469D-9F19-F7ACEDFB61D4}"/>
              </a:ext>
            </a:extLst>
          </p:cNvPr>
          <p:cNvSpPr/>
          <p:nvPr/>
        </p:nvSpPr>
        <p:spPr>
          <a:xfrm>
            <a:off x="890278" y="1897047"/>
            <a:ext cx="585216" cy="536321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1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2544558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7325" y="0"/>
            <a:ext cx="3876675" cy="51435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7" name="CaixaDeTexto 16"/>
          <p:cNvSpPr txBox="1"/>
          <p:nvPr/>
        </p:nvSpPr>
        <p:spPr>
          <a:xfrm>
            <a:off x="227269" y="2630766"/>
            <a:ext cx="2396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i="1" dirty="0">
                <a:solidFill>
                  <a:srgbClr val="157D64"/>
                </a:solidFill>
              </a:rPr>
              <a:t>GESTÃO DE INFRAESTRUTURA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227267" y="2868628"/>
            <a:ext cx="4710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Aula 6: Gestão de TI e governança de TI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779243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0"/>
          <p:cNvSpPr/>
          <p:nvPr/>
        </p:nvSpPr>
        <p:spPr>
          <a:xfrm rot="275902">
            <a:off x="8117877" y="1387678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438323" y="975545"/>
            <a:ext cx="8024075" cy="378969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2" name="Grupo 7"/>
          <p:cNvGrpSpPr/>
          <p:nvPr/>
        </p:nvGrpSpPr>
        <p:grpSpPr>
          <a:xfrm>
            <a:off x="5569660" y="1520682"/>
            <a:ext cx="3170722" cy="2763268"/>
            <a:chOff x="8959367" y="2243285"/>
            <a:chExt cx="2952014" cy="2729264"/>
          </a:xfrm>
        </p:grpSpPr>
        <p:sp>
          <p:nvSpPr>
            <p:cNvPr id="23" name="Retângulo 22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25" name="Retângulo de cantos arredondados 5"/>
          <p:cNvSpPr/>
          <p:nvPr/>
        </p:nvSpPr>
        <p:spPr>
          <a:xfrm flipV="1">
            <a:off x="447585" y="4765233"/>
            <a:ext cx="8024075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692222" y="1113296"/>
            <a:ext cx="4793522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1400" b="1" dirty="0">
                <a:solidFill>
                  <a:srgbClr val="4FAFA8"/>
                </a:solidFill>
              </a:rPr>
              <a:t>Modelo de referência do COBIT 5</a:t>
            </a:r>
          </a:p>
          <a:p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empresa é livre para organizar seus processos como desejar, desde que os objetivos de governança e de gestão possam estar cobertos.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 cinco domínios do modelo de referência:</a:t>
            </a:r>
          </a:p>
          <a:p>
            <a:pPr indent="-277813">
              <a:spcAft>
                <a:spcPts val="600"/>
              </a:spcAft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Governança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pt-BR" sz="14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Evaluate</a:t>
            </a:r>
            <a:r>
              <a:rPr lang="pt-B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pt-BR" sz="14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Direct</a:t>
            </a:r>
            <a:r>
              <a:rPr lang="pt-B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BR" sz="14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and</a:t>
            </a:r>
            <a:r>
              <a:rPr lang="pt-B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Monitor - </a:t>
            </a: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EDM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): Contém cinco processos de governança, sendo que em cada processo estão presentes as práticas para Avaliar, Dirigir e Monitorar. 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12900" algn="l"/>
              </a:tabLst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EDM01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Assegurar o estabelecimento e a manutenção do </a:t>
            </a:r>
            <a:r>
              <a:rPr lang="pt-B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framework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governança;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EDM02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Assegurar a entrega dos benefícios;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EDM03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Assegurar a otimização dos riscos;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EDM04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Assegurar a otimização dos recursos;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12900" algn="l"/>
              </a:tabLst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EDM05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Assegurar a transparência para as partes interessadas.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369785" y="561729"/>
            <a:ext cx="526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Diferença entre gestão de TI e Gov. de TI</a:t>
            </a:r>
          </a:p>
        </p:txBody>
      </p:sp>
      <p:grpSp>
        <p:nvGrpSpPr>
          <p:cNvPr id="11" name="Grupo 4"/>
          <p:cNvGrpSpPr/>
          <p:nvPr/>
        </p:nvGrpSpPr>
        <p:grpSpPr>
          <a:xfrm>
            <a:off x="5696269" y="1656700"/>
            <a:ext cx="2931475" cy="2528949"/>
            <a:chOff x="5397500" y="1173163"/>
            <a:chExt cx="3327400" cy="3500435"/>
          </a:xfrm>
        </p:grpSpPr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7500" y="1173163"/>
              <a:ext cx="3327400" cy="3500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3" name="Conector reto 12"/>
            <p:cNvCxnSpPr/>
            <p:nvPr/>
          </p:nvCxnSpPr>
          <p:spPr>
            <a:xfrm>
              <a:off x="5588000" y="2070100"/>
              <a:ext cx="292100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25058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aixaDeTexto 26"/>
          <p:cNvSpPr txBox="1"/>
          <p:nvPr/>
        </p:nvSpPr>
        <p:spPr>
          <a:xfrm>
            <a:off x="1568450" y="-44388"/>
            <a:ext cx="62811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Diferença entre gestão de TI e Gov. de TI – 5 DOMINIOS do COBIT 5</a:t>
            </a:r>
          </a:p>
        </p:txBody>
      </p:sp>
      <p:grpSp>
        <p:nvGrpSpPr>
          <p:cNvPr id="11" name="Grupo 4"/>
          <p:cNvGrpSpPr/>
          <p:nvPr/>
        </p:nvGrpSpPr>
        <p:grpSpPr>
          <a:xfrm>
            <a:off x="380233" y="175920"/>
            <a:ext cx="7551534" cy="4967579"/>
            <a:chOff x="5397500" y="1173163"/>
            <a:chExt cx="3327400" cy="3044367"/>
          </a:xfrm>
        </p:grpSpPr>
        <p:pic>
          <p:nvPicPr>
            <p:cNvPr id="12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029"/>
            <a:stretch/>
          </p:blipFill>
          <p:spPr bwMode="auto">
            <a:xfrm>
              <a:off x="5397500" y="1173163"/>
              <a:ext cx="3327400" cy="3044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3" name="Conector reto 12"/>
            <p:cNvCxnSpPr/>
            <p:nvPr/>
          </p:nvCxnSpPr>
          <p:spPr>
            <a:xfrm>
              <a:off x="5588000" y="2070100"/>
              <a:ext cx="292100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EA68C99E-E877-4A32-A11C-2F9339BC7FA7}"/>
              </a:ext>
            </a:extLst>
          </p:cNvPr>
          <p:cNvSpPr/>
          <p:nvPr/>
        </p:nvSpPr>
        <p:spPr>
          <a:xfrm>
            <a:off x="543415" y="1066911"/>
            <a:ext cx="7210697" cy="22197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613496A-908D-469D-9F19-F7ACEDFB61D4}"/>
              </a:ext>
            </a:extLst>
          </p:cNvPr>
          <p:cNvSpPr/>
          <p:nvPr/>
        </p:nvSpPr>
        <p:spPr>
          <a:xfrm>
            <a:off x="595666" y="3641284"/>
            <a:ext cx="585216" cy="536321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2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F66487F1-F7CE-4415-9042-25F065792EB5}"/>
              </a:ext>
            </a:extLst>
          </p:cNvPr>
          <p:cNvSpPr/>
          <p:nvPr/>
        </p:nvSpPr>
        <p:spPr>
          <a:xfrm>
            <a:off x="2733621" y="3934533"/>
            <a:ext cx="1237488" cy="6493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7B58809B-953A-41F3-BD25-1F79F99D96CC}"/>
              </a:ext>
            </a:extLst>
          </p:cNvPr>
          <p:cNvSpPr/>
          <p:nvPr/>
        </p:nvSpPr>
        <p:spPr>
          <a:xfrm>
            <a:off x="4453564" y="3934533"/>
            <a:ext cx="1237488" cy="6493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FA9134C6-9421-4900-8CFD-D4C2673DED14}"/>
              </a:ext>
            </a:extLst>
          </p:cNvPr>
          <p:cNvSpPr/>
          <p:nvPr/>
        </p:nvSpPr>
        <p:spPr>
          <a:xfrm>
            <a:off x="6115160" y="3934533"/>
            <a:ext cx="1237488" cy="6493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88664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 rot="275902">
            <a:off x="8117877" y="1387678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438323" y="975545"/>
            <a:ext cx="8024075" cy="378969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" name="Grupo 7"/>
          <p:cNvGrpSpPr/>
          <p:nvPr/>
        </p:nvGrpSpPr>
        <p:grpSpPr>
          <a:xfrm>
            <a:off x="5569660" y="1520682"/>
            <a:ext cx="3170722" cy="2763268"/>
            <a:chOff x="8959367" y="2243285"/>
            <a:chExt cx="2952014" cy="2729264"/>
          </a:xfrm>
        </p:grpSpPr>
        <p:sp>
          <p:nvSpPr>
            <p:cNvPr id="14" name="Retângulo 13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17" name="Retângulo de cantos arredondados 5"/>
          <p:cNvSpPr/>
          <p:nvPr/>
        </p:nvSpPr>
        <p:spPr>
          <a:xfrm flipV="1">
            <a:off x="447585" y="4765233"/>
            <a:ext cx="8024075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692222" y="1113296"/>
            <a:ext cx="4793522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1400" b="1" dirty="0">
                <a:solidFill>
                  <a:srgbClr val="4FAFA8"/>
                </a:solidFill>
              </a:rPr>
              <a:t>Modelo de referência do COBIT 5</a:t>
            </a:r>
          </a:p>
          <a:p>
            <a:pPr marL="2857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 cinco domínios do modelo de referência:</a:t>
            </a:r>
          </a:p>
          <a:p>
            <a:pPr marL="0" lvl="1" indent="0">
              <a:spcAft>
                <a:spcPts val="600"/>
              </a:spcAft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Alinhar, Planejar e Organizar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Align, Plan and </a:t>
            </a:r>
            <a:r>
              <a:rPr lang="en-US" sz="14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Organise</a:t>
            </a:r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APO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):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Contém treze processos e possui abrangência estratégica e tática, identificando as formas que a TI pode contribuir melhor para o atendimento dos objetivos de negócio, envolvendo planejamento, comunicação e gerenciamento em diversas perspectivas. (FERNANDES e ABREU, 2014) </a:t>
            </a:r>
          </a:p>
          <a:p>
            <a:pPr marL="285750" lvl="2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APO01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Gerenciar o </a:t>
            </a:r>
            <a:r>
              <a:rPr lang="pt-B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framework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gestão de TI; </a:t>
            </a:r>
          </a:p>
          <a:p>
            <a:pPr marL="285750" lvl="2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APO02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Gerenciar a estratégia; </a:t>
            </a:r>
          </a:p>
          <a:p>
            <a:pPr marL="285750" lvl="2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APO03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Gerenciar a arquitetura corporativa;</a:t>
            </a:r>
          </a:p>
          <a:p>
            <a:pPr marL="285750" lvl="2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APO04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Gerenciar a inovação;</a:t>
            </a:r>
          </a:p>
          <a:p>
            <a:pPr marL="285750" lvl="2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APO05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Gerenciar o portfólio;</a:t>
            </a:r>
          </a:p>
          <a:p>
            <a:pPr marL="285750" lvl="2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APO06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Gerenciar orçamento e custos;</a:t>
            </a:r>
          </a:p>
          <a:p>
            <a:pPr marL="285750" lvl="2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APO07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Gerenciar recursos humanos</a:t>
            </a:r>
          </a:p>
          <a:p>
            <a:pPr marL="0" lvl="2" indent="0">
              <a:spcAft>
                <a:spcPts val="0"/>
              </a:spcAft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. .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369785" y="561729"/>
            <a:ext cx="526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Diferença entre gestão de TI e Gov. de TI</a:t>
            </a:r>
          </a:p>
        </p:txBody>
      </p:sp>
      <p:grpSp>
        <p:nvGrpSpPr>
          <p:cNvPr id="28" name="Grupo 4"/>
          <p:cNvGrpSpPr/>
          <p:nvPr/>
        </p:nvGrpSpPr>
        <p:grpSpPr>
          <a:xfrm>
            <a:off x="5696269" y="1656700"/>
            <a:ext cx="2931475" cy="2528949"/>
            <a:chOff x="5397500" y="1173163"/>
            <a:chExt cx="3327400" cy="3500435"/>
          </a:xfrm>
        </p:grpSpPr>
        <p:pic>
          <p:nvPicPr>
            <p:cNvPr id="2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7500" y="1173163"/>
              <a:ext cx="3327400" cy="3500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0" name="Conector reto 29"/>
            <p:cNvCxnSpPr/>
            <p:nvPr/>
          </p:nvCxnSpPr>
          <p:spPr>
            <a:xfrm>
              <a:off x="5811548" y="3919917"/>
              <a:ext cx="292100" cy="0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50162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 rot="275902">
            <a:off x="8117877" y="1387678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438323" y="975545"/>
            <a:ext cx="8024075" cy="378969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" name="Grupo 7"/>
          <p:cNvGrpSpPr/>
          <p:nvPr/>
        </p:nvGrpSpPr>
        <p:grpSpPr>
          <a:xfrm>
            <a:off x="5569660" y="1520682"/>
            <a:ext cx="3170722" cy="2763268"/>
            <a:chOff x="8959367" y="2243285"/>
            <a:chExt cx="2952014" cy="2729264"/>
          </a:xfrm>
        </p:grpSpPr>
        <p:sp>
          <p:nvSpPr>
            <p:cNvPr id="14" name="Retângulo 13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25" name="Retângulo de cantos arredondados 5"/>
          <p:cNvSpPr/>
          <p:nvPr/>
        </p:nvSpPr>
        <p:spPr>
          <a:xfrm flipV="1">
            <a:off x="447585" y="4765233"/>
            <a:ext cx="8024075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692222" y="1113296"/>
            <a:ext cx="479352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1400" b="1" dirty="0">
                <a:solidFill>
                  <a:srgbClr val="4FAFA8"/>
                </a:solidFill>
              </a:rPr>
              <a:t>Modelo de referência do COBIT 5</a:t>
            </a:r>
          </a:p>
          <a:p>
            <a:pPr marL="2857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 cinco domínios do modelo de referência:</a:t>
            </a:r>
          </a:p>
          <a:p>
            <a:pPr marL="0" lvl="1" indent="0">
              <a:spcAft>
                <a:spcPts val="600"/>
              </a:spcAft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Alinhar, Planejar e Organizar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Align, Plan and </a:t>
            </a:r>
            <a:r>
              <a:rPr lang="en-US" sz="14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Organise</a:t>
            </a:r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APO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):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Contém treze processos e possui abrangência estratégica e tática, identificando as formas que a TI pode contribuir melhor para o atendimento dos objetivos de negócio, envolvendo planejamento, comunicação e gerenciamento em diversas perspectivas. (FERNANDES e ABREU, 2014) </a:t>
            </a:r>
          </a:p>
          <a:p>
            <a:pPr indent="-277813" algn="just">
              <a:spcAft>
                <a:spcPts val="0"/>
              </a:spcAft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. .</a:t>
            </a:r>
          </a:p>
          <a:p>
            <a:pPr marL="7937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APO08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Gerenciar relacionamentos;</a:t>
            </a:r>
          </a:p>
          <a:p>
            <a:pPr marL="7937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APO09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Gerenciar contratos de prestação de serviços;</a:t>
            </a:r>
          </a:p>
          <a:p>
            <a:pPr marL="7937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APO10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Gerenciar fornecedores;</a:t>
            </a:r>
          </a:p>
          <a:p>
            <a:pPr marL="7937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APO11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Gerenciar qualidade;</a:t>
            </a:r>
          </a:p>
          <a:p>
            <a:pPr marL="7937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APO12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Gerenciar riscos;</a:t>
            </a:r>
          </a:p>
          <a:p>
            <a:pPr marL="7937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APO13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Gerenciar segurança.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369785" y="561729"/>
            <a:ext cx="526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Diferença entre gestão de TI e Gov. de TI</a:t>
            </a:r>
          </a:p>
        </p:txBody>
      </p:sp>
      <p:grpSp>
        <p:nvGrpSpPr>
          <p:cNvPr id="28" name="Grupo 4"/>
          <p:cNvGrpSpPr/>
          <p:nvPr/>
        </p:nvGrpSpPr>
        <p:grpSpPr>
          <a:xfrm>
            <a:off x="5696269" y="1656700"/>
            <a:ext cx="2931475" cy="2528949"/>
            <a:chOff x="5397500" y="1173163"/>
            <a:chExt cx="3327400" cy="3500435"/>
          </a:xfrm>
        </p:grpSpPr>
        <p:pic>
          <p:nvPicPr>
            <p:cNvPr id="2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7500" y="1173163"/>
              <a:ext cx="3327400" cy="3500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0" name="Conector reto 29"/>
            <p:cNvCxnSpPr/>
            <p:nvPr/>
          </p:nvCxnSpPr>
          <p:spPr>
            <a:xfrm>
              <a:off x="5811548" y="3919917"/>
              <a:ext cx="292100" cy="0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096660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aixaDeTexto 26"/>
          <p:cNvSpPr txBox="1"/>
          <p:nvPr/>
        </p:nvSpPr>
        <p:spPr>
          <a:xfrm>
            <a:off x="2215461" y="-85614"/>
            <a:ext cx="6306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Diferença entre gestão de TI e Gov. de TI – 5 DOMINIOS do COBIT 5</a:t>
            </a:r>
          </a:p>
        </p:txBody>
      </p:sp>
      <p:grpSp>
        <p:nvGrpSpPr>
          <p:cNvPr id="11" name="Grupo 4"/>
          <p:cNvGrpSpPr/>
          <p:nvPr/>
        </p:nvGrpSpPr>
        <p:grpSpPr>
          <a:xfrm>
            <a:off x="380233" y="175920"/>
            <a:ext cx="7551534" cy="4967579"/>
            <a:chOff x="5397500" y="1173163"/>
            <a:chExt cx="3327400" cy="3044367"/>
          </a:xfrm>
        </p:grpSpPr>
        <p:pic>
          <p:nvPicPr>
            <p:cNvPr id="12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029"/>
            <a:stretch/>
          </p:blipFill>
          <p:spPr bwMode="auto">
            <a:xfrm>
              <a:off x="5397500" y="1173163"/>
              <a:ext cx="3327400" cy="3044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3" name="Conector reto 12"/>
            <p:cNvCxnSpPr/>
            <p:nvPr/>
          </p:nvCxnSpPr>
          <p:spPr>
            <a:xfrm>
              <a:off x="5588000" y="2070100"/>
              <a:ext cx="292100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EA68C99E-E877-4A32-A11C-2F9339BC7FA7}"/>
              </a:ext>
            </a:extLst>
          </p:cNvPr>
          <p:cNvSpPr/>
          <p:nvPr/>
        </p:nvSpPr>
        <p:spPr>
          <a:xfrm>
            <a:off x="543415" y="1066911"/>
            <a:ext cx="7210697" cy="22197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613496A-908D-469D-9F19-F7ACEDFB61D4}"/>
              </a:ext>
            </a:extLst>
          </p:cNvPr>
          <p:cNvSpPr/>
          <p:nvPr/>
        </p:nvSpPr>
        <p:spPr>
          <a:xfrm>
            <a:off x="2391041" y="3623930"/>
            <a:ext cx="585216" cy="536321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3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F66487F1-F7CE-4415-9042-25F065792EB5}"/>
              </a:ext>
            </a:extLst>
          </p:cNvPr>
          <p:cNvSpPr/>
          <p:nvPr/>
        </p:nvSpPr>
        <p:spPr>
          <a:xfrm>
            <a:off x="977973" y="3941436"/>
            <a:ext cx="1237488" cy="6493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7B58809B-953A-41F3-BD25-1F79F99D96CC}"/>
              </a:ext>
            </a:extLst>
          </p:cNvPr>
          <p:cNvSpPr/>
          <p:nvPr/>
        </p:nvSpPr>
        <p:spPr>
          <a:xfrm>
            <a:off x="4453564" y="3934533"/>
            <a:ext cx="1237488" cy="6493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FA9134C6-9421-4900-8CFD-D4C2673DED14}"/>
              </a:ext>
            </a:extLst>
          </p:cNvPr>
          <p:cNvSpPr/>
          <p:nvPr/>
        </p:nvSpPr>
        <p:spPr>
          <a:xfrm>
            <a:off x="6115160" y="3934533"/>
            <a:ext cx="1237488" cy="6493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81366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0"/>
          <p:cNvSpPr/>
          <p:nvPr/>
        </p:nvSpPr>
        <p:spPr>
          <a:xfrm rot="275902">
            <a:off x="8117877" y="1387678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438323" y="975545"/>
            <a:ext cx="8024075" cy="378969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" name="Grupo 7"/>
          <p:cNvGrpSpPr/>
          <p:nvPr/>
        </p:nvGrpSpPr>
        <p:grpSpPr>
          <a:xfrm>
            <a:off x="5569660" y="1520682"/>
            <a:ext cx="3170722" cy="2763268"/>
            <a:chOff x="8959367" y="2243285"/>
            <a:chExt cx="2952014" cy="2729264"/>
          </a:xfrm>
        </p:grpSpPr>
        <p:sp>
          <p:nvSpPr>
            <p:cNvPr id="5" name="Retângulo 4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7" name="Retângulo de cantos arredondados 5"/>
          <p:cNvSpPr/>
          <p:nvPr/>
        </p:nvSpPr>
        <p:spPr>
          <a:xfrm flipV="1">
            <a:off x="447585" y="4765233"/>
            <a:ext cx="8024075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597339" y="1113296"/>
            <a:ext cx="4868177" cy="361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1400" b="1" dirty="0">
                <a:solidFill>
                  <a:srgbClr val="4FAFA8"/>
                </a:solidFill>
              </a:rPr>
              <a:t>Modelo de referência do COBIT 5</a:t>
            </a:r>
          </a:p>
          <a:p>
            <a:pPr marL="2857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 cinco domínios do modelo de referência:</a:t>
            </a:r>
          </a:p>
          <a:p>
            <a:pPr>
              <a:spcAft>
                <a:spcPts val="0"/>
              </a:spcAft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Construir, Adquirir e Implementar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pt-B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Build, </a:t>
            </a:r>
            <a:r>
              <a:rPr lang="pt-BR" sz="14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Acquire</a:t>
            </a:r>
            <a:r>
              <a:rPr lang="pt-B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BR" sz="14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and</a:t>
            </a:r>
            <a:r>
              <a:rPr lang="pt-B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BR" sz="14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Implement</a:t>
            </a:r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):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Contém dez processos e cobre identificação, desenvolvimento e aquisição de soluções de TI para executar a estratégia de TI estabelecida, assim como a sua implementação e integração junto aos processos de negócio. Mudanças e manutenções em sistemas existentes também estão cobertas por este domínio, para assegurar a continuidade dos respectivos ciclos de vida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(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FERNANDES e ABREU, 2014) 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73050" lvl="1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BAI01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Gerenciar programas e projetos;</a:t>
            </a:r>
          </a:p>
          <a:p>
            <a:pPr marL="273050" lvl="1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BAI02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Gerenciar a definição de requisitos;</a:t>
            </a:r>
          </a:p>
          <a:p>
            <a:pPr marL="273050" lvl="1" indent="-285750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1346200" algn="l"/>
              </a:tabLst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BAI03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Gerenciar a identificação e a construção de soluções;</a:t>
            </a:r>
          </a:p>
          <a:p>
            <a:pPr marL="273050" lvl="1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BAI04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Gerenciar disponibilidade e capacidade;</a:t>
            </a:r>
          </a:p>
          <a:p>
            <a:pPr marL="273050" lvl="1" indent="-285750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1346200" algn="l"/>
              </a:tabLst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BAI05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Gerenciar a habilitação da mudança organizacional;</a:t>
            </a:r>
          </a:p>
          <a:p>
            <a:pPr marL="0" lvl="1" indent="-12700">
              <a:spcAft>
                <a:spcPts val="300"/>
              </a:spcAft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. .</a:t>
            </a: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369785" y="561729"/>
            <a:ext cx="526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Diferença entre gestão de TI e Gov. de TI</a:t>
            </a:r>
          </a:p>
        </p:txBody>
      </p:sp>
      <p:grpSp>
        <p:nvGrpSpPr>
          <p:cNvPr id="10" name="Grupo 4"/>
          <p:cNvGrpSpPr/>
          <p:nvPr/>
        </p:nvGrpSpPr>
        <p:grpSpPr>
          <a:xfrm>
            <a:off x="5696269" y="1656700"/>
            <a:ext cx="2931475" cy="2528949"/>
            <a:chOff x="5397500" y="1173163"/>
            <a:chExt cx="3327400" cy="3500435"/>
          </a:xfrm>
        </p:grpSpPr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7500" y="1173163"/>
              <a:ext cx="3327400" cy="3500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2" name="Conector reto 11"/>
            <p:cNvCxnSpPr/>
            <p:nvPr/>
          </p:nvCxnSpPr>
          <p:spPr>
            <a:xfrm>
              <a:off x="6570015" y="3919917"/>
              <a:ext cx="292100" cy="0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743149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 rot="275902">
            <a:off x="8117877" y="1387678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438323" y="975545"/>
            <a:ext cx="8024075" cy="378969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" name="Grupo 7"/>
          <p:cNvGrpSpPr/>
          <p:nvPr/>
        </p:nvGrpSpPr>
        <p:grpSpPr>
          <a:xfrm>
            <a:off x="5569660" y="1520682"/>
            <a:ext cx="3170722" cy="2763268"/>
            <a:chOff x="8959367" y="2243285"/>
            <a:chExt cx="2952014" cy="2729264"/>
          </a:xfrm>
        </p:grpSpPr>
        <p:sp>
          <p:nvSpPr>
            <p:cNvPr id="15" name="Retângulo 14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17" name="Retângulo de cantos arredondados 5"/>
          <p:cNvSpPr/>
          <p:nvPr/>
        </p:nvSpPr>
        <p:spPr>
          <a:xfrm flipV="1">
            <a:off x="447585" y="4765233"/>
            <a:ext cx="8024075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692222" y="1113296"/>
            <a:ext cx="479352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1400" b="1" dirty="0">
                <a:solidFill>
                  <a:srgbClr val="4FAFA8"/>
                </a:solidFill>
              </a:rPr>
              <a:t>Modelo de referência do COBIT 5</a:t>
            </a:r>
          </a:p>
          <a:p>
            <a:pPr marL="2857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rgbClr val="0070C0"/>
                </a:solidFill>
              </a:rPr>
              <a:t>Os cinco domínios do modelo de referência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pPr>
              <a:spcAft>
                <a:spcPts val="0"/>
              </a:spcAft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Construir, Adquirir e Implementar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pt-B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Build, </a:t>
            </a:r>
            <a:r>
              <a:rPr lang="pt-BR" sz="14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Acquire</a:t>
            </a:r>
            <a:r>
              <a:rPr lang="pt-B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BR" sz="14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and</a:t>
            </a:r>
            <a:r>
              <a:rPr lang="pt-B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BR" sz="14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Implement</a:t>
            </a:r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):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Contém dez processos e cobre identificação, desenvolvimento e aquisição de soluções de TI para executar a estratégia de TI estabelecida, assim como a sua implementação e integração junto aos processos de negócio. Mudanças e manutenções em sistemas existentes também estão cobertas por este domínio, para assegurar a continuidade dos respectivos ciclos de vida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(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FERNANDES e ABREU, 2014) 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1" indent="-12700">
              <a:spcAft>
                <a:spcPts val="0"/>
              </a:spcAft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. .</a:t>
            </a: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730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BAI06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Gerenciar  mudanças;</a:t>
            </a:r>
          </a:p>
          <a:p>
            <a:pPr marL="2730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BAI07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Gerenciar o aceite e a transição das mudanças;</a:t>
            </a:r>
          </a:p>
          <a:p>
            <a:pPr marL="2730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BAI08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Gerenciar o conhecimento;</a:t>
            </a:r>
          </a:p>
          <a:p>
            <a:pPr marL="2730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BAI09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Gerenciar ativos;</a:t>
            </a:r>
          </a:p>
          <a:p>
            <a:pPr marL="2730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BAI10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Gerenciar a configuração.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369785" y="561729"/>
            <a:ext cx="526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Diferença entre gestão de TI e Gov. de TI</a:t>
            </a:r>
          </a:p>
        </p:txBody>
      </p:sp>
      <p:grpSp>
        <p:nvGrpSpPr>
          <p:cNvPr id="28" name="Grupo 4"/>
          <p:cNvGrpSpPr/>
          <p:nvPr/>
        </p:nvGrpSpPr>
        <p:grpSpPr>
          <a:xfrm>
            <a:off x="5696269" y="1656700"/>
            <a:ext cx="2931475" cy="2528949"/>
            <a:chOff x="5397500" y="1173163"/>
            <a:chExt cx="3327400" cy="3500435"/>
          </a:xfrm>
        </p:grpSpPr>
        <p:pic>
          <p:nvPicPr>
            <p:cNvPr id="2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7500" y="1173163"/>
              <a:ext cx="3327400" cy="3500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0" name="Conector reto 29"/>
            <p:cNvCxnSpPr/>
            <p:nvPr/>
          </p:nvCxnSpPr>
          <p:spPr>
            <a:xfrm>
              <a:off x="6570015" y="3919917"/>
              <a:ext cx="292100" cy="0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303263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aixaDeTexto 26"/>
          <p:cNvSpPr txBox="1"/>
          <p:nvPr/>
        </p:nvSpPr>
        <p:spPr>
          <a:xfrm>
            <a:off x="2001045" y="-48000"/>
            <a:ext cx="6178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Diferença entre gestão de TI e Gov. de TI – 5 DOMINIOS do COBIT 5</a:t>
            </a:r>
          </a:p>
        </p:txBody>
      </p:sp>
      <p:grpSp>
        <p:nvGrpSpPr>
          <p:cNvPr id="11" name="Grupo 4"/>
          <p:cNvGrpSpPr/>
          <p:nvPr/>
        </p:nvGrpSpPr>
        <p:grpSpPr>
          <a:xfrm>
            <a:off x="380233" y="175920"/>
            <a:ext cx="7551534" cy="4967579"/>
            <a:chOff x="5397500" y="1173163"/>
            <a:chExt cx="3327400" cy="3044367"/>
          </a:xfrm>
        </p:grpSpPr>
        <p:pic>
          <p:nvPicPr>
            <p:cNvPr id="12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029"/>
            <a:stretch/>
          </p:blipFill>
          <p:spPr bwMode="auto">
            <a:xfrm>
              <a:off x="5397500" y="1173163"/>
              <a:ext cx="3327400" cy="3044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3" name="Conector reto 12"/>
            <p:cNvCxnSpPr/>
            <p:nvPr/>
          </p:nvCxnSpPr>
          <p:spPr>
            <a:xfrm>
              <a:off x="5588000" y="2070100"/>
              <a:ext cx="292100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EA68C99E-E877-4A32-A11C-2F9339BC7FA7}"/>
              </a:ext>
            </a:extLst>
          </p:cNvPr>
          <p:cNvSpPr/>
          <p:nvPr/>
        </p:nvSpPr>
        <p:spPr>
          <a:xfrm>
            <a:off x="543415" y="1066911"/>
            <a:ext cx="7210697" cy="22197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613496A-908D-469D-9F19-F7ACEDFB61D4}"/>
              </a:ext>
            </a:extLst>
          </p:cNvPr>
          <p:cNvSpPr/>
          <p:nvPr/>
        </p:nvSpPr>
        <p:spPr>
          <a:xfrm>
            <a:off x="4089216" y="3661544"/>
            <a:ext cx="585216" cy="536321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4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F66487F1-F7CE-4415-9042-25F065792EB5}"/>
              </a:ext>
            </a:extLst>
          </p:cNvPr>
          <p:cNvSpPr/>
          <p:nvPr/>
        </p:nvSpPr>
        <p:spPr>
          <a:xfrm>
            <a:off x="2733621" y="3934533"/>
            <a:ext cx="1237488" cy="6493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7B58809B-953A-41F3-BD25-1F79F99D96CC}"/>
              </a:ext>
            </a:extLst>
          </p:cNvPr>
          <p:cNvSpPr/>
          <p:nvPr/>
        </p:nvSpPr>
        <p:spPr>
          <a:xfrm>
            <a:off x="1000285" y="3911998"/>
            <a:ext cx="1237488" cy="6493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FA9134C6-9421-4900-8CFD-D4C2673DED14}"/>
              </a:ext>
            </a:extLst>
          </p:cNvPr>
          <p:cNvSpPr/>
          <p:nvPr/>
        </p:nvSpPr>
        <p:spPr>
          <a:xfrm>
            <a:off x="6115160" y="3934533"/>
            <a:ext cx="1237488" cy="6493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32005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0"/>
          <p:cNvSpPr/>
          <p:nvPr/>
        </p:nvSpPr>
        <p:spPr>
          <a:xfrm rot="275902">
            <a:off x="8117877" y="1387678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438323" y="975545"/>
            <a:ext cx="8024075" cy="378969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7" name="Grupo 7"/>
          <p:cNvGrpSpPr/>
          <p:nvPr/>
        </p:nvGrpSpPr>
        <p:grpSpPr>
          <a:xfrm>
            <a:off x="5569660" y="1520682"/>
            <a:ext cx="3170722" cy="2763268"/>
            <a:chOff x="8959367" y="2243285"/>
            <a:chExt cx="2952014" cy="2729264"/>
          </a:xfrm>
        </p:grpSpPr>
        <p:sp>
          <p:nvSpPr>
            <p:cNvPr id="18" name="Retângulo 17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20" name="Retângulo de cantos arredondados 5"/>
          <p:cNvSpPr/>
          <p:nvPr/>
        </p:nvSpPr>
        <p:spPr>
          <a:xfrm flipV="1">
            <a:off x="447585" y="4765233"/>
            <a:ext cx="8024075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692222" y="1183636"/>
            <a:ext cx="479352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1400" b="1" dirty="0">
                <a:solidFill>
                  <a:srgbClr val="4FAFA8"/>
                </a:solidFill>
              </a:rPr>
              <a:t>Modelo de referência do COBIT 5</a:t>
            </a:r>
          </a:p>
          <a:p>
            <a:pPr marL="2857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 cinco domínios do modelo de referência:</a:t>
            </a:r>
          </a:p>
          <a:p>
            <a:pPr indent="-277813">
              <a:spcAft>
                <a:spcPts val="0"/>
              </a:spcAft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Entregar, Serviços e Suporte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pt-BR" sz="14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Deliver</a:t>
            </a:r>
            <a:r>
              <a:rPr lang="pt-B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Service </a:t>
            </a:r>
            <a:r>
              <a:rPr lang="pt-BR" sz="14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and</a:t>
            </a:r>
            <a:r>
              <a:rPr lang="pt-B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BR" sz="14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Support</a:t>
            </a:r>
            <a:r>
              <a:rPr lang="pt-B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DSS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Cobre a entrega propriamente dita dos serviços requeridos, incluindo gerenciamento de segurança e continuidade, reparo de equipamentos e demais itens relacionados, suporte aos serviços para os usuários, gestão dos dados e da infraestrutura operacional.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FERNANDES e ABREU, 2014) 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730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DSS01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Gerenciar operações;</a:t>
            </a:r>
          </a:p>
          <a:p>
            <a:pPr marL="2730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DSS02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Gerenciar requisições de serviços e incidentes.</a:t>
            </a:r>
          </a:p>
          <a:p>
            <a:pPr marL="2730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DSS03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Gerenciar problemas;</a:t>
            </a:r>
          </a:p>
          <a:p>
            <a:pPr marL="2730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DSS04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Gerenciar a continuidade;</a:t>
            </a:r>
          </a:p>
          <a:p>
            <a:pPr marL="2730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DSS05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Gerenciar os serviços de segurança;</a:t>
            </a:r>
          </a:p>
          <a:p>
            <a:pPr marL="2730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DSS06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Gerenciar controles de processos de negócios. 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369785" y="561729"/>
            <a:ext cx="526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Diferença entre gestão de TI e Gov. de TI</a:t>
            </a:r>
          </a:p>
        </p:txBody>
      </p:sp>
      <p:grpSp>
        <p:nvGrpSpPr>
          <p:cNvPr id="23" name="Grupo 4"/>
          <p:cNvGrpSpPr/>
          <p:nvPr/>
        </p:nvGrpSpPr>
        <p:grpSpPr>
          <a:xfrm>
            <a:off x="5696269" y="1656700"/>
            <a:ext cx="2931475" cy="2528949"/>
            <a:chOff x="5397500" y="1173163"/>
            <a:chExt cx="3327400" cy="3500435"/>
          </a:xfrm>
        </p:grpSpPr>
        <p:pic>
          <p:nvPicPr>
            <p:cNvPr id="2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7500" y="1173163"/>
              <a:ext cx="3327400" cy="3500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0" name="Conector reto 29"/>
            <p:cNvCxnSpPr/>
            <p:nvPr/>
          </p:nvCxnSpPr>
          <p:spPr>
            <a:xfrm>
              <a:off x="7312513" y="3919917"/>
              <a:ext cx="292100" cy="0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077136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0"/>
          <p:cNvSpPr/>
          <p:nvPr/>
        </p:nvSpPr>
        <p:spPr>
          <a:xfrm rot="275902">
            <a:off x="8117877" y="1387678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438323" y="975545"/>
            <a:ext cx="8024075" cy="378969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2" name="Grupo 7"/>
          <p:cNvGrpSpPr/>
          <p:nvPr/>
        </p:nvGrpSpPr>
        <p:grpSpPr>
          <a:xfrm>
            <a:off x="5569660" y="1520682"/>
            <a:ext cx="3170722" cy="2763268"/>
            <a:chOff x="8959367" y="2243285"/>
            <a:chExt cx="2952014" cy="2729264"/>
          </a:xfrm>
        </p:grpSpPr>
        <p:sp>
          <p:nvSpPr>
            <p:cNvPr id="23" name="Retângulo 22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25" name="Retângulo de cantos arredondados 5"/>
          <p:cNvSpPr/>
          <p:nvPr/>
        </p:nvSpPr>
        <p:spPr>
          <a:xfrm flipV="1">
            <a:off x="447585" y="4765233"/>
            <a:ext cx="8024075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692222" y="1183636"/>
            <a:ext cx="479352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1400" b="1" dirty="0">
                <a:solidFill>
                  <a:srgbClr val="4FAFA8"/>
                </a:solidFill>
              </a:rPr>
              <a:t>Modelo de referência do COBIT 5</a:t>
            </a:r>
          </a:p>
          <a:p>
            <a:pPr marL="2857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 cinco domínios do modelo de referência:</a:t>
            </a:r>
          </a:p>
          <a:p>
            <a:pPr indent="-277813">
              <a:spcAft>
                <a:spcPts val="0"/>
              </a:spcAft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Entregar, Serviços e Suporte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pt-BR" sz="14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Deliver</a:t>
            </a:r>
            <a:r>
              <a:rPr lang="pt-B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Service </a:t>
            </a:r>
            <a:r>
              <a:rPr lang="pt-BR" sz="14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and</a:t>
            </a:r>
            <a:r>
              <a:rPr lang="pt-B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BR" sz="14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Support</a:t>
            </a:r>
            <a:r>
              <a:rPr lang="pt-B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DSS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Cobre a entrega propriamente dita dos serviços requeridos, incluindo gerenciamento de segurança e continuidade, reparo de equipamentos e demais itens relacionados, suporte aos serviços para os usuários, gestão dos dados e da infraestrutura operacional.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FERNANDES e ABREU, 2014) 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730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DSS01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Gerenciar operações;</a:t>
            </a:r>
          </a:p>
          <a:p>
            <a:pPr marL="2730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DSS02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Gerenciar requisições de serviços e incidentes.</a:t>
            </a:r>
          </a:p>
          <a:p>
            <a:pPr marL="2730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DSS03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Gerenciar problemas;</a:t>
            </a:r>
          </a:p>
          <a:p>
            <a:pPr marL="2730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DSS04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Gerenciar a continuidade;</a:t>
            </a:r>
          </a:p>
          <a:p>
            <a:pPr marL="2730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DSS05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Gerenciar os serviços de segurança;</a:t>
            </a:r>
          </a:p>
          <a:p>
            <a:pPr marL="2730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DSS06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Gerenciar controles de processos de negócios. 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369785" y="561729"/>
            <a:ext cx="526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Diferença entre gestão de TI e Gov. de TI</a:t>
            </a:r>
          </a:p>
        </p:txBody>
      </p:sp>
      <p:grpSp>
        <p:nvGrpSpPr>
          <p:cNvPr id="28" name="Grupo 4"/>
          <p:cNvGrpSpPr/>
          <p:nvPr/>
        </p:nvGrpSpPr>
        <p:grpSpPr>
          <a:xfrm>
            <a:off x="5696269" y="1656700"/>
            <a:ext cx="2931475" cy="2528949"/>
            <a:chOff x="5397500" y="1173163"/>
            <a:chExt cx="3327400" cy="3500435"/>
          </a:xfrm>
        </p:grpSpPr>
        <p:pic>
          <p:nvPicPr>
            <p:cNvPr id="2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7500" y="1173163"/>
              <a:ext cx="3327400" cy="3500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0" name="Conector reto 29"/>
            <p:cNvCxnSpPr/>
            <p:nvPr/>
          </p:nvCxnSpPr>
          <p:spPr>
            <a:xfrm>
              <a:off x="8055014" y="3919917"/>
              <a:ext cx="292100" cy="0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8145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369785" y="561729"/>
            <a:ext cx="1662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Temas desta aula</a:t>
            </a:r>
          </a:p>
        </p:txBody>
      </p:sp>
      <p:pic>
        <p:nvPicPr>
          <p:cNvPr id="6" name="Picture 2" descr="http://www.marketingmattersinbound.com/wp-content/uploads/2014/03/shutterstock_164801765.jp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310029" y="0"/>
            <a:ext cx="4833971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Diagrama 8"/>
          <p:cNvGraphicFramePr/>
          <p:nvPr>
            <p:extLst>
              <p:ext uri="{D42A27DB-BD31-4B8C-83A1-F6EECF244321}">
                <p14:modId xmlns:p14="http://schemas.microsoft.com/office/powerpoint/2010/main" val="494833386"/>
              </p:ext>
            </p:extLst>
          </p:nvPr>
        </p:nvGraphicFramePr>
        <p:xfrm>
          <a:off x="699459" y="1752307"/>
          <a:ext cx="4943894" cy="18771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907558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aixaDeTexto 26"/>
          <p:cNvSpPr txBox="1"/>
          <p:nvPr/>
        </p:nvSpPr>
        <p:spPr>
          <a:xfrm>
            <a:off x="2204244" y="-69788"/>
            <a:ext cx="58285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Diferença entre gestão de TI e Gov. de TI – 5 DOMINIOS do COBIT 5</a:t>
            </a:r>
          </a:p>
        </p:txBody>
      </p:sp>
      <p:grpSp>
        <p:nvGrpSpPr>
          <p:cNvPr id="11" name="Grupo 4"/>
          <p:cNvGrpSpPr/>
          <p:nvPr/>
        </p:nvGrpSpPr>
        <p:grpSpPr>
          <a:xfrm>
            <a:off x="380233" y="175920"/>
            <a:ext cx="7551534" cy="4967579"/>
            <a:chOff x="5397500" y="1173163"/>
            <a:chExt cx="3327400" cy="3044367"/>
          </a:xfrm>
        </p:grpSpPr>
        <p:pic>
          <p:nvPicPr>
            <p:cNvPr id="12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029"/>
            <a:stretch/>
          </p:blipFill>
          <p:spPr bwMode="auto">
            <a:xfrm>
              <a:off x="5397500" y="1173163"/>
              <a:ext cx="3327400" cy="3044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3" name="Conector reto 12"/>
            <p:cNvCxnSpPr/>
            <p:nvPr/>
          </p:nvCxnSpPr>
          <p:spPr>
            <a:xfrm>
              <a:off x="5588000" y="2070100"/>
              <a:ext cx="292100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EA68C99E-E877-4A32-A11C-2F9339BC7FA7}"/>
              </a:ext>
            </a:extLst>
          </p:cNvPr>
          <p:cNvSpPr/>
          <p:nvPr/>
        </p:nvSpPr>
        <p:spPr>
          <a:xfrm>
            <a:off x="543415" y="1066911"/>
            <a:ext cx="7210697" cy="22197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613496A-908D-469D-9F19-F7ACEDFB61D4}"/>
              </a:ext>
            </a:extLst>
          </p:cNvPr>
          <p:cNvSpPr/>
          <p:nvPr/>
        </p:nvSpPr>
        <p:spPr>
          <a:xfrm>
            <a:off x="5880899" y="3599482"/>
            <a:ext cx="585216" cy="536321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5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F66487F1-F7CE-4415-9042-25F065792EB5}"/>
              </a:ext>
            </a:extLst>
          </p:cNvPr>
          <p:cNvSpPr/>
          <p:nvPr/>
        </p:nvSpPr>
        <p:spPr>
          <a:xfrm>
            <a:off x="2733621" y="3934533"/>
            <a:ext cx="1237488" cy="6493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7B58809B-953A-41F3-BD25-1F79F99D96CC}"/>
              </a:ext>
            </a:extLst>
          </p:cNvPr>
          <p:cNvSpPr/>
          <p:nvPr/>
        </p:nvSpPr>
        <p:spPr>
          <a:xfrm>
            <a:off x="4453564" y="3934533"/>
            <a:ext cx="1237488" cy="6493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FA9134C6-9421-4900-8CFD-D4C2673DED14}"/>
              </a:ext>
            </a:extLst>
          </p:cNvPr>
          <p:cNvSpPr/>
          <p:nvPr/>
        </p:nvSpPr>
        <p:spPr>
          <a:xfrm>
            <a:off x="1013678" y="3934533"/>
            <a:ext cx="1237488" cy="6493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56391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0"/>
          <p:cNvSpPr/>
          <p:nvPr/>
        </p:nvSpPr>
        <p:spPr>
          <a:xfrm rot="275902">
            <a:off x="8117877" y="1387678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438323" y="975545"/>
            <a:ext cx="8024075" cy="378969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6" name="Grupo 7"/>
          <p:cNvGrpSpPr/>
          <p:nvPr/>
        </p:nvGrpSpPr>
        <p:grpSpPr>
          <a:xfrm>
            <a:off x="5569660" y="1520682"/>
            <a:ext cx="3170722" cy="2763268"/>
            <a:chOff x="8959367" y="2243285"/>
            <a:chExt cx="2952014" cy="2729264"/>
          </a:xfrm>
        </p:grpSpPr>
        <p:sp>
          <p:nvSpPr>
            <p:cNvPr id="23" name="Retângulo 22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25" name="Retângulo de cantos arredondados 5"/>
          <p:cNvSpPr/>
          <p:nvPr/>
        </p:nvSpPr>
        <p:spPr>
          <a:xfrm flipV="1">
            <a:off x="447585" y="4765233"/>
            <a:ext cx="8024075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692222" y="1183636"/>
            <a:ext cx="4793522" cy="3339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1400" b="1" dirty="0">
                <a:solidFill>
                  <a:srgbClr val="4FAFA8"/>
                </a:solidFill>
              </a:rPr>
              <a:t>Modelo de referência do COBIT 5</a:t>
            </a:r>
          </a:p>
          <a:p>
            <a:pPr marL="2857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 cinco domínios do modelo de referência:</a:t>
            </a:r>
          </a:p>
          <a:p>
            <a:pPr>
              <a:spcAft>
                <a:spcPts val="600"/>
              </a:spcAft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Monitorar, Avaliar e Analisar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pt-B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Monitor, </a:t>
            </a:r>
            <a:r>
              <a:rPr lang="pt-BR" sz="14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Evaluate</a:t>
            </a:r>
            <a:r>
              <a:rPr lang="pt-B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BR" sz="14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and</a:t>
            </a:r>
            <a:r>
              <a:rPr lang="pt-B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BR" sz="14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Assess</a:t>
            </a:r>
            <a:r>
              <a:rPr lang="pt-B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MEA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Visa assegurar a qualidade dos processos de TI, assim como a sua governança e conformidade com os objetivos de controle, através de mecanismos regulares de acompanhamento, monitoração de controles internos e de avaliações internas e externas.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FERNANDES e ABREU, 2014)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  <a:p>
            <a:pPr marL="285750" lvl="1" indent="-285750"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435100" algn="l"/>
              </a:tabLst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MEA01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Monitorar, avaliar e analisar desempenho e conformidade;</a:t>
            </a:r>
          </a:p>
          <a:p>
            <a:pPr marL="285750" lvl="1" indent="-285750"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435100" algn="l"/>
              </a:tabLst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MEA02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Monitorar, avaliar e analisar o sistema de controle interno;</a:t>
            </a:r>
          </a:p>
          <a:p>
            <a:pPr marL="285750" lvl="1" indent="-285750"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990600" algn="l"/>
              </a:tabLst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MEA03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Monitorar, avaliar e analisar conformidade com requisitos externos.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369785" y="561729"/>
            <a:ext cx="526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Diferença entre gestão de TI e Gov. de TI</a:t>
            </a:r>
          </a:p>
        </p:txBody>
      </p:sp>
      <p:grpSp>
        <p:nvGrpSpPr>
          <p:cNvPr id="28" name="Grupo 4"/>
          <p:cNvGrpSpPr/>
          <p:nvPr/>
        </p:nvGrpSpPr>
        <p:grpSpPr>
          <a:xfrm>
            <a:off x="5696269" y="1656700"/>
            <a:ext cx="2931475" cy="2528949"/>
            <a:chOff x="5397500" y="1173163"/>
            <a:chExt cx="3327400" cy="3500435"/>
          </a:xfrm>
        </p:grpSpPr>
        <p:pic>
          <p:nvPicPr>
            <p:cNvPr id="2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7500" y="1173163"/>
              <a:ext cx="3327400" cy="3500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0" name="Conector reto 29"/>
            <p:cNvCxnSpPr/>
            <p:nvPr/>
          </p:nvCxnSpPr>
          <p:spPr>
            <a:xfrm>
              <a:off x="8055014" y="3919917"/>
              <a:ext cx="292100" cy="0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00826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412313" y="1266088"/>
            <a:ext cx="7788296" cy="301959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de cantos arredondados 5"/>
          <p:cNvSpPr/>
          <p:nvPr/>
        </p:nvSpPr>
        <p:spPr>
          <a:xfrm flipV="1">
            <a:off x="421575" y="4285675"/>
            <a:ext cx="7788296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369785" y="561729"/>
            <a:ext cx="526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COBIT 5 e os princípios da Gestão de TI e da Gov. de TI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662781" y="1414429"/>
            <a:ext cx="5510977" cy="275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1400" b="1" dirty="0">
                <a:solidFill>
                  <a:srgbClr val="4FAFA8"/>
                </a:solidFill>
              </a:rPr>
              <a:t>Modelo de referência do COBIT 5</a:t>
            </a:r>
          </a:p>
          <a:p>
            <a:pPr>
              <a:spcAft>
                <a:spcPts val="60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Segundo o ISACA (2012), as organizações se esforçam para: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Manter </a:t>
            </a:r>
            <a:r>
              <a:rPr lang="pt-BR" sz="1400" b="1" dirty="0">
                <a:solidFill>
                  <a:srgbClr val="0070C0"/>
                </a:solidFill>
              </a:rPr>
              <a:t>informações de alta qualidade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para apoiar decisões corporativas;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b="1" dirty="0">
                <a:solidFill>
                  <a:srgbClr val="0070C0"/>
                </a:solidFill>
              </a:rPr>
              <a:t>Agregar valor ao negócio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partir dos investimentos em TI, ou seja, atingir os objetivos estratégicos e obter benefícios com a TI;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Alcançar </a:t>
            </a:r>
            <a:r>
              <a:rPr lang="pt-BR" sz="1400" b="1" dirty="0">
                <a:solidFill>
                  <a:srgbClr val="0070C0"/>
                </a:solidFill>
              </a:rPr>
              <a:t>excelência operacional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por meio da aplicação confiável e eficiente da tecnologia;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Manter o </a:t>
            </a:r>
            <a:r>
              <a:rPr lang="pt-BR" sz="1400" b="1" dirty="0">
                <a:solidFill>
                  <a:srgbClr val="0070C0"/>
                </a:solidFill>
              </a:rPr>
              <a:t>risco de TI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em um nível aceitável;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b="1" dirty="0">
                <a:solidFill>
                  <a:srgbClr val="0070C0"/>
                </a:solidFill>
              </a:rPr>
              <a:t>Otimizar o custo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 tecnologia e dos serviços de TI;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Cumprir </a:t>
            </a:r>
            <a:r>
              <a:rPr lang="pt-BR" sz="1400" b="1" dirty="0">
                <a:solidFill>
                  <a:srgbClr val="0070C0"/>
                </a:solidFill>
              </a:rPr>
              <a:t>leis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regulamentos, acordos contratuais e políticas pertinentes cada vez mais presentes.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59128">
            <a:off x="6397432" y="1951189"/>
            <a:ext cx="2097490" cy="1649388"/>
          </a:xfrm>
          <a:prstGeom prst="rect">
            <a:avLst/>
          </a:prstGeom>
          <a:noFill/>
          <a:ln w="69850">
            <a:solidFill>
              <a:schemeClr val="bg1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98346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 rot="275902">
            <a:off x="7860901" y="1271006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671709" y="1129994"/>
            <a:ext cx="7533714" cy="334315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" name="Grupo 7"/>
          <p:cNvGrpSpPr/>
          <p:nvPr/>
        </p:nvGrpSpPr>
        <p:grpSpPr>
          <a:xfrm>
            <a:off x="5991049" y="1379564"/>
            <a:ext cx="2481242" cy="2844009"/>
            <a:chOff x="8959367" y="2243285"/>
            <a:chExt cx="2952014" cy="2729264"/>
          </a:xfrm>
        </p:grpSpPr>
        <p:sp>
          <p:nvSpPr>
            <p:cNvPr id="15" name="Retângulo 14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25" name="Retângulo de cantos arredondados 5"/>
          <p:cNvSpPr/>
          <p:nvPr/>
        </p:nvSpPr>
        <p:spPr>
          <a:xfrm flipV="1">
            <a:off x="680971" y="4473143"/>
            <a:ext cx="7533714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870822" y="1487185"/>
            <a:ext cx="5181842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1400" b="1" dirty="0">
                <a:solidFill>
                  <a:srgbClr val="4FAFA8"/>
                </a:solidFill>
              </a:rPr>
              <a:t>Modelo de referência do COBIT 5 (ISACA, 2012)</a:t>
            </a:r>
          </a:p>
          <a:p>
            <a:pPr>
              <a:spcAft>
                <a:spcPts val="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 COBIT 5 fornece um modelo abrangente que auxilia as organizações a atingirem seus objetivos de governança e gestão de TI.</a:t>
            </a:r>
          </a:p>
          <a:p>
            <a:pPr>
              <a:spcAft>
                <a:spcPts val="0"/>
              </a:spcAft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Aft>
                <a:spcPts val="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 COBIT 5 baseia-se em </a:t>
            </a:r>
            <a:r>
              <a:rPr lang="pt-BR" sz="1400" b="1" dirty="0">
                <a:solidFill>
                  <a:srgbClr val="0070C0"/>
                </a:solidFill>
              </a:rPr>
              <a:t>cinco princípios básicos para governança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 gestão de TI da organização:</a:t>
            </a:r>
          </a:p>
          <a:p>
            <a:pPr marL="282575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1º Princípio: Atender às </a:t>
            </a:r>
            <a:r>
              <a:rPr lang="pt-BR" sz="1400" b="1" dirty="0">
                <a:solidFill>
                  <a:srgbClr val="0070C0"/>
                </a:solidFill>
              </a:rPr>
              <a:t>necessidades das partes interessadas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</a:p>
          <a:p>
            <a:pPr marL="282575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2º Princípio: Cobrir a organização de </a:t>
            </a:r>
            <a:r>
              <a:rPr lang="pt-BR" sz="1400" b="1" dirty="0">
                <a:solidFill>
                  <a:srgbClr val="0070C0"/>
                </a:solidFill>
              </a:rPr>
              <a:t>ponta a ponta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</a:p>
          <a:p>
            <a:pPr marL="282575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3º Princípio: Aplicar um </a:t>
            </a:r>
            <a:r>
              <a:rPr lang="pt-BR" sz="1400" b="1" i="1" dirty="0">
                <a:solidFill>
                  <a:srgbClr val="0070C0"/>
                </a:solidFill>
              </a:rPr>
              <a:t>framework</a:t>
            </a:r>
            <a:r>
              <a:rPr lang="pt-BR" sz="1400" b="1" dirty="0">
                <a:solidFill>
                  <a:srgbClr val="0070C0"/>
                </a:solidFill>
              </a:rPr>
              <a:t> único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 integrado;</a:t>
            </a:r>
          </a:p>
          <a:p>
            <a:pPr marL="282575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4º Princípio: Permitir uma abordagem </a:t>
            </a:r>
            <a:r>
              <a:rPr lang="pt-BR" sz="1400" b="1" dirty="0">
                <a:solidFill>
                  <a:srgbClr val="0070C0"/>
                </a:solidFill>
              </a:rPr>
              <a:t>holística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</a:p>
          <a:p>
            <a:pPr marL="282575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5º Princípio</a:t>
            </a:r>
            <a:r>
              <a:rPr lang="pt-BR" b="1" dirty="0">
                <a:solidFill>
                  <a:srgbClr val="00B050"/>
                </a:solidFill>
              </a:rPr>
              <a:t>: Distinguir a Governança da Gestão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253" y="1541958"/>
            <a:ext cx="2188448" cy="2548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CaixaDeTexto 15"/>
          <p:cNvSpPr txBox="1"/>
          <p:nvPr/>
        </p:nvSpPr>
        <p:spPr>
          <a:xfrm>
            <a:off x="369785" y="561729"/>
            <a:ext cx="526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COBIT 5 e os princípios da Gestão de TI e da Gov. de TI</a:t>
            </a:r>
          </a:p>
        </p:txBody>
      </p:sp>
    </p:spTree>
    <p:extLst>
      <p:ext uri="{BB962C8B-B14F-4D97-AF65-F5344CB8AC3E}">
        <p14:creationId xmlns:p14="http://schemas.microsoft.com/office/powerpoint/2010/main" val="1980706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7" t="4001" r="2939" b="13395"/>
          <a:stretch/>
        </p:blipFill>
        <p:spPr bwMode="auto">
          <a:xfrm>
            <a:off x="2389084" y="338554"/>
            <a:ext cx="4913415" cy="45402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16" name="CaixaDeTexto 15"/>
          <p:cNvSpPr txBox="1"/>
          <p:nvPr/>
        </p:nvSpPr>
        <p:spPr>
          <a:xfrm>
            <a:off x="2668485" y="0"/>
            <a:ext cx="526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COBIT 5 e os princípios da Gestão de TI e da Gov. de TI</a:t>
            </a:r>
          </a:p>
        </p:txBody>
      </p:sp>
    </p:spTree>
    <p:extLst>
      <p:ext uri="{BB962C8B-B14F-4D97-AF65-F5344CB8AC3E}">
        <p14:creationId xmlns:p14="http://schemas.microsoft.com/office/powerpoint/2010/main" val="22869926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7" t="4001" r="2939" b="13395"/>
          <a:stretch/>
        </p:blipFill>
        <p:spPr bwMode="auto">
          <a:xfrm>
            <a:off x="2389084" y="338554"/>
            <a:ext cx="4913415" cy="45402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16" name="CaixaDeTexto 15"/>
          <p:cNvSpPr txBox="1"/>
          <p:nvPr/>
        </p:nvSpPr>
        <p:spPr>
          <a:xfrm>
            <a:off x="2668485" y="0"/>
            <a:ext cx="526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COBIT 5 e os princípios da Gestão de TI e da Gov. de TI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AA87A876-FB12-4EE5-AA44-355E941EAD6F}"/>
              </a:ext>
            </a:extLst>
          </p:cNvPr>
          <p:cNvSpPr/>
          <p:nvPr/>
        </p:nvSpPr>
        <p:spPr>
          <a:xfrm>
            <a:off x="2438400" y="1443454"/>
            <a:ext cx="1397000" cy="13589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575049C3-AF59-44F5-9402-B7256147EAF4}"/>
              </a:ext>
            </a:extLst>
          </p:cNvPr>
          <p:cNvSpPr/>
          <p:nvPr/>
        </p:nvSpPr>
        <p:spPr>
          <a:xfrm>
            <a:off x="5816600" y="1443454"/>
            <a:ext cx="1397000" cy="13589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6335B0B-0762-4E4C-A028-8345D6800993}"/>
              </a:ext>
            </a:extLst>
          </p:cNvPr>
          <p:cNvSpPr/>
          <p:nvPr/>
        </p:nvSpPr>
        <p:spPr>
          <a:xfrm>
            <a:off x="2832100" y="3446046"/>
            <a:ext cx="1397000" cy="13589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330E02D0-378A-429A-A42E-D768AC50033E}"/>
              </a:ext>
            </a:extLst>
          </p:cNvPr>
          <p:cNvSpPr/>
          <p:nvPr/>
        </p:nvSpPr>
        <p:spPr>
          <a:xfrm>
            <a:off x="5397500" y="3446046"/>
            <a:ext cx="1397000" cy="13589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67406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7" t="4001" r="2939" b="13395"/>
          <a:stretch/>
        </p:blipFill>
        <p:spPr bwMode="auto">
          <a:xfrm>
            <a:off x="2389084" y="338554"/>
            <a:ext cx="4913415" cy="45402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16" name="CaixaDeTexto 15"/>
          <p:cNvSpPr txBox="1"/>
          <p:nvPr/>
        </p:nvSpPr>
        <p:spPr>
          <a:xfrm>
            <a:off x="2668485" y="0"/>
            <a:ext cx="526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COBIT 5 e os princípios da Gestão de TI e da Gov. de TI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AA87A876-FB12-4EE5-AA44-355E941EAD6F}"/>
              </a:ext>
            </a:extLst>
          </p:cNvPr>
          <p:cNvSpPr/>
          <p:nvPr/>
        </p:nvSpPr>
        <p:spPr>
          <a:xfrm>
            <a:off x="2438400" y="1443454"/>
            <a:ext cx="1397000" cy="13589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575049C3-AF59-44F5-9402-B7256147EAF4}"/>
              </a:ext>
            </a:extLst>
          </p:cNvPr>
          <p:cNvSpPr/>
          <p:nvPr/>
        </p:nvSpPr>
        <p:spPr>
          <a:xfrm>
            <a:off x="5816600" y="1443454"/>
            <a:ext cx="1397000" cy="13589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6335B0B-0762-4E4C-A028-8345D6800993}"/>
              </a:ext>
            </a:extLst>
          </p:cNvPr>
          <p:cNvSpPr/>
          <p:nvPr/>
        </p:nvSpPr>
        <p:spPr>
          <a:xfrm>
            <a:off x="2832100" y="3446046"/>
            <a:ext cx="1397000" cy="13589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330E02D0-378A-429A-A42E-D768AC50033E}"/>
              </a:ext>
            </a:extLst>
          </p:cNvPr>
          <p:cNvSpPr/>
          <p:nvPr/>
        </p:nvSpPr>
        <p:spPr>
          <a:xfrm>
            <a:off x="5397500" y="3446046"/>
            <a:ext cx="1397000" cy="13589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49070E83-9D05-4009-8623-4CD21D0745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1" t="5245" r="4038" b="16719"/>
          <a:stretch/>
        </p:blipFill>
        <p:spPr bwMode="auto">
          <a:xfrm>
            <a:off x="5476161" y="725228"/>
            <a:ext cx="3582934" cy="30691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4586000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0"/>
          <p:cNvSpPr/>
          <p:nvPr/>
        </p:nvSpPr>
        <p:spPr>
          <a:xfrm rot="275902">
            <a:off x="7945405" y="1371082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593075" y="1062110"/>
            <a:ext cx="7696852" cy="35049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6" name="Grupo 7"/>
          <p:cNvGrpSpPr/>
          <p:nvPr/>
        </p:nvGrpSpPr>
        <p:grpSpPr>
          <a:xfrm>
            <a:off x="5884653" y="1504086"/>
            <a:ext cx="2683257" cy="2685346"/>
            <a:chOff x="8959367" y="2243285"/>
            <a:chExt cx="2952014" cy="2729264"/>
          </a:xfrm>
        </p:grpSpPr>
        <p:sp>
          <p:nvSpPr>
            <p:cNvPr id="17" name="Retângulo 16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19" name="Retângulo de cantos arredondados 5"/>
          <p:cNvSpPr/>
          <p:nvPr/>
        </p:nvSpPr>
        <p:spPr>
          <a:xfrm flipV="1">
            <a:off x="602337" y="4567033"/>
            <a:ext cx="7696852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699229" y="1160859"/>
            <a:ext cx="5079269" cy="343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1400" b="1" dirty="0">
                <a:solidFill>
                  <a:srgbClr val="4FAFA8"/>
                </a:solidFill>
              </a:rPr>
              <a:t>Modelo de referência do COBIT 5 (ISACA, 2012)</a:t>
            </a:r>
          </a:p>
          <a:p>
            <a:pPr>
              <a:spcAft>
                <a:spcPts val="600"/>
              </a:spcAft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1º Princípio: Atender às necessidades das partes interessadas.</a:t>
            </a:r>
          </a:p>
          <a:p>
            <a:pPr marL="2857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organizações possuem muitas partes interessadas e, dessa maneira, a </a:t>
            </a: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criação de valor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pode significar coisas diferentes e, muitas vezes, conflitantes para cada uma delas;</a:t>
            </a:r>
          </a:p>
          <a:p>
            <a:pPr marL="2857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Nesse sentido, a governança está relacionada com a negociação e decisão entre os interesses de valor das diferentes partes;</a:t>
            </a:r>
          </a:p>
          <a:p>
            <a:pPr marL="2857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Isso significa que o sistema de governança deve considerar todas as partes interessadas ao tomar decisões sobre a avaliação dos recursos, benefícios e riscos. As seguintes perguntas devem ser  feitas para cada decisão:</a:t>
            </a:r>
          </a:p>
          <a:p>
            <a:pPr marL="742950" lvl="3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b="1" i="1" dirty="0">
                <a:solidFill>
                  <a:srgbClr val="00B050"/>
                </a:solidFill>
              </a:rPr>
              <a:t>Para quem são os benefícios?</a:t>
            </a:r>
          </a:p>
          <a:p>
            <a:pPr marL="742950" lvl="3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b="1" i="1" dirty="0">
                <a:solidFill>
                  <a:srgbClr val="00B050"/>
                </a:solidFill>
              </a:rPr>
              <a:t>Quem assume o risco?</a:t>
            </a:r>
          </a:p>
          <a:p>
            <a:pPr marL="742950" lvl="3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b="1" i="1" dirty="0">
                <a:solidFill>
                  <a:srgbClr val="00B050"/>
                </a:solidFill>
              </a:rPr>
              <a:t>Que recursos são necessários? </a:t>
            </a: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909" y="1642032"/>
            <a:ext cx="2383296" cy="2420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CaixaDeTexto 20"/>
          <p:cNvSpPr txBox="1"/>
          <p:nvPr/>
        </p:nvSpPr>
        <p:spPr>
          <a:xfrm>
            <a:off x="369785" y="561729"/>
            <a:ext cx="526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COBIT 5 e os princípios da Gestão de TI e da Gov. de TI</a:t>
            </a:r>
          </a:p>
        </p:txBody>
      </p:sp>
    </p:spTree>
    <p:extLst>
      <p:ext uri="{BB962C8B-B14F-4D97-AF65-F5344CB8AC3E}">
        <p14:creationId xmlns:p14="http://schemas.microsoft.com/office/powerpoint/2010/main" val="8294086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7" t="4001" r="2939" b="13395"/>
          <a:stretch/>
        </p:blipFill>
        <p:spPr bwMode="auto">
          <a:xfrm>
            <a:off x="2389084" y="338554"/>
            <a:ext cx="4913415" cy="45402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16" name="CaixaDeTexto 15"/>
          <p:cNvSpPr txBox="1"/>
          <p:nvPr/>
        </p:nvSpPr>
        <p:spPr>
          <a:xfrm>
            <a:off x="2668485" y="0"/>
            <a:ext cx="526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COBIT 5 e os princípios da Gestão de TI e da Gov. de TI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7E54FC84-37EA-47CA-B75C-7FE0777FEC73}"/>
              </a:ext>
            </a:extLst>
          </p:cNvPr>
          <p:cNvSpPr/>
          <p:nvPr/>
        </p:nvSpPr>
        <p:spPr>
          <a:xfrm>
            <a:off x="4076700" y="338554"/>
            <a:ext cx="1397000" cy="13589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AA87A876-FB12-4EE5-AA44-355E941EAD6F}"/>
              </a:ext>
            </a:extLst>
          </p:cNvPr>
          <p:cNvSpPr/>
          <p:nvPr/>
        </p:nvSpPr>
        <p:spPr>
          <a:xfrm>
            <a:off x="2438400" y="1443454"/>
            <a:ext cx="1397000" cy="13589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6335B0B-0762-4E4C-A028-8345D6800993}"/>
              </a:ext>
            </a:extLst>
          </p:cNvPr>
          <p:cNvSpPr/>
          <p:nvPr/>
        </p:nvSpPr>
        <p:spPr>
          <a:xfrm>
            <a:off x="2832100" y="3446046"/>
            <a:ext cx="1397000" cy="13589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330E02D0-378A-429A-A42E-D768AC50033E}"/>
              </a:ext>
            </a:extLst>
          </p:cNvPr>
          <p:cNvSpPr/>
          <p:nvPr/>
        </p:nvSpPr>
        <p:spPr>
          <a:xfrm>
            <a:off x="5397500" y="3446046"/>
            <a:ext cx="1397000" cy="13589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04712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7" t="4001" r="2939" b="13395"/>
          <a:stretch/>
        </p:blipFill>
        <p:spPr bwMode="auto">
          <a:xfrm>
            <a:off x="2389084" y="338554"/>
            <a:ext cx="4913415" cy="45402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16" name="CaixaDeTexto 15"/>
          <p:cNvSpPr txBox="1"/>
          <p:nvPr/>
        </p:nvSpPr>
        <p:spPr>
          <a:xfrm>
            <a:off x="2668485" y="0"/>
            <a:ext cx="526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COBIT 5 e os princípios da Gestão de TI e da Gov. de TI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7E54FC84-37EA-47CA-B75C-7FE0777FEC73}"/>
              </a:ext>
            </a:extLst>
          </p:cNvPr>
          <p:cNvSpPr/>
          <p:nvPr/>
        </p:nvSpPr>
        <p:spPr>
          <a:xfrm>
            <a:off x="4076700" y="338554"/>
            <a:ext cx="1397000" cy="13589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AA87A876-FB12-4EE5-AA44-355E941EAD6F}"/>
              </a:ext>
            </a:extLst>
          </p:cNvPr>
          <p:cNvSpPr/>
          <p:nvPr/>
        </p:nvSpPr>
        <p:spPr>
          <a:xfrm>
            <a:off x="2438400" y="1443454"/>
            <a:ext cx="1397000" cy="13589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6335B0B-0762-4E4C-A028-8345D6800993}"/>
              </a:ext>
            </a:extLst>
          </p:cNvPr>
          <p:cNvSpPr/>
          <p:nvPr/>
        </p:nvSpPr>
        <p:spPr>
          <a:xfrm>
            <a:off x="2832100" y="3446046"/>
            <a:ext cx="1397000" cy="13589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330E02D0-378A-429A-A42E-D768AC50033E}"/>
              </a:ext>
            </a:extLst>
          </p:cNvPr>
          <p:cNvSpPr/>
          <p:nvPr/>
        </p:nvSpPr>
        <p:spPr>
          <a:xfrm>
            <a:off x="5397500" y="3446046"/>
            <a:ext cx="1397000" cy="13589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893CC070-6B8A-40E6-A7E5-56A9AA643D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2" t="5099" r="3633" b="15994"/>
          <a:stretch/>
        </p:blipFill>
        <p:spPr bwMode="auto">
          <a:xfrm>
            <a:off x="5988764" y="2571750"/>
            <a:ext cx="3035025" cy="24705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860138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tângulo 10"/>
          <p:cNvSpPr/>
          <p:nvPr/>
        </p:nvSpPr>
        <p:spPr>
          <a:xfrm rot="275902">
            <a:off x="7823599" y="1504888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151439" y="1174509"/>
            <a:ext cx="7651445" cy="334315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9" name="Grupo 7"/>
          <p:cNvGrpSpPr/>
          <p:nvPr/>
        </p:nvGrpSpPr>
        <p:grpSpPr>
          <a:xfrm>
            <a:off x="4909625" y="1637892"/>
            <a:ext cx="3536480" cy="2455572"/>
            <a:chOff x="8959367" y="2243285"/>
            <a:chExt cx="2952014" cy="2729264"/>
          </a:xfrm>
        </p:grpSpPr>
        <p:sp>
          <p:nvSpPr>
            <p:cNvPr id="30" name="Retângulo 29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32" name="CaixaDeTexto 31"/>
          <p:cNvSpPr txBox="1"/>
          <p:nvPr/>
        </p:nvSpPr>
        <p:spPr>
          <a:xfrm>
            <a:off x="369785" y="561729"/>
            <a:ext cx="526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Motivadores da governança de TI</a:t>
            </a:r>
          </a:p>
        </p:txBody>
      </p:sp>
      <p:sp>
        <p:nvSpPr>
          <p:cNvPr id="33" name="Retângulo de cantos arredondados 5"/>
          <p:cNvSpPr/>
          <p:nvPr/>
        </p:nvSpPr>
        <p:spPr>
          <a:xfrm flipV="1">
            <a:off x="525937" y="4468560"/>
            <a:ext cx="7651445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/>
          <p:cNvSpPr txBox="1"/>
          <p:nvPr/>
        </p:nvSpPr>
        <p:spPr>
          <a:xfrm>
            <a:off x="150667" y="1390374"/>
            <a:ext cx="4734385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1400" b="1" dirty="0">
                <a:solidFill>
                  <a:srgbClr val="4FAFA8"/>
                </a:solidFill>
              </a:rPr>
              <a:t>Quais são os motivadores da governança de TI?</a:t>
            </a:r>
          </a:p>
          <a:p>
            <a:pPr>
              <a:defRPr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Lembrando: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“A governança de TI é de responsabilidade da </a:t>
            </a:r>
            <a:r>
              <a:rPr lang="pt-BR" sz="1600" b="1" dirty="0">
                <a:solidFill>
                  <a:srgbClr val="0070C0"/>
                </a:solidFill>
              </a:rPr>
              <a:t>alta administração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(incluindo diretores e executivos), na liderança, nas estruturas organizacionais  e nos processos que garantem que a TI da empresa sustente e estenda </a:t>
            </a:r>
            <a:r>
              <a:rPr lang="pt-BR" sz="1600" b="1" dirty="0">
                <a:solidFill>
                  <a:srgbClr val="0070C0"/>
                </a:solidFill>
              </a:rPr>
              <a:t>as estratégias e os objetivos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 organização.” (ITGI, 2007)</a:t>
            </a:r>
          </a:p>
          <a:p>
            <a:pPr marL="741363" lvl="1" indent="-285750"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Que exemplos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vcs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acham ?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governança de TI é “a especificação dos direitos decisórios e do </a:t>
            </a:r>
            <a:r>
              <a:rPr lang="pt-B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framework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responsabilidades para estimular </a:t>
            </a:r>
            <a:r>
              <a:rPr lang="pt-BR" sz="1600" b="1" i="1" dirty="0">
                <a:solidFill>
                  <a:srgbClr val="0070C0"/>
                </a:solidFill>
              </a:rPr>
              <a:t>comportamentos desejáveis na utilização da TI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.”  (WEILL &amp; ROSS, 2006)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077" y="1782873"/>
            <a:ext cx="3254374" cy="2186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61535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0"/>
          <p:cNvSpPr/>
          <p:nvPr/>
        </p:nvSpPr>
        <p:spPr>
          <a:xfrm rot="275902">
            <a:off x="7945405" y="1371082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593075" y="1062110"/>
            <a:ext cx="7696852" cy="35049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6" name="Grupo 7"/>
          <p:cNvGrpSpPr/>
          <p:nvPr/>
        </p:nvGrpSpPr>
        <p:grpSpPr>
          <a:xfrm>
            <a:off x="5884653" y="1504086"/>
            <a:ext cx="2683257" cy="2685346"/>
            <a:chOff x="8959367" y="2243285"/>
            <a:chExt cx="2952014" cy="2729264"/>
          </a:xfrm>
        </p:grpSpPr>
        <p:sp>
          <p:nvSpPr>
            <p:cNvPr id="17" name="Retângulo 16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19" name="Retângulo de cantos arredondados 5"/>
          <p:cNvSpPr/>
          <p:nvPr/>
        </p:nvSpPr>
        <p:spPr>
          <a:xfrm flipV="1">
            <a:off x="602337" y="4567033"/>
            <a:ext cx="7696852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827694" y="1221828"/>
            <a:ext cx="4822340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1400" b="1" dirty="0">
                <a:solidFill>
                  <a:srgbClr val="4FAFA8"/>
                </a:solidFill>
              </a:rPr>
              <a:t>Modelo de referência do COBIT 5 (ISACA, 2012)</a:t>
            </a:r>
          </a:p>
          <a:p>
            <a:pPr>
              <a:spcAft>
                <a:spcPts val="0"/>
              </a:spcAft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2º Princípio: Cobrir a organização de ponta a ponta.</a:t>
            </a:r>
          </a:p>
          <a:p>
            <a:pPr indent="-3175">
              <a:spcAft>
                <a:spcPts val="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 COBIT 5 não concentra o seu foco apenas na área de TI. Ele aborda a governança, bem como a gestão da informação e da tecnologia relacionadas, onde quer que estejam, cobrindo a empresa de ponta a ponta, a partir da perspectiva de toda a organização. Isso significa que:</a:t>
            </a:r>
          </a:p>
          <a:p>
            <a:pPr marL="282575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Integra a </a:t>
            </a:r>
            <a:r>
              <a:rPr lang="pt-BR" sz="1400" b="1" dirty="0">
                <a:solidFill>
                  <a:srgbClr val="00B0F0"/>
                </a:solidFill>
              </a:rPr>
              <a:t>governança corporativa de TI à governança corporativa da organização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</a:p>
          <a:p>
            <a:pPr marL="282575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Engloba o tratamento de </a:t>
            </a:r>
            <a:r>
              <a:rPr lang="pt-BR" sz="1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todos os serviços de TI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 dos </a:t>
            </a:r>
            <a:r>
              <a:rPr lang="pt-BR" sz="1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processos de negócio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tanto os </a:t>
            </a:r>
            <a:r>
              <a:rPr lang="pt-BR" sz="1400" i="1" dirty="0">
                <a:solidFill>
                  <a:srgbClr val="00B0F0"/>
                </a:solidFill>
              </a:rPr>
              <a:t>internos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quanto os </a:t>
            </a:r>
            <a:r>
              <a:rPr lang="pt-BR" sz="1400" i="1" dirty="0">
                <a:solidFill>
                  <a:srgbClr val="00B0F0"/>
                </a:solidFill>
              </a:rPr>
              <a:t>externos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indent="-3175">
              <a:spcAft>
                <a:spcPts val="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 outros principais elementos relacionados com essa abordagem à governança incluem: habilitadores; escopo; e também funções, atividades e relacionamentos.</a:t>
            </a:r>
          </a:p>
        </p:txBody>
      </p:sp>
      <p:pic>
        <p:nvPicPr>
          <p:cNvPr id="2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8006" y="1667941"/>
            <a:ext cx="2413199" cy="2336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CaixaDeTexto 29"/>
          <p:cNvSpPr txBox="1"/>
          <p:nvPr/>
        </p:nvSpPr>
        <p:spPr>
          <a:xfrm>
            <a:off x="369785" y="561729"/>
            <a:ext cx="526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COBIT 5 e os princípios da Gestão de TI e da Gov. de TI</a:t>
            </a:r>
          </a:p>
        </p:txBody>
      </p:sp>
    </p:spTree>
    <p:extLst>
      <p:ext uri="{BB962C8B-B14F-4D97-AF65-F5344CB8AC3E}">
        <p14:creationId xmlns:p14="http://schemas.microsoft.com/office/powerpoint/2010/main" val="35632226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7" t="4001" r="2939" b="13395"/>
          <a:stretch/>
        </p:blipFill>
        <p:spPr bwMode="auto">
          <a:xfrm>
            <a:off x="2389084" y="338554"/>
            <a:ext cx="4913415" cy="45402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16" name="CaixaDeTexto 15"/>
          <p:cNvSpPr txBox="1"/>
          <p:nvPr/>
        </p:nvSpPr>
        <p:spPr>
          <a:xfrm>
            <a:off x="2668485" y="0"/>
            <a:ext cx="526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COBIT 5 e os princípios da Gestão de TI e da Gov. de TI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7E54FC84-37EA-47CA-B75C-7FE0777FEC73}"/>
              </a:ext>
            </a:extLst>
          </p:cNvPr>
          <p:cNvSpPr/>
          <p:nvPr/>
        </p:nvSpPr>
        <p:spPr>
          <a:xfrm>
            <a:off x="4076700" y="338554"/>
            <a:ext cx="1397000" cy="13589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AA87A876-FB12-4EE5-AA44-355E941EAD6F}"/>
              </a:ext>
            </a:extLst>
          </p:cNvPr>
          <p:cNvSpPr/>
          <p:nvPr/>
        </p:nvSpPr>
        <p:spPr>
          <a:xfrm>
            <a:off x="2438400" y="1443454"/>
            <a:ext cx="1397000" cy="13589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575049C3-AF59-44F5-9402-B7256147EAF4}"/>
              </a:ext>
            </a:extLst>
          </p:cNvPr>
          <p:cNvSpPr/>
          <p:nvPr/>
        </p:nvSpPr>
        <p:spPr>
          <a:xfrm>
            <a:off x="5816600" y="1443454"/>
            <a:ext cx="1397000" cy="13589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6335B0B-0762-4E4C-A028-8345D6800993}"/>
              </a:ext>
            </a:extLst>
          </p:cNvPr>
          <p:cNvSpPr/>
          <p:nvPr/>
        </p:nvSpPr>
        <p:spPr>
          <a:xfrm>
            <a:off x="2832100" y="3446046"/>
            <a:ext cx="1397000" cy="13589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09844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7" t="4001" r="2939" b="13395"/>
          <a:stretch/>
        </p:blipFill>
        <p:spPr bwMode="auto">
          <a:xfrm>
            <a:off x="2389084" y="338554"/>
            <a:ext cx="4913415" cy="45402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16" name="CaixaDeTexto 15"/>
          <p:cNvSpPr txBox="1"/>
          <p:nvPr/>
        </p:nvSpPr>
        <p:spPr>
          <a:xfrm>
            <a:off x="2668485" y="0"/>
            <a:ext cx="526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COBIT 5 e os princípios da Gestão de TI e da Gov. de TI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7E54FC84-37EA-47CA-B75C-7FE0777FEC73}"/>
              </a:ext>
            </a:extLst>
          </p:cNvPr>
          <p:cNvSpPr/>
          <p:nvPr/>
        </p:nvSpPr>
        <p:spPr>
          <a:xfrm>
            <a:off x="4076700" y="338554"/>
            <a:ext cx="1397000" cy="13589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AA87A876-FB12-4EE5-AA44-355E941EAD6F}"/>
              </a:ext>
            </a:extLst>
          </p:cNvPr>
          <p:cNvSpPr/>
          <p:nvPr/>
        </p:nvSpPr>
        <p:spPr>
          <a:xfrm>
            <a:off x="2438400" y="1443454"/>
            <a:ext cx="1397000" cy="13589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575049C3-AF59-44F5-9402-B7256147EAF4}"/>
              </a:ext>
            </a:extLst>
          </p:cNvPr>
          <p:cNvSpPr/>
          <p:nvPr/>
        </p:nvSpPr>
        <p:spPr>
          <a:xfrm>
            <a:off x="5816600" y="1443454"/>
            <a:ext cx="1397000" cy="13589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6335B0B-0762-4E4C-A028-8345D6800993}"/>
              </a:ext>
            </a:extLst>
          </p:cNvPr>
          <p:cNvSpPr/>
          <p:nvPr/>
        </p:nvSpPr>
        <p:spPr>
          <a:xfrm>
            <a:off x="2832100" y="3446046"/>
            <a:ext cx="1397000" cy="13589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Picture 5">
            <a:extLst>
              <a:ext uri="{FF2B5EF4-FFF2-40B4-BE49-F238E27FC236}">
                <a16:creationId xmlns:a16="http://schemas.microsoft.com/office/drawing/2014/main" id="{A28043FB-FFF2-4270-A80A-327798282B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4" t="1857" r="3859" b="9999"/>
          <a:stretch/>
        </p:blipFill>
        <p:spPr bwMode="auto">
          <a:xfrm>
            <a:off x="457200" y="375482"/>
            <a:ext cx="3257865" cy="44663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2893403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0"/>
          <p:cNvSpPr/>
          <p:nvPr/>
        </p:nvSpPr>
        <p:spPr>
          <a:xfrm rot="275902">
            <a:off x="7947881" y="1151624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595551" y="984689"/>
            <a:ext cx="7696852" cy="366675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2" name="Grupo 7"/>
          <p:cNvGrpSpPr/>
          <p:nvPr/>
        </p:nvGrpSpPr>
        <p:grpSpPr>
          <a:xfrm>
            <a:off x="6431411" y="1284627"/>
            <a:ext cx="2138975" cy="3126495"/>
            <a:chOff x="8959367" y="2243285"/>
            <a:chExt cx="2952014" cy="2729264"/>
          </a:xfrm>
        </p:grpSpPr>
        <p:sp>
          <p:nvSpPr>
            <p:cNvPr id="23" name="Retângulo 22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25" name="Retângulo de cantos arredondados 5"/>
          <p:cNvSpPr/>
          <p:nvPr/>
        </p:nvSpPr>
        <p:spPr>
          <a:xfrm flipV="1">
            <a:off x="604813" y="4651438"/>
            <a:ext cx="7696852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751593" y="1092218"/>
            <a:ext cx="552377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1400" b="1" dirty="0">
                <a:solidFill>
                  <a:srgbClr val="4FAFA8"/>
                </a:solidFill>
              </a:rPr>
              <a:t>Modelo de referência do COBIT 5 (ISACA, 2012)</a:t>
            </a:r>
          </a:p>
          <a:p>
            <a:pPr>
              <a:spcAft>
                <a:spcPts val="600"/>
              </a:spcAft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3º Princípio: Aplicar um </a:t>
            </a:r>
            <a:r>
              <a:rPr lang="pt-BR" sz="1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framework</a:t>
            </a: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único e integrado.</a:t>
            </a:r>
          </a:p>
          <a:p>
            <a:pPr>
              <a:spcAft>
                <a:spcPts val="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 COBIT 5 pode ser considerado um </a:t>
            </a:r>
            <a:r>
              <a:rPr lang="pt-B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framework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único e integrado porque: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Consegue alinhar-se com outros padrões e modelos mais recentes, de tal forma que a organização possa utilizar o COBIT 5 como principal integrador do modelo de governança e gestão;  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Cobre toda a organização e fornece a base para integrar com eficiência outros modelos, padrões e práticas utilizados;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Sua </a:t>
            </a:r>
            <a:r>
              <a:rPr lang="pt-BR" sz="1400" b="1" dirty="0">
                <a:solidFill>
                  <a:srgbClr val="00B0F0"/>
                </a:solidFill>
              </a:rPr>
              <a:t>arquitetura é simples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servindo como fonte consistente e integrada de diretrizes para estruturação dos materiais de orientação e produção de um conjunto consistente de produtos; 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Está alinhado com </a:t>
            </a:r>
            <a:r>
              <a:rPr lang="pt-B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frameworks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importantes, tais como</a:t>
            </a:r>
            <a:r>
              <a:rPr lang="pt-BR" sz="1400" b="1" i="1" dirty="0">
                <a:solidFill>
                  <a:srgbClr val="00B0F0"/>
                </a:solidFill>
              </a:rPr>
              <a:t>: ITIL; TOGAF; normas ISO etc.;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Integra todo o conhecimento previamente disperso nos diversos modelos da ISACA, tais como: Val IT, Risk IT, BMIS etc.</a:t>
            </a:r>
          </a:p>
        </p:txBody>
      </p:sp>
      <p:pic>
        <p:nvPicPr>
          <p:cNvPr id="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100" y="1374623"/>
            <a:ext cx="1954820" cy="2934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CaixaDeTexto 29"/>
          <p:cNvSpPr txBox="1"/>
          <p:nvPr/>
        </p:nvSpPr>
        <p:spPr>
          <a:xfrm>
            <a:off x="369785" y="561729"/>
            <a:ext cx="526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COBIT 5 e os princípios da Gestão de TI e da Gov. de TI</a:t>
            </a:r>
          </a:p>
        </p:txBody>
      </p:sp>
    </p:spTree>
    <p:extLst>
      <p:ext uri="{BB962C8B-B14F-4D97-AF65-F5344CB8AC3E}">
        <p14:creationId xmlns:p14="http://schemas.microsoft.com/office/powerpoint/2010/main" val="4938795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7" t="4001" r="2939" b="13395"/>
          <a:stretch/>
        </p:blipFill>
        <p:spPr bwMode="auto">
          <a:xfrm>
            <a:off x="2389084" y="338554"/>
            <a:ext cx="4913415" cy="45402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16" name="CaixaDeTexto 15"/>
          <p:cNvSpPr txBox="1"/>
          <p:nvPr/>
        </p:nvSpPr>
        <p:spPr>
          <a:xfrm>
            <a:off x="2668485" y="0"/>
            <a:ext cx="526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COBIT 5 e os princípios da Gestão de TI e da Gov. de TI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7E54FC84-37EA-47CA-B75C-7FE0777FEC73}"/>
              </a:ext>
            </a:extLst>
          </p:cNvPr>
          <p:cNvSpPr/>
          <p:nvPr/>
        </p:nvSpPr>
        <p:spPr>
          <a:xfrm>
            <a:off x="4076700" y="338554"/>
            <a:ext cx="1397000" cy="13589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AA87A876-FB12-4EE5-AA44-355E941EAD6F}"/>
              </a:ext>
            </a:extLst>
          </p:cNvPr>
          <p:cNvSpPr/>
          <p:nvPr/>
        </p:nvSpPr>
        <p:spPr>
          <a:xfrm>
            <a:off x="2438400" y="1443454"/>
            <a:ext cx="1397000" cy="13589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575049C3-AF59-44F5-9402-B7256147EAF4}"/>
              </a:ext>
            </a:extLst>
          </p:cNvPr>
          <p:cNvSpPr/>
          <p:nvPr/>
        </p:nvSpPr>
        <p:spPr>
          <a:xfrm>
            <a:off x="5816600" y="1443454"/>
            <a:ext cx="1397000" cy="13589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330E02D0-378A-429A-A42E-D768AC50033E}"/>
              </a:ext>
            </a:extLst>
          </p:cNvPr>
          <p:cNvSpPr/>
          <p:nvPr/>
        </p:nvSpPr>
        <p:spPr>
          <a:xfrm>
            <a:off x="5397500" y="3446046"/>
            <a:ext cx="1397000" cy="13589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88670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7" t="4001" r="2939" b="13395"/>
          <a:stretch/>
        </p:blipFill>
        <p:spPr bwMode="auto">
          <a:xfrm>
            <a:off x="2389084" y="338554"/>
            <a:ext cx="4913415" cy="45402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16" name="CaixaDeTexto 15"/>
          <p:cNvSpPr txBox="1"/>
          <p:nvPr/>
        </p:nvSpPr>
        <p:spPr>
          <a:xfrm>
            <a:off x="2668485" y="0"/>
            <a:ext cx="526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COBIT 5 e os princípios da Gestão de TI e da Gov. de TI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7E54FC84-37EA-47CA-B75C-7FE0777FEC73}"/>
              </a:ext>
            </a:extLst>
          </p:cNvPr>
          <p:cNvSpPr/>
          <p:nvPr/>
        </p:nvSpPr>
        <p:spPr>
          <a:xfrm>
            <a:off x="4076700" y="338554"/>
            <a:ext cx="1397000" cy="13589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AA87A876-FB12-4EE5-AA44-355E941EAD6F}"/>
              </a:ext>
            </a:extLst>
          </p:cNvPr>
          <p:cNvSpPr/>
          <p:nvPr/>
        </p:nvSpPr>
        <p:spPr>
          <a:xfrm>
            <a:off x="2438400" y="1443454"/>
            <a:ext cx="1397000" cy="13589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575049C3-AF59-44F5-9402-B7256147EAF4}"/>
              </a:ext>
            </a:extLst>
          </p:cNvPr>
          <p:cNvSpPr/>
          <p:nvPr/>
        </p:nvSpPr>
        <p:spPr>
          <a:xfrm>
            <a:off x="5816600" y="1443454"/>
            <a:ext cx="1397000" cy="13589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330E02D0-378A-429A-A42E-D768AC50033E}"/>
              </a:ext>
            </a:extLst>
          </p:cNvPr>
          <p:cNvSpPr/>
          <p:nvPr/>
        </p:nvSpPr>
        <p:spPr>
          <a:xfrm>
            <a:off x="5397500" y="3446046"/>
            <a:ext cx="1397000" cy="13589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DBD49DEA-70E6-40AE-99C4-D41F4660BC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6" t="3080" r="3438" b="16323"/>
          <a:stretch/>
        </p:blipFill>
        <p:spPr bwMode="auto">
          <a:xfrm>
            <a:off x="4217351" y="686971"/>
            <a:ext cx="4802736" cy="35538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9759840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0"/>
          <p:cNvSpPr/>
          <p:nvPr/>
        </p:nvSpPr>
        <p:spPr>
          <a:xfrm rot="275902">
            <a:off x="7936143" y="1576222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/>
        </p:nvSpPr>
        <p:spPr>
          <a:xfrm>
            <a:off x="583813" y="1125409"/>
            <a:ext cx="7696852" cy="334315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5" name="Grupo 7"/>
          <p:cNvGrpSpPr/>
          <p:nvPr/>
        </p:nvGrpSpPr>
        <p:grpSpPr>
          <a:xfrm>
            <a:off x="6070209" y="1709226"/>
            <a:ext cx="2488439" cy="2187290"/>
            <a:chOff x="8959367" y="2243285"/>
            <a:chExt cx="2952014" cy="2729264"/>
          </a:xfrm>
        </p:grpSpPr>
        <p:sp>
          <p:nvSpPr>
            <p:cNvPr id="26" name="Retângulo 25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28" name="Retângulo de cantos arredondados 5"/>
          <p:cNvSpPr/>
          <p:nvPr/>
        </p:nvSpPr>
        <p:spPr>
          <a:xfrm flipV="1">
            <a:off x="593075" y="4468560"/>
            <a:ext cx="7696852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783" y="1847173"/>
            <a:ext cx="2234160" cy="191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CaixaDeTexto 14"/>
          <p:cNvSpPr txBox="1"/>
          <p:nvPr/>
        </p:nvSpPr>
        <p:spPr>
          <a:xfrm>
            <a:off x="944877" y="1273491"/>
            <a:ext cx="488251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1400" b="1" dirty="0">
                <a:solidFill>
                  <a:srgbClr val="4FAFA8"/>
                </a:solidFill>
              </a:rPr>
              <a:t>Modelo de referência do COBIT 5 (ISACA, 2012)</a:t>
            </a:r>
          </a:p>
          <a:p>
            <a:pPr>
              <a:spcAft>
                <a:spcPts val="600"/>
              </a:spcAft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4º Princípio: Permitir uma abordagem holística.</a:t>
            </a:r>
          </a:p>
          <a:p>
            <a:pPr>
              <a:spcAft>
                <a:spcPts val="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“Habilitadores  são fatores que, individualmente e em conjunto, influenciam se algo irá funcionar – neste caso, a governança e a gestão corporativa de TI.” 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 COBIT 5 descreve sete categorias de habilitadores: </a:t>
            </a:r>
          </a:p>
          <a:p>
            <a:pPr marL="342900" lvl="1" indent="-342900">
              <a:spcAft>
                <a:spcPts val="0"/>
              </a:spcAft>
              <a:buFont typeface="+mj-lt"/>
              <a:buAutoNum type="arabicPeriod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Princípios, políticas e </a:t>
            </a:r>
            <a:r>
              <a:rPr lang="pt-B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frameworks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</a:p>
          <a:p>
            <a:pPr marL="342900" lvl="1" indent="-342900">
              <a:spcAft>
                <a:spcPts val="0"/>
              </a:spcAft>
              <a:buFont typeface="+mj-lt"/>
              <a:buAutoNum type="arabicPeriod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Processos;</a:t>
            </a:r>
          </a:p>
          <a:p>
            <a:pPr marL="342900" lvl="1" indent="-342900">
              <a:spcAft>
                <a:spcPts val="0"/>
              </a:spcAft>
              <a:buFont typeface="+mj-lt"/>
              <a:buAutoNum type="arabicPeriod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Estruturas organizacionais;</a:t>
            </a:r>
          </a:p>
          <a:p>
            <a:pPr marL="342900" lvl="1" indent="-342900">
              <a:spcAft>
                <a:spcPts val="0"/>
              </a:spcAft>
              <a:buFont typeface="+mj-lt"/>
              <a:buAutoNum type="arabicPeriod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Cultura, ética e comportamento;</a:t>
            </a:r>
          </a:p>
          <a:p>
            <a:pPr marL="342900" lvl="1" indent="-342900">
              <a:spcAft>
                <a:spcPts val="0"/>
              </a:spcAft>
              <a:buFont typeface="+mj-lt"/>
              <a:buAutoNum type="arabicPeriod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Informação;</a:t>
            </a:r>
          </a:p>
          <a:p>
            <a:pPr marL="342900" lvl="1" indent="-342900">
              <a:spcAft>
                <a:spcPts val="0"/>
              </a:spcAft>
              <a:buFont typeface="+mj-lt"/>
              <a:buAutoNum type="arabicPeriod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Serviços, infraestrutura e aplicativos;</a:t>
            </a:r>
          </a:p>
          <a:p>
            <a:pPr marL="342900" lvl="1" indent="-342900">
              <a:spcAft>
                <a:spcPts val="0"/>
              </a:spcAft>
              <a:buFont typeface="+mj-lt"/>
              <a:buAutoNum type="arabicPeriod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Pessoas, habilidades e competências.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369785" y="561729"/>
            <a:ext cx="526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COBIT 5 e os princípios da Gestão de TI e da Gov. de TI</a:t>
            </a:r>
          </a:p>
        </p:txBody>
      </p:sp>
    </p:spTree>
    <p:extLst>
      <p:ext uri="{BB962C8B-B14F-4D97-AF65-F5344CB8AC3E}">
        <p14:creationId xmlns:p14="http://schemas.microsoft.com/office/powerpoint/2010/main" val="36806914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7" t="4001" r="2939" b="13395"/>
          <a:stretch/>
        </p:blipFill>
        <p:spPr bwMode="auto">
          <a:xfrm>
            <a:off x="2389084" y="338554"/>
            <a:ext cx="4913415" cy="45402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16" name="CaixaDeTexto 15"/>
          <p:cNvSpPr txBox="1"/>
          <p:nvPr/>
        </p:nvSpPr>
        <p:spPr>
          <a:xfrm>
            <a:off x="2668485" y="0"/>
            <a:ext cx="526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COBIT 5 e os princípios da Gestão de TI e da Gov. de TI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7E54FC84-37EA-47CA-B75C-7FE0777FEC73}"/>
              </a:ext>
            </a:extLst>
          </p:cNvPr>
          <p:cNvSpPr/>
          <p:nvPr/>
        </p:nvSpPr>
        <p:spPr>
          <a:xfrm>
            <a:off x="4076700" y="338554"/>
            <a:ext cx="1397000" cy="13589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575049C3-AF59-44F5-9402-B7256147EAF4}"/>
              </a:ext>
            </a:extLst>
          </p:cNvPr>
          <p:cNvSpPr/>
          <p:nvPr/>
        </p:nvSpPr>
        <p:spPr>
          <a:xfrm>
            <a:off x="5816600" y="1443454"/>
            <a:ext cx="1397000" cy="13589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6335B0B-0762-4E4C-A028-8345D6800993}"/>
              </a:ext>
            </a:extLst>
          </p:cNvPr>
          <p:cNvSpPr/>
          <p:nvPr/>
        </p:nvSpPr>
        <p:spPr>
          <a:xfrm>
            <a:off x="2832100" y="3446046"/>
            <a:ext cx="1397000" cy="13589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330E02D0-378A-429A-A42E-D768AC50033E}"/>
              </a:ext>
            </a:extLst>
          </p:cNvPr>
          <p:cNvSpPr/>
          <p:nvPr/>
        </p:nvSpPr>
        <p:spPr>
          <a:xfrm>
            <a:off x="5397500" y="3446046"/>
            <a:ext cx="1397000" cy="13589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47372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7" t="4001" r="2939" b="13395"/>
          <a:stretch/>
        </p:blipFill>
        <p:spPr bwMode="auto">
          <a:xfrm>
            <a:off x="2389084" y="338554"/>
            <a:ext cx="4913415" cy="45402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16" name="CaixaDeTexto 15"/>
          <p:cNvSpPr txBox="1"/>
          <p:nvPr/>
        </p:nvSpPr>
        <p:spPr>
          <a:xfrm>
            <a:off x="2668485" y="0"/>
            <a:ext cx="526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COBIT 5 e os princípios da Gestão de TI e da Gov. de TI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7E54FC84-37EA-47CA-B75C-7FE0777FEC73}"/>
              </a:ext>
            </a:extLst>
          </p:cNvPr>
          <p:cNvSpPr/>
          <p:nvPr/>
        </p:nvSpPr>
        <p:spPr>
          <a:xfrm>
            <a:off x="4076700" y="338554"/>
            <a:ext cx="1397000" cy="13589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575049C3-AF59-44F5-9402-B7256147EAF4}"/>
              </a:ext>
            </a:extLst>
          </p:cNvPr>
          <p:cNvSpPr/>
          <p:nvPr/>
        </p:nvSpPr>
        <p:spPr>
          <a:xfrm>
            <a:off x="5816600" y="1443454"/>
            <a:ext cx="1397000" cy="13589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6335B0B-0762-4E4C-A028-8345D6800993}"/>
              </a:ext>
            </a:extLst>
          </p:cNvPr>
          <p:cNvSpPr/>
          <p:nvPr/>
        </p:nvSpPr>
        <p:spPr>
          <a:xfrm>
            <a:off x="2832100" y="3446046"/>
            <a:ext cx="1397000" cy="13589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330E02D0-378A-429A-A42E-D768AC50033E}"/>
              </a:ext>
            </a:extLst>
          </p:cNvPr>
          <p:cNvSpPr/>
          <p:nvPr/>
        </p:nvSpPr>
        <p:spPr>
          <a:xfrm>
            <a:off x="5397500" y="3446046"/>
            <a:ext cx="1397000" cy="13589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922B1FFA-C8A6-4109-8925-8B69AFBAF3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860"/>
          <a:stretch/>
        </p:blipFill>
        <p:spPr bwMode="auto">
          <a:xfrm>
            <a:off x="3833181" y="642245"/>
            <a:ext cx="5214328" cy="35793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8133887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0"/>
          <p:cNvSpPr/>
          <p:nvPr/>
        </p:nvSpPr>
        <p:spPr>
          <a:xfrm rot="275902">
            <a:off x="8008358" y="1576219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494246" y="1125406"/>
            <a:ext cx="7858634" cy="334315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7" name="Grupo 7"/>
          <p:cNvGrpSpPr/>
          <p:nvPr/>
        </p:nvGrpSpPr>
        <p:grpSpPr>
          <a:xfrm>
            <a:off x="5931410" y="1709223"/>
            <a:ext cx="2699454" cy="2187290"/>
            <a:chOff x="8959367" y="2243285"/>
            <a:chExt cx="2952014" cy="2729264"/>
          </a:xfrm>
        </p:grpSpPr>
        <p:sp>
          <p:nvSpPr>
            <p:cNvPr id="18" name="Retângulo 17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21" name="Retângulo de cantos arredondados 5"/>
          <p:cNvSpPr/>
          <p:nvPr/>
        </p:nvSpPr>
        <p:spPr>
          <a:xfrm flipV="1">
            <a:off x="503508" y="4468556"/>
            <a:ext cx="7858634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622733" y="1248715"/>
            <a:ext cx="5402590" cy="289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1400" b="1" dirty="0">
                <a:solidFill>
                  <a:srgbClr val="4FAFA8"/>
                </a:solidFill>
              </a:rPr>
              <a:t>Modelo de referência do COBIT 5 (ISACA, 2012)</a:t>
            </a:r>
          </a:p>
          <a:p>
            <a:pPr>
              <a:spcAft>
                <a:spcPts val="0"/>
              </a:spcAft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5º Princípio: Distinguir a Governança da Gestão.</a:t>
            </a:r>
          </a:p>
          <a:p>
            <a:pPr marL="0" lvl="1" indent="0">
              <a:lnSpc>
                <a:spcPts val="1800"/>
              </a:lnSpc>
              <a:spcAft>
                <a:spcPts val="0"/>
              </a:spcAft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Governança</a:t>
            </a:r>
          </a:p>
          <a:p>
            <a:pPr marL="0" lvl="2" indent="0">
              <a:lnSpc>
                <a:spcPts val="1800"/>
              </a:lnSpc>
              <a:spcAft>
                <a:spcPts val="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“Garante que as necessidades, condições e opções das partes interessadas sejam avaliadas a fim de determinar </a:t>
            </a:r>
            <a:r>
              <a:rPr lang="pt-BR" sz="1600" b="1" dirty="0">
                <a:solidFill>
                  <a:srgbClr val="00B050"/>
                </a:solidFill>
              </a:rPr>
              <a:t>objetivos corporativos acordados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 equilibrados; definindo a direção através de priorizações e tomadas de decisão; e monitorando o desempenho e a conformidade com a direção e os objetivos estabelecidos.”</a:t>
            </a:r>
          </a:p>
          <a:p>
            <a:pPr marL="0" lvl="2" indent="0">
              <a:lnSpc>
                <a:spcPts val="1800"/>
              </a:lnSpc>
              <a:spcAft>
                <a:spcPts val="0"/>
              </a:spcAft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Gestão</a:t>
            </a:r>
          </a:p>
          <a:p>
            <a:pPr marL="0" lvl="2" indent="0">
              <a:lnSpc>
                <a:spcPts val="1800"/>
              </a:lnSpc>
              <a:spcAft>
                <a:spcPts val="0"/>
              </a:spcAft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É responsável </a:t>
            </a:r>
            <a:r>
              <a:rPr lang="pt-BR" sz="1400" b="1" dirty="0">
                <a:solidFill>
                  <a:srgbClr val="00B050"/>
                </a:solidFill>
              </a:rPr>
              <a:t>pelo planejamento, desenvolvimento, execução e monitoramento das atividades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em consonância com a direção definida pelo órgão de governança a fim de atingir os objetivos corporativos.”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369785" y="561729"/>
            <a:ext cx="526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COBIT 5 e os princípios da Gestão de TI e da Gov. de TI</a:t>
            </a:r>
          </a:p>
        </p:txBody>
      </p:sp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896" y="1830461"/>
            <a:ext cx="2482028" cy="1933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1958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 rot="275902">
            <a:off x="7823599" y="1504888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485335" y="1082648"/>
            <a:ext cx="7651445" cy="334315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5" name="Grupo 7"/>
          <p:cNvGrpSpPr/>
          <p:nvPr/>
        </p:nvGrpSpPr>
        <p:grpSpPr>
          <a:xfrm>
            <a:off x="4909625" y="1637892"/>
            <a:ext cx="3536480" cy="2455572"/>
            <a:chOff x="8959367" y="2243285"/>
            <a:chExt cx="2952014" cy="2729264"/>
          </a:xfrm>
        </p:grpSpPr>
        <p:sp>
          <p:nvSpPr>
            <p:cNvPr id="16" name="Retângulo 15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18" name="CaixaDeTexto 17"/>
          <p:cNvSpPr txBox="1"/>
          <p:nvPr/>
        </p:nvSpPr>
        <p:spPr>
          <a:xfrm>
            <a:off x="369785" y="561729"/>
            <a:ext cx="526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Motivadores da governança de TI</a:t>
            </a:r>
          </a:p>
        </p:txBody>
      </p:sp>
      <p:sp>
        <p:nvSpPr>
          <p:cNvPr id="19" name="Retângulo de cantos arredondados 5"/>
          <p:cNvSpPr/>
          <p:nvPr/>
        </p:nvSpPr>
        <p:spPr>
          <a:xfrm flipV="1">
            <a:off x="525937" y="4468560"/>
            <a:ext cx="7651445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543139" y="1149128"/>
            <a:ext cx="4525937" cy="3096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b="1" dirty="0">
                <a:solidFill>
                  <a:srgbClr val="4FAFA8"/>
                </a:solidFill>
              </a:rPr>
              <a:t>Quais são os motivadores da governança de TI?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 como prestadora de serviços;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Integração tecnológica;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Segurança da informação;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Dependência do negócio em relação à TI;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Marcos de regulação;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Ambiente de negócio. </a:t>
            </a: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077" y="1782873"/>
            <a:ext cx="3254374" cy="2186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29053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/>
          <a:stretch/>
        </p:blipFill>
        <p:spPr>
          <a:xfrm>
            <a:off x="4772967" y="0"/>
            <a:ext cx="4371033" cy="5143500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879234" y="1253779"/>
            <a:ext cx="4642335" cy="308082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197075" y="1486823"/>
            <a:ext cx="4113480" cy="26622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Gestão de TI e Governança de TI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pt-B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COBIT 5 – Introdução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Disponível em: &lt;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https://www.youtube.com/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watch?v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=sY2TaxU-R4E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 . Acesso em: 30 de nov. 2016. 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pt-BR" sz="14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What</a:t>
            </a:r>
            <a:r>
              <a:rPr lang="pt-B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BR" sz="14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is</a:t>
            </a:r>
            <a:r>
              <a:rPr lang="pt-B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COBIT 5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?. Disponível em: &lt;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http://www.isaca.org/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cobit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/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pages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/default.aspx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&gt;. Acesso em: 30 de nov. 2016.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pt-B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Gestão e Governança de TI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Disponível em: &lt;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hlinkClick r:id="rId5"/>
              </a:rPr>
              <a:t>https://www.youtube.com/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hlinkClick r:id="rId5"/>
              </a:rPr>
              <a:t>watch?v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hlinkClick r:id="rId5"/>
              </a:rPr>
              <a:t>=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hlinkClick r:id="rId5"/>
              </a:rPr>
              <a:t>DTNfgKsQVdA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&gt;. Acesso em: 30 de nov. 2016.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369786" y="561729"/>
            <a:ext cx="1135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Tx/>
              <a:buNone/>
              <a:defRPr/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Saiba mais</a:t>
            </a:r>
          </a:p>
        </p:txBody>
      </p:sp>
    </p:spTree>
    <p:extLst>
      <p:ext uri="{BB962C8B-B14F-4D97-AF65-F5344CB8AC3E}">
        <p14:creationId xmlns:p14="http://schemas.microsoft.com/office/powerpoint/2010/main" val="10417802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7325" y="0"/>
            <a:ext cx="3876675" cy="51435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22" name="Grupo 11"/>
          <p:cNvGrpSpPr/>
          <p:nvPr/>
        </p:nvGrpSpPr>
        <p:grpSpPr>
          <a:xfrm>
            <a:off x="3262604" y="4571998"/>
            <a:ext cx="2195224" cy="461665"/>
            <a:chOff x="3262604" y="4571998"/>
            <a:chExt cx="2195224" cy="461665"/>
          </a:xfrm>
        </p:grpSpPr>
        <p:sp>
          <p:nvSpPr>
            <p:cNvPr id="23" name="CaixaDeTexto 22"/>
            <p:cNvSpPr txBox="1"/>
            <p:nvPr/>
          </p:nvSpPr>
          <p:spPr>
            <a:xfrm>
              <a:off x="3574476" y="4571998"/>
              <a:ext cx="18833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dirty="0">
                  <a:solidFill>
                    <a:schemeClr val="bg1"/>
                  </a:solidFill>
                </a:rPr>
                <a:t>AVANCE PARA FINALIZAR A APRESENTAÇÃO.</a:t>
              </a:r>
            </a:p>
          </p:txBody>
        </p:sp>
        <p:pic>
          <p:nvPicPr>
            <p:cNvPr id="24" name="Picture 2" descr="attention, message icon"/>
            <p:cNvPicPr>
              <a:picLocks noChangeAspect="1" noChangeArrowheads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2604" y="4623964"/>
              <a:ext cx="378514" cy="378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Grupo 1"/>
          <p:cNvGrpSpPr/>
          <p:nvPr/>
        </p:nvGrpSpPr>
        <p:grpSpPr>
          <a:xfrm>
            <a:off x="-28575" y="4982"/>
            <a:ext cx="5114925" cy="5143499"/>
            <a:chOff x="-28575" y="19050"/>
            <a:chExt cx="5114925" cy="5143499"/>
          </a:xfrm>
        </p:grpSpPr>
        <p:grpSp>
          <p:nvGrpSpPr>
            <p:cNvPr id="29" name="Grupo 6"/>
            <p:cNvGrpSpPr/>
            <p:nvPr/>
          </p:nvGrpSpPr>
          <p:grpSpPr>
            <a:xfrm>
              <a:off x="-28575" y="19050"/>
              <a:ext cx="5114925" cy="5143499"/>
              <a:chOff x="0" y="0"/>
              <a:chExt cx="5114925" cy="5143499"/>
            </a:xfrm>
          </p:grpSpPr>
          <p:sp>
            <p:nvSpPr>
              <p:cNvPr id="31" name="Pentágono 2"/>
              <p:cNvSpPr/>
              <p:nvPr/>
            </p:nvSpPr>
            <p:spPr>
              <a:xfrm>
                <a:off x="0" y="0"/>
                <a:ext cx="5114925" cy="5143499"/>
              </a:xfrm>
              <a:custGeom>
                <a:avLst/>
                <a:gdLst>
                  <a:gd name="connsiteX0" fmla="*/ 0 w 5076825"/>
                  <a:gd name="connsiteY0" fmla="*/ 0 h 5143499"/>
                  <a:gd name="connsiteX1" fmla="*/ 2652692 w 5076825"/>
                  <a:gd name="connsiteY1" fmla="*/ 0 h 5143499"/>
                  <a:gd name="connsiteX2" fmla="*/ 5076825 w 5076825"/>
                  <a:gd name="connsiteY2" fmla="*/ 2571750 h 5143499"/>
                  <a:gd name="connsiteX3" fmla="*/ 2652692 w 5076825"/>
                  <a:gd name="connsiteY3" fmla="*/ 5143499 h 5143499"/>
                  <a:gd name="connsiteX4" fmla="*/ 0 w 5076825"/>
                  <a:gd name="connsiteY4" fmla="*/ 5143499 h 5143499"/>
                  <a:gd name="connsiteX5" fmla="*/ 0 w 5076825"/>
                  <a:gd name="connsiteY5" fmla="*/ 0 h 5143499"/>
                  <a:gd name="connsiteX0" fmla="*/ 0 w 5076825"/>
                  <a:gd name="connsiteY0" fmla="*/ 0 h 5143499"/>
                  <a:gd name="connsiteX1" fmla="*/ 2652692 w 5076825"/>
                  <a:gd name="connsiteY1" fmla="*/ 0 h 5143499"/>
                  <a:gd name="connsiteX2" fmla="*/ 5076825 w 5076825"/>
                  <a:gd name="connsiteY2" fmla="*/ 2571750 h 5143499"/>
                  <a:gd name="connsiteX3" fmla="*/ 2538392 w 5076825"/>
                  <a:gd name="connsiteY3" fmla="*/ 5143499 h 5143499"/>
                  <a:gd name="connsiteX4" fmla="*/ 0 w 5076825"/>
                  <a:gd name="connsiteY4" fmla="*/ 5143499 h 5143499"/>
                  <a:gd name="connsiteX5" fmla="*/ 0 w 5076825"/>
                  <a:gd name="connsiteY5" fmla="*/ 0 h 5143499"/>
                  <a:gd name="connsiteX0" fmla="*/ 0 w 5114925"/>
                  <a:gd name="connsiteY0" fmla="*/ 0 h 5143499"/>
                  <a:gd name="connsiteX1" fmla="*/ 2652692 w 5114925"/>
                  <a:gd name="connsiteY1" fmla="*/ 0 h 5143499"/>
                  <a:gd name="connsiteX2" fmla="*/ 5114925 w 5114925"/>
                  <a:gd name="connsiteY2" fmla="*/ 2486025 h 5143499"/>
                  <a:gd name="connsiteX3" fmla="*/ 2538392 w 5114925"/>
                  <a:gd name="connsiteY3" fmla="*/ 5143499 h 5143499"/>
                  <a:gd name="connsiteX4" fmla="*/ 0 w 5114925"/>
                  <a:gd name="connsiteY4" fmla="*/ 5143499 h 5143499"/>
                  <a:gd name="connsiteX5" fmla="*/ 0 w 5114925"/>
                  <a:gd name="connsiteY5" fmla="*/ 0 h 5143499"/>
                  <a:gd name="connsiteX0" fmla="*/ 0 w 5114925"/>
                  <a:gd name="connsiteY0" fmla="*/ 0 h 5143499"/>
                  <a:gd name="connsiteX1" fmla="*/ 2681267 w 5114925"/>
                  <a:gd name="connsiteY1" fmla="*/ 0 h 5143499"/>
                  <a:gd name="connsiteX2" fmla="*/ 5114925 w 5114925"/>
                  <a:gd name="connsiteY2" fmla="*/ 2486025 h 5143499"/>
                  <a:gd name="connsiteX3" fmla="*/ 2538392 w 5114925"/>
                  <a:gd name="connsiteY3" fmla="*/ 5143499 h 5143499"/>
                  <a:gd name="connsiteX4" fmla="*/ 0 w 5114925"/>
                  <a:gd name="connsiteY4" fmla="*/ 5143499 h 5143499"/>
                  <a:gd name="connsiteX5" fmla="*/ 0 w 5114925"/>
                  <a:gd name="connsiteY5" fmla="*/ 0 h 5143499"/>
                  <a:gd name="connsiteX0" fmla="*/ 0 w 5114925"/>
                  <a:gd name="connsiteY0" fmla="*/ 0 h 5143499"/>
                  <a:gd name="connsiteX1" fmla="*/ 2633642 w 5114925"/>
                  <a:gd name="connsiteY1" fmla="*/ 0 h 5143499"/>
                  <a:gd name="connsiteX2" fmla="*/ 5114925 w 5114925"/>
                  <a:gd name="connsiteY2" fmla="*/ 2486025 h 5143499"/>
                  <a:gd name="connsiteX3" fmla="*/ 2538392 w 5114925"/>
                  <a:gd name="connsiteY3" fmla="*/ 5143499 h 5143499"/>
                  <a:gd name="connsiteX4" fmla="*/ 0 w 5114925"/>
                  <a:gd name="connsiteY4" fmla="*/ 5143499 h 5143499"/>
                  <a:gd name="connsiteX5" fmla="*/ 0 w 5114925"/>
                  <a:gd name="connsiteY5" fmla="*/ 0 h 5143499"/>
                  <a:gd name="connsiteX0" fmla="*/ 0 w 5114925"/>
                  <a:gd name="connsiteY0" fmla="*/ 0 h 5143499"/>
                  <a:gd name="connsiteX1" fmla="*/ 2662217 w 5114925"/>
                  <a:gd name="connsiteY1" fmla="*/ 0 h 5143499"/>
                  <a:gd name="connsiteX2" fmla="*/ 5114925 w 5114925"/>
                  <a:gd name="connsiteY2" fmla="*/ 2486025 h 5143499"/>
                  <a:gd name="connsiteX3" fmla="*/ 2538392 w 5114925"/>
                  <a:gd name="connsiteY3" fmla="*/ 5143499 h 5143499"/>
                  <a:gd name="connsiteX4" fmla="*/ 0 w 5114925"/>
                  <a:gd name="connsiteY4" fmla="*/ 5143499 h 5143499"/>
                  <a:gd name="connsiteX5" fmla="*/ 0 w 5114925"/>
                  <a:gd name="connsiteY5" fmla="*/ 0 h 5143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14925" h="5143499">
                    <a:moveTo>
                      <a:pt x="0" y="0"/>
                    </a:moveTo>
                    <a:lnTo>
                      <a:pt x="2662217" y="0"/>
                    </a:lnTo>
                    <a:lnTo>
                      <a:pt x="5114925" y="2486025"/>
                    </a:lnTo>
                    <a:lnTo>
                      <a:pt x="2538392" y="5143499"/>
                    </a:lnTo>
                    <a:lnTo>
                      <a:pt x="0" y="51434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36687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Retângulo 5"/>
              <p:cNvSpPr/>
              <p:nvPr/>
            </p:nvSpPr>
            <p:spPr>
              <a:xfrm>
                <a:off x="2" y="671316"/>
                <a:ext cx="3824620" cy="508096"/>
              </a:xfrm>
              <a:custGeom>
                <a:avLst/>
                <a:gdLst>
                  <a:gd name="connsiteX0" fmla="*/ 0 w 4381500"/>
                  <a:gd name="connsiteY0" fmla="*/ 0 h 676275"/>
                  <a:gd name="connsiteX1" fmla="*/ 4381500 w 4381500"/>
                  <a:gd name="connsiteY1" fmla="*/ 0 h 676275"/>
                  <a:gd name="connsiteX2" fmla="*/ 4381500 w 4381500"/>
                  <a:gd name="connsiteY2" fmla="*/ 676275 h 676275"/>
                  <a:gd name="connsiteX3" fmla="*/ 0 w 4381500"/>
                  <a:gd name="connsiteY3" fmla="*/ 676275 h 676275"/>
                  <a:gd name="connsiteX4" fmla="*/ 0 w 4381500"/>
                  <a:gd name="connsiteY4" fmla="*/ 0 h 676275"/>
                  <a:gd name="connsiteX0" fmla="*/ 0 w 4381500"/>
                  <a:gd name="connsiteY0" fmla="*/ 0 h 676275"/>
                  <a:gd name="connsiteX1" fmla="*/ 3752850 w 4381500"/>
                  <a:gd name="connsiteY1" fmla="*/ 0 h 676275"/>
                  <a:gd name="connsiteX2" fmla="*/ 4381500 w 4381500"/>
                  <a:gd name="connsiteY2" fmla="*/ 676275 h 676275"/>
                  <a:gd name="connsiteX3" fmla="*/ 0 w 4381500"/>
                  <a:gd name="connsiteY3" fmla="*/ 676275 h 676275"/>
                  <a:gd name="connsiteX4" fmla="*/ 0 w 4381500"/>
                  <a:gd name="connsiteY4" fmla="*/ 0 h 676275"/>
                  <a:gd name="connsiteX0" fmla="*/ 0 w 4381500"/>
                  <a:gd name="connsiteY0" fmla="*/ 0 h 676275"/>
                  <a:gd name="connsiteX1" fmla="*/ 3724275 w 4381500"/>
                  <a:gd name="connsiteY1" fmla="*/ 9525 h 676275"/>
                  <a:gd name="connsiteX2" fmla="*/ 4381500 w 4381500"/>
                  <a:gd name="connsiteY2" fmla="*/ 676275 h 676275"/>
                  <a:gd name="connsiteX3" fmla="*/ 0 w 4381500"/>
                  <a:gd name="connsiteY3" fmla="*/ 676275 h 676275"/>
                  <a:gd name="connsiteX4" fmla="*/ 0 w 4381500"/>
                  <a:gd name="connsiteY4" fmla="*/ 0 h 676275"/>
                  <a:gd name="connsiteX0" fmla="*/ 0 w 4381500"/>
                  <a:gd name="connsiteY0" fmla="*/ 0 h 676275"/>
                  <a:gd name="connsiteX1" fmla="*/ 3733800 w 4381500"/>
                  <a:gd name="connsiteY1" fmla="*/ 0 h 676275"/>
                  <a:gd name="connsiteX2" fmla="*/ 4381500 w 4381500"/>
                  <a:gd name="connsiteY2" fmla="*/ 676275 h 676275"/>
                  <a:gd name="connsiteX3" fmla="*/ 0 w 4381500"/>
                  <a:gd name="connsiteY3" fmla="*/ 676275 h 676275"/>
                  <a:gd name="connsiteX4" fmla="*/ 0 w 4381500"/>
                  <a:gd name="connsiteY4" fmla="*/ 0 h 676275"/>
                  <a:gd name="connsiteX0" fmla="*/ 0 w 4381500"/>
                  <a:gd name="connsiteY0" fmla="*/ 0 h 676275"/>
                  <a:gd name="connsiteX1" fmla="*/ 3705225 w 4381500"/>
                  <a:gd name="connsiteY1" fmla="*/ 0 h 676275"/>
                  <a:gd name="connsiteX2" fmla="*/ 4381500 w 4381500"/>
                  <a:gd name="connsiteY2" fmla="*/ 676275 h 676275"/>
                  <a:gd name="connsiteX3" fmla="*/ 0 w 4381500"/>
                  <a:gd name="connsiteY3" fmla="*/ 676275 h 676275"/>
                  <a:gd name="connsiteX4" fmla="*/ 0 w 4381500"/>
                  <a:gd name="connsiteY4" fmla="*/ 0 h 676275"/>
                  <a:gd name="connsiteX0" fmla="*/ 0 w 4333875"/>
                  <a:gd name="connsiteY0" fmla="*/ 0 h 688953"/>
                  <a:gd name="connsiteX1" fmla="*/ 3705225 w 4333875"/>
                  <a:gd name="connsiteY1" fmla="*/ 0 h 688953"/>
                  <a:gd name="connsiteX2" fmla="*/ 4333875 w 4333875"/>
                  <a:gd name="connsiteY2" fmla="*/ 688953 h 688953"/>
                  <a:gd name="connsiteX3" fmla="*/ 0 w 4333875"/>
                  <a:gd name="connsiteY3" fmla="*/ 676275 h 688953"/>
                  <a:gd name="connsiteX4" fmla="*/ 0 w 4333875"/>
                  <a:gd name="connsiteY4" fmla="*/ 0 h 688953"/>
                  <a:gd name="connsiteX0" fmla="*/ 0 w 4333875"/>
                  <a:gd name="connsiteY0" fmla="*/ 0 h 688953"/>
                  <a:gd name="connsiteX1" fmla="*/ 3867150 w 4333875"/>
                  <a:gd name="connsiteY1" fmla="*/ 50711 h 688953"/>
                  <a:gd name="connsiteX2" fmla="*/ 4333875 w 4333875"/>
                  <a:gd name="connsiteY2" fmla="*/ 688953 h 688953"/>
                  <a:gd name="connsiteX3" fmla="*/ 0 w 4333875"/>
                  <a:gd name="connsiteY3" fmla="*/ 676275 h 688953"/>
                  <a:gd name="connsiteX4" fmla="*/ 0 w 4333875"/>
                  <a:gd name="connsiteY4" fmla="*/ 0 h 688953"/>
                  <a:gd name="connsiteX0" fmla="*/ 0 w 4333875"/>
                  <a:gd name="connsiteY0" fmla="*/ 0 h 688953"/>
                  <a:gd name="connsiteX1" fmla="*/ 3848100 w 4333875"/>
                  <a:gd name="connsiteY1" fmla="*/ 25356 h 688953"/>
                  <a:gd name="connsiteX2" fmla="*/ 4333875 w 4333875"/>
                  <a:gd name="connsiteY2" fmla="*/ 688953 h 688953"/>
                  <a:gd name="connsiteX3" fmla="*/ 0 w 4333875"/>
                  <a:gd name="connsiteY3" fmla="*/ 676275 h 688953"/>
                  <a:gd name="connsiteX4" fmla="*/ 0 w 4333875"/>
                  <a:gd name="connsiteY4" fmla="*/ 0 h 688953"/>
                  <a:gd name="connsiteX0" fmla="*/ 0 w 4333875"/>
                  <a:gd name="connsiteY0" fmla="*/ 0 h 688953"/>
                  <a:gd name="connsiteX1" fmla="*/ 3857625 w 4333875"/>
                  <a:gd name="connsiteY1" fmla="*/ 12678 h 688953"/>
                  <a:gd name="connsiteX2" fmla="*/ 4333875 w 4333875"/>
                  <a:gd name="connsiteY2" fmla="*/ 688953 h 688953"/>
                  <a:gd name="connsiteX3" fmla="*/ 0 w 4333875"/>
                  <a:gd name="connsiteY3" fmla="*/ 676275 h 688953"/>
                  <a:gd name="connsiteX4" fmla="*/ 0 w 4333875"/>
                  <a:gd name="connsiteY4" fmla="*/ 0 h 688953"/>
                  <a:gd name="connsiteX0" fmla="*/ 0 w 4333875"/>
                  <a:gd name="connsiteY0" fmla="*/ 0 h 688953"/>
                  <a:gd name="connsiteX1" fmla="*/ 3857625 w 4333875"/>
                  <a:gd name="connsiteY1" fmla="*/ 12678 h 688953"/>
                  <a:gd name="connsiteX2" fmla="*/ 4333875 w 4333875"/>
                  <a:gd name="connsiteY2" fmla="*/ 688953 h 688953"/>
                  <a:gd name="connsiteX3" fmla="*/ 0 w 4333875"/>
                  <a:gd name="connsiteY3" fmla="*/ 676275 h 688953"/>
                  <a:gd name="connsiteX4" fmla="*/ 0 w 4333875"/>
                  <a:gd name="connsiteY4" fmla="*/ 0 h 688953"/>
                  <a:gd name="connsiteX0" fmla="*/ 0 w 4333875"/>
                  <a:gd name="connsiteY0" fmla="*/ 25356 h 714309"/>
                  <a:gd name="connsiteX1" fmla="*/ 3867150 w 4333875"/>
                  <a:gd name="connsiteY1" fmla="*/ 0 h 714309"/>
                  <a:gd name="connsiteX2" fmla="*/ 4333875 w 4333875"/>
                  <a:gd name="connsiteY2" fmla="*/ 714309 h 714309"/>
                  <a:gd name="connsiteX3" fmla="*/ 0 w 4333875"/>
                  <a:gd name="connsiteY3" fmla="*/ 701631 h 714309"/>
                  <a:gd name="connsiteX4" fmla="*/ 0 w 4333875"/>
                  <a:gd name="connsiteY4" fmla="*/ 25356 h 714309"/>
                  <a:gd name="connsiteX0" fmla="*/ 0 w 4333875"/>
                  <a:gd name="connsiteY0" fmla="*/ 0 h 688953"/>
                  <a:gd name="connsiteX1" fmla="*/ 3867150 w 4333875"/>
                  <a:gd name="connsiteY1" fmla="*/ 0 h 688953"/>
                  <a:gd name="connsiteX2" fmla="*/ 4333875 w 4333875"/>
                  <a:gd name="connsiteY2" fmla="*/ 688953 h 688953"/>
                  <a:gd name="connsiteX3" fmla="*/ 0 w 4333875"/>
                  <a:gd name="connsiteY3" fmla="*/ 676275 h 688953"/>
                  <a:gd name="connsiteX4" fmla="*/ 0 w 4333875"/>
                  <a:gd name="connsiteY4" fmla="*/ 0 h 688953"/>
                  <a:gd name="connsiteX0" fmla="*/ 0 w 4324350"/>
                  <a:gd name="connsiteY0" fmla="*/ 0 h 676275"/>
                  <a:gd name="connsiteX1" fmla="*/ 3867150 w 4324350"/>
                  <a:gd name="connsiteY1" fmla="*/ 0 h 676275"/>
                  <a:gd name="connsiteX2" fmla="*/ 4324350 w 4324350"/>
                  <a:gd name="connsiteY2" fmla="*/ 676275 h 676275"/>
                  <a:gd name="connsiteX3" fmla="*/ 0 w 4324350"/>
                  <a:gd name="connsiteY3" fmla="*/ 676275 h 676275"/>
                  <a:gd name="connsiteX4" fmla="*/ 0 w 4324350"/>
                  <a:gd name="connsiteY4" fmla="*/ 0 h 676275"/>
                  <a:gd name="connsiteX0" fmla="*/ 0 w 4324350"/>
                  <a:gd name="connsiteY0" fmla="*/ 12678 h 688953"/>
                  <a:gd name="connsiteX1" fmla="*/ 3848100 w 4324350"/>
                  <a:gd name="connsiteY1" fmla="*/ 0 h 688953"/>
                  <a:gd name="connsiteX2" fmla="*/ 4324350 w 4324350"/>
                  <a:gd name="connsiteY2" fmla="*/ 688953 h 688953"/>
                  <a:gd name="connsiteX3" fmla="*/ 0 w 4324350"/>
                  <a:gd name="connsiteY3" fmla="*/ 688953 h 688953"/>
                  <a:gd name="connsiteX4" fmla="*/ 0 w 4324350"/>
                  <a:gd name="connsiteY4" fmla="*/ 12678 h 688953"/>
                  <a:gd name="connsiteX0" fmla="*/ 0 w 4324350"/>
                  <a:gd name="connsiteY0" fmla="*/ 0 h 676275"/>
                  <a:gd name="connsiteX1" fmla="*/ 3838575 w 4324350"/>
                  <a:gd name="connsiteY1" fmla="*/ 0 h 676275"/>
                  <a:gd name="connsiteX2" fmla="*/ 4324350 w 4324350"/>
                  <a:gd name="connsiteY2" fmla="*/ 676275 h 676275"/>
                  <a:gd name="connsiteX3" fmla="*/ 0 w 4324350"/>
                  <a:gd name="connsiteY3" fmla="*/ 676275 h 676275"/>
                  <a:gd name="connsiteX4" fmla="*/ 0 w 4324350"/>
                  <a:gd name="connsiteY4" fmla="*/ 0 h 676275"/>
                  <a:gd name="connsiteX0" fmla="*/ 0 w 4324350"/>
                  <a:gd name="connsiteY0" fmla="*/ 0 h 676275"/>
                  <a:gd name="connsiteX1" fmla="*/ 3819525 w 4324350"/>
                  <a:gd name="connsiteY1" fmla="*/ 0 h 676275"/>
                  <a:gd name="connsiteX2" fmla="*/ 4324350 w 4324350"/>
                  <a:gd name="connsiteY2" fmla="*/ 676275 h 676275"/>
                  <a:gd name="connsiteX3" fmla="*/ 0 w 4324350"/>
                  <a:gd name="connsiteY3" fmla="*/ 676275 h 676275"/>
                  <a:gd name="connsiteX4" fmla="*/ 0 w 4324350"/>
                  <a:gd name="connsiteY4" fmla="*/ 0 h 676275"/>
                  <a:gd name="connsiteX0" fmla="*/ 499730 w 4324350"/>
                  <a:gd name="connsiteY0" fmla="*/ 0 h 690428"/>
                  <a:gd name="connsiteX1" fmla="*/ 3819525 w 4324350"/>
                  <a:gd name="connsiteY1" fmla="*/ 14153 h 690428"/>
                  <a:gd name="connsiteX2" fmla="*/ 4324350 w 4324350"/>
                  <a:gd name="connsiteY2" fmla="*/ 690428 h 690428"/>
                  <a:gd name="connsiteX3" fmla="*/ 0 w 4324350"/>
                  <a:gd name="connsiteY3" fmla="*/ 690428 h 690428"/>
                  <a:gd name="connsiteX4" fmla="*/ 499730 w 4324350"/>
                  <a:gd name="connsiteY4" fmla="*/ 0 h 690428"/>
                  <a:gd name="connsiteX0" fmla="*/ 499730 w 4324350"/>
                  <a:gd name="connsiteY0" fmla="*/ 0 h 676275"/>
                  <a:gd name="connsiteX1" fmla="*/ 3819525 w 4324350"/>
                  <a:gd name="connsiteY1" fmla="*/ 0 h 676275"/>
                  <a:gd name="connsiteX2" fmla="*/ 4324350 w 4324350"/>
                  <a:gd name="connsiteY2" fmla="*/ 676275 h 676275"/>
                  <a:gd name="connsiteX3" fmla="*/ 0 w 4324350"/>
                  <a:gd name="connsiteY3" fmla="*/ 676275 h 676275"/>
                  <a:gd name="connsiteX4" fmla="*/ 499730 w 4324350"/>
                  <a:gd name="connsiteY4" fmla="*/ 0 h 676275"/>
                  <a:gd name="connsiteX0" fmla="*/ 0 w 3824620"/>
                  <a:gd name="connsiteY0" fmla="*/ 0 h 690428"/>
                  <a:gd name="connsiteX1" fmla="*/ 3319795 w 3824620"/>
                  <a:gd name="connsiteY1" fmla="*/ 0 h 690428"/>
                  <a:gd name="connsiteX2" fmla="*/ 3824620 w 3824620"/>
                  <a:gd name="connsiteY2" fmla="*/ 676275 h 690428"/>
                  <a:gd name="connsiteX3" fmla="*/ 0 w 3824620"/>
                  <a:gd name="connsiteY3" fmla="*/ 690428 h 690428"/>
                  <a:gd name="connsiteX4" fmla="*/ 0 w 3824620"/>
                  <a:gd name="connsiteY4" fmla="*/ 0 h 690428"/>
                  <a:gd name="connsiteX0" fmla="*/ 0 w 3824620"/>
                  <a:gd name="connsiteY0" fmla="*/ 0 h 676277"/>
                  <a:gd name="connsiteX1" fmla="*/ 3319795 w 3824620"/>
                  <a:gd name="connsiteY1" fmla="*/ 0 h 676277"/>
                  <a:gd name="connsiteX2" fmla="*/ 3824620 w 3824620"/>
                  <a:gd name="connsiteY2" fmla="*/ 676275 h 676277"/>
                  <a:gd name="connsiteX3" fmla="*/ 0 w 3824620"/>
                  <a:gd name="connsiteY3" fmla="*/ 676277 h 676277"/>
                  <a:gd name="connsiteX4" fmla="*/ 0 w 3824620"/>
                  <a:gd name="connsiteY4" fmla="*/ 0 h 676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24620" h="676277">
                    <a:moveTo>
                      <a:pt x="0" y="0"/>
                    </a:moveTo>
                    <a:lnTo>
                      <a:pt x="3319795" y="0"/>
                    </a:lnTo>
                    <a:lnTo>
                      <a:pt x="3824620" y="676275"/>
                    </a:lnTo>
                    <a:lnTo>
                      <a:pt x="0" y="6762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1E20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E1E202"/>
                  </a:solidFill>
                </a:endParaRPr>
              </a:p>
            </p:txBody>
          </p:sp>
          <p:sp>
            <p:nvSpPr>
              <p:cNvPr id="33" name="Retângulo 32"/>
              <p:cNvSpPr/>
              <p:nvPr/>
            </p:nvSpPr>
            <p:spPr>
              <a:xfrm>
                <a:off x="546910" y="788384"/>
                <a:ext cx="3209925" cy="12126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20000"/>
                  </a:spcBef>
                  <a:defRPr/>
                </a:pPr>
                <a:r>
                  <a:rPr lang="pt-BR" sz="1400" i="1" kern="0" dirty="0">
                    <a:solidFill>
                      <a:srgbClr val="213F5E"/>
                    </a:solidFill>
                    <a:latin typeface="+mj-lt"/>
                    <a:ea typeface="ＭＳ Ｐゴシック" charset="0"/>
                  </a:rPr>
                  <a:t>VAMOS AOS </a:t>
                </a:r>
                <a:r>
                  <a:rPr lang="pt-BR" sz="1400" b="1" i="1" kern="0" dirty="0">
                    <a:solidFill>
                      <a:srgbClr val="213F5E"/>
                    </a:solidFill>
                    <a:latin typeface="+mj-lt"/>
                    <a:ea typeface="ＭＳ Ｐゴシック" charset="0"/>
                  </a:rPr>
                  <a:t>PRÓXIMOS PASSOS</a:t>
                </a:r>
                <a:r>
                  <a:rPr lang="pt-BR" sz="1400" i="1" kern="0" dirty="0">
                    <a:solidFill>
                      <a:srgbClr val="213F5E"/>
                    </a:solidFill>
                    <a:latin typeface="+mj-lt"/>
                    <a:ea typeface="ＭＳ Ｐゴシック" charset="0"/>
                  </a:rPr>
                  <a:t>?</a:t>
                </a:r>
              </a:p>
              <a:p>
                <a:pPr lvl="1">
                  <a:spcBef>
                    <a:spcPct val="20000"/>
                  </a:spcBef>
                  <a:defRPr/>
                </a:pPr>
                <a:endParaRPr lang="pt-BR" sz="1400" kern="0" dirty="0">
                  <a:solidFill>
                    <a:schemeClr val="bg1">
                      <a:lumMod val="95000"/>
                    </a:schemeClr>
                  </a:solidFill>
                  <a:latin typeface="+mj-lt"/>
                  <a:ea typeface="ＭＳ Ｐゴシック" charset="0"/>
                </a:endParaRPr>
              </a:p>
              <a:p>
                <a:pPr lvl="1">
                  <a:spcBef>
                    <a:spcPts val="1200"/>
                  </a:spcBef>
                  <a:spcAft>
                    <a:spcPts val="1200"/>
                  </a:spcAft>
                  <a:tabLst>
                    <a:tab pos="360363" algn="l"/>
                  </a:tabLst>
                </a:pPr>
                <a:r>
                  <a:rPr lang="pt-BR" sz="1600" dirty="0">
                    <a:solidFill>
                      <a:schemeClr val="bg1"/>
                    </a:solidFill>
                  </a:rPr>
                  <a:t>Importância da estrutura organizacional da TI </a:t>
                </a:r>
              </a:p>
            </p:txBody>
          </p:sp>
        </p:grpSp>
        <p:pic>
          <p:nvPicPr>
            <p:cNvPr id="27" name="Picture 2" descr="accept, check, checkmark, success icon"/>
            <p:cNvPicPr>
              <a:picLocks noChangeAspect="1" noChangeArrowheads="1"/>
            </p:cNvPicPr>
            <p:nvPr/>
          </p:nvPicPr>
          <p:blipFill>
            <a:blip r:embed="rId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540" y="1581427"/>
              <a:ext cx="291867" cy="2918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83844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aixaDeTexto 25"/>
          <p:cNvSpPr txBox="1"/>
          <p:nvPr/>
        </p:nvSpPr>
        <p:spPr>
          <a:xfrm>
            <a:off x="2872674" y="30638"/>
            <a:ext cx="3398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Motivadores da governança de TI</a:t>
            </a:r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67"/>
          <a:stretch/>
        </p:blipFill>
        <p:spPr bwMode="auto">
          <a:xfrm>
            <a:off x="459173" y="357200"/>
            <a:ext cx="7607090" cy="4579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CAD3DF7C-A0FB-4A22-9863-2BDC5696E8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15" t="3013" r="36746" b="81525"/>
          <a:stretch/>
        </p:blipFill>
        <p:spPr bwMode="auto">
          <a:xfrm>
            <a:off x="3186544" y="503973"/>
            <a:ext cx="2130788" cy="853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49C6CD06-858A-41F3-B332-3BB68B2DFC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89" t="2707" r="36451" b="81050"/>
          <a:stretch/>
        </p:blipFill>
        <p:spPr bwMode="auto">
          <a:xfrm>
            <a:off x="5812682" y="1663539"/>
            <a:ext cx="2147563" cy="85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9894A2A9-CFED-4ADD-8AC0-DF6E3AD6CB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89" t="2707" r="36451" b="81050"/>
          <a:stretch/>
        </p:blipFill>
        <p:spPr bwMode="auto">
          <a:xfrm>
            <a:off x="5812682" y="2776721"/>
            <a:ext cx="2147563" cy="85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9AA05786-F290-404F-A979-9436E2E128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89" t="2707" r="36451" b="81050"/>
          <a:stretch/>
        </p:blipFill>
        <p:spPr bwMode="auto">
          <a:xfrm>
            <a:off x="3169769" y="3969416"/>
            <a:ext cx="2147563" cy="85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C9084DC0-FC4C-4197-8E7B-9112455078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89" t="2707" r="36451" b="81050"/>
          <a:stretch/>
        </p:blipFill>
        <p:spPr bwMode="auto">
          <a:xfrm>
            <a:off x="573656" y="1663539"/>
            <a:ext cx="2147563" cy="85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10EF002C-44BA-487E-9E36-98267FFEB2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89" t="2707" r="36451" b="81050"/>
          <a:stretch/>
        </p:blipFill>
        <p:spPr bwMode="auto">
          <a:xfrm>
            <a:off x="573655" y="2776721"/>
            <a:ext cx="2147563" cy="85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F1B65AA7-CE6E-47BA-B686-6282EBD2091C}"/>
              </a:ext>
            </a:extLst>
          </p:cNvPr>
          <p:cNvSpPr/>
          <p:nvPr/>
        </p:nvSpPr>
        <p:spPr>
          <a:xfrm>
            <a:off x="2717074" y="486259"/>
            <a:ext cx="585216" cy="536321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1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75471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aixaDeTexto 25"/>
          <p:cNvSpPr txBox="1"/>
          <p:nvPr/>
        </p:nvSpPr>
        <p:spPr>
          <a:xfrm>
            <a:off x="2872674" y="30638"/>
            <a:ext cx="3398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Motivadores da governança de TI</a:t>
            </a:r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67"/>
          <a:stretch/>
        </p:blipFill>
        <p:spPr bwMode="auto">
          <a:xfrm>
            <a:off x="459173" y="357200"/>
            <a:ext cx="7607090" cy="4579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CAD3DF7C-A0FB-4A22-9863-2BDC5696E8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15" t="3013" r="36746" b="81525"/>
          <a:stretch/>
        </p:blipFill>
        <p:spPr bwMode="auto">
          <a:xfrm>
            <a:off x="3186544" y="503973"/>
            <a:ext cx="2130788" cy="853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5FD37888-957D-4B95-9C59-E67648A947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89" t="2707" r="36451" b="81050"/>
          <a:stretch/>
        </p:blipFill>
        <p:spPr bwMode="auto">
          <a:xfrm>
            <a:off x="3186543" y="503973"/>
            <a:ext cx="2147563" cy="85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9894A2A9-CFED-4ADD-8AC0-DF6E3AD6CB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89" t="2707" r="36451" b="81050"/>
          <a:stretch/>
        </p:blipFill>
        <p:spPr bwMode="auto">
          <a:xfrm>
            <a:off x="5812682" y="2776721"/>
            <a:ext cx="2147563" cy="85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9AA05786-F290-404F-A979-9436E2E128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89" t="2707" r="36451" b="81050"/>
          <a:stretch/>
        </p:blipFill>
        <p:spPr bwMode="auto">
          <a:xfrm>
            <a:off x="3169769" y="3969416"/>
            <a:ext cx="2147563" cy="85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C9084DC0-FC4C-4197-8E7B-9112455078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89" t="2707" r="36451" b="81050"/>
          <a:stretch/>
        </p:blipFill>
        <p:spPr bwMode="auto">
          <a:xfrm>
            <a:off x="573656" y="1663539"/>
            <a:ext cx="2147563" cy="85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10EF002C-44BA-487E-9E36-98267FFEB2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89" t="2707" r="36451" b="81050"/>
          <a:stretch/>
        </p:blipFill>
        <p:spPr bwMode="auto">
          <a:xfrm>
            <a:off x="573655" y="2776721"/>
            <a:ext cx="2147563" cy="85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Elipse 11">
            <a:extLst>
              <a:ext uri="{FF2B5EF4-FFF2-40B4-BE49-F238E27FC236}">
                <a16:creationId xmlns:a16="http://schemas.microsoft.com/office/drawing/2014/main" id="{A720A375-A164-4F84-AD33-8E771C51EB19}"/>
              </a:ext>
            </a:extLst>
          </p:cNvPr>
          <p:cNvSpPr/>
          <p:nvPr/>
        </p:nvSpPr>
        <p:spPr>
          <a:xfrm>
            <a:off x="5570002" y="1470754"/>
            <a:ext cx="585216" cy="536321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2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2120679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aixaDeTexto 25"/>
          <p:cNvSpPr txBox="1"/>
          <p:nvPr/>
        </p:nvSpPr>
        <p:spPr>
          <a:xfrm>
            <a:off x="2872674" y="30638"/>
            <a:ext cx="3398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Motivadores da governança de TI</a:t>
            </a:r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67"/>
          <a:stretch/>
        </p:blipFill>
        <p:spPr bwMode="auto">
          <a:xfrm>
            <a:off x="459173" y="357200"/>
            <a:ext cx="7607090" cy="4579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CAD3DF7C-A0FB-4A22-9863-2BDC5696E8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15" t="3013" r="36746" b="81525"/>
          <a:stretch/>
        </p:blipFill>
        <p:spPr bwMode="auto">
          <a:xfrm>
            <a:off x="3186544" y="503973"/>
            <a:ext cx="2130788" cy="853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5FD37888-957D-4B95-9C59-E67648A947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89" t="2707" r="36451" b="81050"/>
          <a:stretch/>
        </p:blipFill>
        <p:spPr bwMode="auto">
          <a:xfrm>
            <a:off x="3186543" y="503973"/>
            <a:ext cx="2147563" cy="85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49C6CD06-858A-41F3-B332-3BB68B2DFC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89" t="2707" r="36451" b="81050"/>
          <a:stretch/>
        </p:blipFill>
        <p:spPr bwMode="auto">
          <a:xfrm>
            <a:off x="5812682" y="1663539"/>
            <a:ext cx="2147563" cy="85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9AA05786-F290-404F-A979-9436E2E128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89" t="2707" r="36451" b="81050"/>
          <a:stretch/>
        </p:blipFill>
        <p:spPr bwMode="auto">
          <a:xfrm>
            <a:off x="3169769" y="3969416"/>
            <a:ext cx="2147563" cy="85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C9084DC0-FC4C-4197-8E7B-9112455078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89" t="2707" r="36451" b="81050"/>
          <a:stretch/>
        </p:blipFill>
        <p:spPr bwMode="auto">
          <a:xfrm>
            <a:off x="573656" y="1663539"/>
            <a:ext cx="2147563" cy="85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10EF002C-44BA-487E-9E36-98267FFEB2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89" t="2707" r="36451" b="81050"/>
          <a:stretch/>
        </p:blipFill>
        <p:spPr bwMode="auto">
          <a:xfrm>
            <a:off x="573655" y="2776721"/>
            <a:ext cx="2147563" cy="85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Elipse 11">
            <a:extLst>
              <a:ext uri="{FF2B5EF4-FFF2-40B4-BE49-F238E27FC236}">
                <a16:creationId xmlns:a16="http://schemas.microsoft.com/office/drawing/2014/main" id="{540E75AF-FEC4-4A4C-B4AD-170C3DF1AD13}"/>
              </a:ext>
            </a:extLst>
          </p:cNvPr>
          <p:cNvSpPr/>
          <p:nvPr/>
        </p:nvSpPr>
        <p:spPr>
          <a:xfrm>
            <a:off x="5590903" y="2621720"/>
            <a:ext cx="585216" cy="536321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3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3365874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aixaDeTexto 25"/>
          <p:cNvSpPr txBox="1"/>
          <p:nvPr/>
        </p:nvSpPr>
        <p:spPr>
          <a:xfrm>
            <a:off x="2872674" y="30638"/>
            <a:ext cx="3398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Motivadores da governança de TI</a:t>
            </a:r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67"/>
          <a:stretch/>
        </p:blipFill>
        <p:spPr bwMode="auto">
          <a:xfrm>
            <a:off x="459173" y="357200"/>
            <a:ext cx="7607090" cy="4579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CAD3DF7C-A0FB-4A22-9863-2BDC5696E8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15" t="3013" r="36746" b="81525"/>
          <a:stretch/>
        </p:blipFill>
        <p:spPr bwMode="auto">
          <a:xfrm>
            <a:off x="3186544" y="503973"/>
            <a:ext cx="2130788" cy="853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5FD37888-957D-4B95-9C59-E67648A947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89" t="2707" r="36451" b="81050"/>
          <a:stretch/>
        </p:blipFill>
        <p:spPr bwMode="auto">
          <a:xfrm>
            <a:off x="3186543" y="503973"/>
            <a:ext cx="2147563" cy="85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49C6CD06-858A-41F3-B332-3BB68B2DFC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89" t="2707" r="36451" b="81050"/>
          <a:stretch/>
        </p:blipFill>
        <p:spPr bwMode="auto">
          <a:xfrm>
            <a:off x="5812682" y="1663539"/>
            <a:ext cx="2147563" cy="85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9894A2A9-CFED-4ADD-8AC0-DF6E3AD6CB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89" t="2707" r="36451" b="81050"/>
          <a:stretch/>
        </p:blipFill>
        <p:spPr bwMode="auto">
          <a:xfrm>
            <a:off x="5812682" y="2776721"/>
            <a:ext cx="2147563" cy="85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C9084DC0-FC4C-4197-8E7B-9112455078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89" t="2707" r="36451" b="81050"/>
          <a:stretch/>
        </p:blipFill>
        <p:spPr bwMode="auto">
          <a:xfrm>
            <a:off x="573656" y="1663539"/>
            <a:ext cx="2147563" cy="85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10EF002C-44BA-487E-9E36-98267FFEB2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89" t="2707" r="36451" b="81050"/>
          <a:stretch/>
        </p:blipFill>
        <p:spPr bwMode="auto">
          <a:xfrm>
            <a:off x="573655" y="2776721"/>
            <a:ext cx="2147563" cy="85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Elipse 11">
            <a:extLst>
              <a:ext uri="{FF2B5EF4-FFF2-40B4-BE49-F238E27FC236}">
                <a16:creationId xmlns:a16="http://schemas.microsoft.com/office/drawing/2014/main" id="{68783BC8-D418-455D-A56D-F3A9CA43FDC4}"/>
              </a:ext>
            </a:extLst>
          </p:cNvPr>
          <p:cNvSpPr/>
          <p:nvPr/>
        </p:nvSpPr>
        <p:spPr>
          <a:xfrm>
            <a:off x="2872674" y="3795091"/>
            <a:ext cx="585216" cy="536321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4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1857374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9557</TotalTime>
  <Words>3168</Words>
  <Application>Microsoft Office PowerPoint</Application>
  <PresentationFormat>Apresentação na tela (16:9)</PresentationFormat>
  <Paragraphs>277</Paragraphs>
  <Slides>51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51</vt:i4>
      </vt:variant>
    </vt:vector>
  </HeadingPairs>
  <TitlesOfParts>
    <vt:vector size="55" baseType="lpstr">
      <vt:lpstr>Arial</vt:lpstr>
      <vt:lpstr>Calibri</vt:lpstr>
      <vt:lpstr>Courier New</vt:lpstr>
      <vt:lpstr>Office Theme</vt:lpstr>
      <vt:lpstr>Gestão de Infraestrutura de TI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Estácio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Luís Rodrigues</dc:creator>
  <cp:lastModifiedBy>Andre Braga</cp:lastModifiedBy>
  <cp:revision>607</cp:revision>
  <dcterms:created xsi:type="dcterms:W3CDTF">2014-11-17T17:44:06Z</dcterms:created>
  <dcterms:modified xsi:type="dcterms:W3CDTF">2019-03-28T22:09:30Z</dcterms:modified>
</cp:coreProperties>
</file>