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5"/>
  </p:notesMasterIdLst>
  <p:handoutMasterIdLst>
    <p:handoutMasterId r:id="rId36"/>
  </p:handoutMasterIdLst>
  <p:sldIdLst>
    <p:sldId id="256" r:id="rId2"/>
    <p:sldId id="498" r:id="rId3"/>
    <p:sldId id="515" r:id="rId4"/>
    <p:sldId id="513" r:id="rId5"/>
    <p:sldId id="517" r:id="rId6"/>
    <p:sldId id="518" r:id="rId7"/>
    <p:sldId id="534" r:id="rId8"/>
    <p:sldId id="535" r:id="rId9"/>
    <p:sldId id="536" r:id="rId10"/>
    <p:sldId id="537" r:id="rId11"/>
    <p:sldId id="538" r:id="rId12"/>
    <p:sldId id="539" r:id="rId13"/>
    <p:sldId id="514" r:id="rId14"/>
    <p:sldId id="506" r:id="rId15"/>
    <p:sldId id="505" r:id="rId16"/>
    <p:sldId id="509" r:id="rId17"/>
    <p:sldId id="511" r:id="rId18"/>
    <p:sldId id="510" r:id="rId19"/>
    <p:sldId id="512" r:id="rId20"/>
    <p:sldId id="519" r:id="rId21"/>
    <p:sldId id="520" r:id="rId22"/>
    <p:sldId id="521" r:id="rId23"/>
    <p:sldId id="522" r:id="rId24"/>
    <p:sldId id="524" r:id="rId25"/>
    <p:sldId id="523" r:id="rId26"/>
    <p:sldId id="525" r:id="rId27"/>
    <p:sldId id="527" r:id="rId28"/>
    <p:sldId id="526" r:id="rId29"/>
    <p:sldId id="528" r:id="rId30"/>
    <p:sldId id="529" r:id="rId31"/>
    <p:sldId id="530" r:id="rId32"/>
    <p:sldId id="531" r:id="rId33"/>
    <p:sldId id="533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46157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12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7715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54325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79550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76271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5982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44581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52801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7110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34782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3)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r>
              <a:rPr lang="en-US" dirty="0"/>
              <a:t>  II</a:t>
            </a:r>
            <a:br>
              <a:rPr lang="en-US" dirty="0"/>
            </a:br>
            <a:r>
              <a:rPr lang="en-US" b="1" i="1" dirty="0" err="1"/>
              <a:t>Estilos</a:t>
            </a:r>
            <a:r>
              <a:rPr lang="en-US" b="1" i="1" dirty="0"/>
              <a:t>: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09099" y="1748901"/>
            <a:ext cx="121640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{float: left; width: 120px; }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{width: 200px; }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red; padding-left: 10px; }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margin-left: 125px; margin-top: 10px;}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23106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668" y="237269"/>
            <a:ext cx="10515600" cy="131756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r>
              <a:rPr lang="en-US" dirty="0"/>
              <a:t>  III </a:t>
            </a:r>
            <a:br>
              <a:rPr lang="en-US" dirty="0"/>
            </a:br>
            <a:r>
              <a:rPr lang="en-US" b="1" i="1" dirty="0"/>
              <a:t>Teste de Entrada </a:t>
            </a:r>
            <a:r>
              <a:rPr lang="en-US" b="1" i="1" dirty="0" err="1"/>
              <a:t>Vazia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894643" y="1827828"/>
            <a:ext cx="9802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').click(function(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dados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=$('.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1){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').show();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.preventDefault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} else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EAFC528D-29EB-44E6-9EE3-76DFC57012CF}"/>
              </a:ext>
            </a:extLst>
          </p:cNvPr>
          <p:cNvSpPr/>
          <p:nvPr/>
        </p:nvSpPr>
        <p:spPr>
          <a:xfrm>
            <a:off x="9468914" y="3337487"/>
            <a:ext cx="2228295" cy="1509204"/>
          </a:xfrm>
          <a:prstGeom prst="wedgeRoundRectCallout">
            <a:avLst>
              <a:gd name="adj1" fmla="val -98921"/>
              <a:gd name="adj2" fmla="val 313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Evita que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enviados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69063420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668" y="237269"/>
            <a:ext cx="10515600" cy="1317569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r>
              <a:rPr lang="en-US" dirty="0"/>
              <a:t>  IV</a:t>
            </a:r>
            <a:br>
              <a:rPr lang="en-US" dirty="0"/>
            </a:br>
            <a:r>
              <a:rPr lang="en-US" b="1" i="1" dirty="0" err="1"/>
              <a:t>Validação</a:t>
            </a:r>
            <a:r>
              <a:rPr lang="en-US" b="1" i="1" dirty="0"/>
              <a:t> Geral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558161" y="1733534"/>
            <a:ext cx="9802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').click(function(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dados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=$('.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Processamento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necessário dos dados&gt;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&lt;Testes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necessários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').show();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.preventDefault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} else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$('.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').hide();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EAFC528D-29EB-44E6-9EE3-76DFC57012CF}"/>
              </a:ext>
            </a:extLst>
          </p:cNvPr>
          <p:cNvSpPr/>
          <p:nvPr/>
        </p:nvSpPr>
        <p:spPr>
          <a:xfrm>
            <a:off x="9656214" y="4003196"/>
            <a:ext cx="2228295" cy="1509204"/>
          </a:xfrm>
          <a:prstGeom prst="wedgeRoundRectCallout">
            <a:avLst>
              <a:gd name="adj1" fmla="val -109280"/>
              <a:gd name="adj2" fmla="val -145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Evita que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enviados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servidor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4784672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Inicialização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76212" y="1304607"/>
            <a:ext cx="118395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Declarar</a:t>
            </a:r>
            <a:r>
              <a:rPr lang="en-US" sz="3200" b="1" dirty="0"/>
              <a:t> </a:t>
            </a:r>
            <a:r>
              <a:rPr lang="en-US" sz="3200" b="1" dirty="0" err="1"/>
              <a:t>biblioteca</a:t>
            </a:r>
            <a:r>
              <a:rPr lang="en-US" sz="3200" b="1" dirty="0"/>
              <a:t>:</a:t>
            </a:r>
            <a:endParaRPr lang="pt-BR" sz="3200" b="1" dirty="0"/>
          </a:p>
          <a:p>
            <a:r>
              <a:rPr lang="pt-BR" sz="3200" dirty="0"/>
              <a:t>       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=“.... jquery.min.js"&gt; &lt;/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</a:p>
          <a:p>
            <a:r>
              <a:rPr lang="pt-BR" sz="3200" dirty="0"/>
              <a:t>  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/jquery.min.js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I</a:t>
            </a:r>
            <a:r>
              <a:rPr lang="pt-BR" sz="3200" b="1" dirty="0" err="1"/>
              <a:t>nicializar</a:t>
            </a:r>
            <a:r>
              <a:rPr lang="pt-BR" sz="3200" b="1" dirty="0"/>
              <a:t> </a:t>
            </a:r>
            <a:r>
              <a:rPr lang="pt-BR" sz="3200" b="1" dirty="0" err="1"/>
              <a:t>JQuery</a:t>
            </a:r>
            <a:r>
              <a:rPr lang="pt-BR" sz="3200" b="1" dirty="0"/>
              <a:t> na página: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 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(document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 dirty="0"/>
              <a:t>&lt;Código </a:t>
            </a:r>
            <a:r>
              <a:rPr lang="en-US" sz="2800" b="1" dirty="0" err="1"/>
              <a:t>em</a:t>
            </a:r>
            <a:r>
              <a:rPr lang="en-US" sz="2800" b="1" dirty="0"/>
              <a:t> </a:t>
            </a:r>
            <a:r>
              <a:rPr lang="en-US" sz="2800" b="1" dirty="0" err="1"/>
              <a:t>JQuery</a:t>
            </a:r>
            <a:r>
              <a:rPr lang="en-US" sz="2800" b="1" dirty="0"/>
              <a:t>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Balão de Fala: Retângulo 1">
            <a:extLst>
              <a:ext uri="{FF2B5EF4-FFF2-40B4-BE49-F238E27FC236}">
                <a16:creationId xmlns:a16="http://schemas.microsoft.com/office/drawing/2014/main" id="{2A3C1EB0-AAAA-46CF-8DA6-1313907CDDDE}"/>
              </a:ext>
            </a:extLst>
          </p:cNvPr>
          <p:cNvSpPr/>
          <p:nvPr/>
        </p:nvSpPr>
        <p:spPr>
          <a:xfrm>
            <a:off x="8144522" y="3295835"/>
            <a:ext cx="3689412" cy="1515862"/>
          </a:xfrm>
          <a:prstGeom prst="wedgeRectCallout">
            <a:avLst>
              <a:gd name="adj1" fmla="val -97330"/>
              <a:gd name="adj2" fmla="val 508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Função</a:t>
            </a:r>
            <a:r>
              <a:rPr lang="en-US" sz="2000" b="1" dirty="0"/>
              <a:t> do </a:t>
            </a:r>
            <a:r>
              <a:rPr lang="en-US" sz="2000" b="1" dirty="0" err="1"/>
              <a:t>JQuery</a:t>
            </a:r>
            <a:r>
              <a:rPr lang="en-US" sz="2000" b="1" dirty="0"/>
              <a:t> que serve para </a:t>
            </a:r>
            <a:r>
              <a:rPr lang="en-US" sz="2000" b="1" dirty="0" err="1"/>
              <a:t>indicar</a:t>
            </a:r>
            <a:r>
              <a:rPr lang="en-US" sz="2000" b="1" dirty="0"/>
              <a:t> </a:t>
            </a:r>
            <a:r>
              <a:rPr lang="en-US" sz="2000" b="1" dirty="0" err="1"/>
              <a:t>ao</a:t>
            </a:r>
            <a:r>
              <a:rPr lang="en-US" sz="2000" b="1" dirty="0"/>
              <a:t> </a:t>
            </a:r>
            <a:r>
              <a:rPr lang="en-US" sz="2000" b="1" dirty="0" err="1"/>
              <a:t>sistema</a:t>
            </a:r>
            <a:r>
              <a:rPr lang="en-US" sz="2000" b="1" dirty="0"/>
              <a:t> que o DOM já foi </a:t>
            </a:r>
            <a:r>
              <a:rPr lang="en-US" sz="2000" b="1" dirty="0" err="1"/>
              <a:t>criado</a:t>
            </a:r>
            <a:r>
              <a:rPr lang="en-US" sz="2000" b="1" dirty="0"/>
              <a:t> e está “pronto”</a:t>
            </a:r>
          </a:p>
          <a:p>
            <a:pPr algn="ctr"/>
            <a:r>
              <a:rPr lang="en-US" sz="2000" b="1" dirty="0"/>
              <a:t>(Se o </a:t>
            </a:r>
            <a:r>
              <a:rPr lang="en-US" sz="2000" b="1" dirty="0" err="1"/>
              <a:t>JAVAScript</a:t>
            </a:r>
            <a:r>
              <a:rPr lang="en-US" sz="2000" b="1" dirty="0"/>
              <a:t> está no HEAD)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126871565"/>
      </p:ext>
    </p:extLst>
  </p:cSld>
  <p:clrMapOvr>
    <a:masterClrMapping/>
  </p:clrMapOvr>
  <p:transition spd="med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0FC3C-2189-4FDB-A844-0199226F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07" y="1660044"/>
            <a:ext cx="4978159" cy="290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86747B-29DE-477F-905F-1AF19F5E3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16340"/>
            <a:ext cx="5695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2442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1B73E4-506A-4086-B1E0-8A7BF911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" y="1717811"/>
            <a:ext cx="293370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8F5A65-1B2D-4A49-B9C9-220A2ECB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66" y="1533403"/>
            <a:ext cx="548928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0BE304-8BC5-4520-8BFF-D376AB26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01" y="290810"/>
            <a:ext cx="4251000" cy="15815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ACD58B-988B-488C-86EF-2DD815D6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92" y="1223643"/>
            <a:ext cx="4940422" cy="4984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31E279-1AFD-42A9-B8FA-07F1FB27D789}"/>
              </a:ext>
            </a:extLst>
          </p:cNvPr>
          <p:cNvCxnSpPr>
            <a:cxnSpLocks/>
          </p:cNvCxnSpPr>
          <p:nvPr/>
        </p:nvCxnSpPr>
        <p:spPr>
          <a:xfrm flipV="1">
            <a:off x="6170645" y="982825"/>
            <a:ext cx="746449" cy="116943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1A30290-A6C0-486B-BADF-7B4E475FF0E3}"/>
              </a:ext>
            </a:extLst>
          </p:cNvPr>
          <p:cNvCxnSpPr>
            <a:cxnSpLocks/>
          </p:cNvCxnSpPr>
          <p:nvPr/>
        </p:nvCxnSpPr>
        <p:spPr>
          <a:xfrm>
            <a:off x="10462727" y="982825"/>
            <a:ext cx="590938" cy="73498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5D20D3A-9895-4633-88A2-AA5D9332D2E0}"/>
              </a:ext>
            </a:extLst>
          </p:cNvPr>
          <p:cNvCxnSpPr>
            <a:cxnSpLocks/>
          </p:cNvCxnSpPr>
          <p:nvPr/>
        </p:nvCxnSpPr>
        <p:spPr>
          <a:xfrm flipV="1">
            <a:off x="1853682" y="3159967"/>
            <a:ext cx="1816359" cy="222517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alão de Fala: Retângulo 23">
            <a:extLst>
              <a:ext uri="{FF2B5EF4-FFF2-40B4-BE49-F238E27FC236}">
                <a16:creationId xmlns:a16="http://schemas.microsoft.com/office/drawing/2014/main" id="{26C72E29-8603-4E0E-BEB2-85A45507C2D3}"/>
              </a:ext>
            </a:extLst>
          </p:cNvPr>
          <p:cNvSpPr/>
          <p:nvPr/>
        </p:nvSpPr>
        <p:spPr>
          <a:xfrm>
            <a:off x="8617528" y="290810"/>
            <a:ext cx="2478470" cy="412097"/>
          </a:xfrm>
          <a:prstGeom prst="wedgeRectCallout">
            <a:avLst>
              <a:gd name="adj1" fmla="val -84820"/>
              <a:gd name="adj2" fmla="val 838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Digitar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id="{A2554984-3F82-42AF-BB50-C48640B31927}"/>
              </a:ext>
            </a:extLst>
          </p:cNvPr>
          <p:cNvSpPr/>
          <p:nvPr/>
        </p:nvSpPr>
        <p:spPr>
          <a:xfrm>
            <a:off x="4702336" y="5385137"/>
            <a:ext cx="1996520" cy="598014"/>
          </a:xfrm>
          <a:prstGeom prst="wedgeRectCallout">
            <a:avLst>
              <a:gd name="adj1" fmla="val 162921"/>
              <a:gd name="adj2" fmla="val 527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5275" y="234632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E1C928-899A-417F-B886-63F56EBB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6" y="1560194"/>
            <a:ext cx="7345590" cy="2974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0A9DE0-C7B0-4FBE-BEEE-E7EC24B0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68" y="567711"/>
            <a:ext cx="4427306" cy="524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CF712DE3-C301-4488-A744-2F0525ED8123}"/>
              </a:ext>
            </a:extLst>
          </p:cNvPr>
          <p:cNvSpPr/>
          <p:nvPr/>
        </p:nvSpPr>
        <p:spPr>
          <a:xfrm>
            <a:off x="2583140" y="5170534"/>
            <a:ext cx="1996520" cy="598014"/>
          </a:xfrm>
          <a:prstGeom prst="wedgeRectCallout">
            <a:avLst>
              <a:gd name="adj1" fmla="val 72568"/>
              <a:gd name="adj2" fmla="val -20207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r>
              <a:rPr lang="en-US" sz="2800" b="1" dirty="0">
                <a:solidFill>
                  <a:schemeClr val="tx1"/>
                </a:solidFill>
              </a:rPr>
              <a:t>  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5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86A46-3995-4864-A232-961D2B43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/>
          <a:stretch/>
        </p:blipFill>
        <p:spPr>
          <a:xfrm>
            <a:off x="156080" y="1499117"/>
            <a:ext cx="2981325" cy="2665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97BC76-F7A1-408C-A57D-635B466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5"/>
          <a:stretch/>
        </p:blipFill>
        <p:spPr>
          <a:xfrm>
            <a:off x="2209800" y="3098469"/>
            <a:ext cx="20574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F7178B-CD0C-4105-A476-1C474A61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52" y="3743115"/>
            <a:ext cx="200977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E61BAF-D088-423F-BBC0-4DDC2208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4486065"/>
            <a:ext cx="2867025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8EA74-AB25-483D-86D0-E8C1A8C2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331" y="3242981"/>
            <a:ext cx="4557215" cy="2803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3E4302-6713-4EC4-AAC2-863977A7C2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28" t="12879" r="1987"/>
          <a:stretch/>
        </p:blipFill>
        <p:spPr>
          <a:xfrm>
            <a:off x="3439886" y="1701098"/>
            <a:ext cx="8416212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B183CDF-51F6-489E-B257-42972BA67538}"/>
              </a:ext>
            </a:extLst>
          </p:cNvPr>
          <p:cNvCxnSpPr>
            <a:cxnSpLocks/>
          </p:cNvCxnSpPr>
          <p:nvPr/>
        </p:nvCxnSpPr>
        <p:spPr>
          <a:xfrm flipV="1">
            <a:off x="6650910" y="2208245"/>
            <a:ext cx="1062396" cy="32065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ACD41B8-2B2F-4FD6-BDC4-B460CA28D027}"/>
              </a:ext>
            </a:extLst>
          </p:cNvPr>
          <p:cNvCxnSpPr>
            <a:cxnSpLocks/>
          </p:cNvCxnSpPr>
          <p:nvPr/>
        </p:nvCxnSpPr>
        <p:spPr>
          <a:xfrm>
            <a:off x="6898433" y="5436117"/>
            <a:ext cx="2525485" cy="39862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890777-8E3B-4783-A133-843E21E41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" b="2787"/>
          <a:stretch/>
        </p:blipFill>
        <p:spPr>
          <a:xfrm>
            <a:off x="687322" y="1542830"/>
            <a:ext cx="10261092" cy="4813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9156789" y="4448615"/>
            <a:ext cx="2478470" cy="1115959"/>
          </a:xfrm>
          <a:prstGeom prst="wedgeRectCallout">
            <a:avLst>
              <a:gd name="adj1" fmla="val -224827"/>
              <a:gd name="adj2" fmla="val -2541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Código 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executado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carga</a:t>
            </a:r>
            <a:r>
              <a:rPr lang="en-US" sz="2000" b="1" dirty="0">
                <a:solidFill>
                  <a:schemeClr val="tx1"/>
                </a:solidFill>
              </a:rPr>
              <a:t> da página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325339" y="1238572"/>
            <a:ext cx="2478470" cy="1022321"/>
          </a:xfrm>
          <a:prstGeom prst="wedgeRectCallout">
            <a:avLst>
              <a:gd name="adj1" fmla="val -176266"/>
              <a:gd name="adj2" fmla="val 19315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Biblioteca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(Pode vir de vários outros lugares)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4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3 - </a:t>
            </a:r>
            <a:r>
              <a:rPr lang="en-US" dirty="0" err="1"/>
              <a:t>JQuery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 err="1"/>
              <a:t>JQuery</a:t>
            </a:r>
            <a:endParaRPr lang="en-US" sz="7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Conceitos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Seletores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Eventos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Métodos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JQuery</a:t>
            </a:r>
            <a:r>
              <a:rPr lang="en-US" sz="7000" dirty="0"/>
              <a:t>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BE54DE7-C1EC-4A1D-B946-9DD9EC9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1140"/>
            <a:ext cx="8139335" cy="4270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142875" y="2819400"/>
            <a:ext cx="1504950" cy="1000125"/>
          </a:xfrm>
          <a:prstGeom prst="wedgeRectCallout">
            <a:avLst>
              <a:gd name="adj1" fmla="val 92189"/>
              <a:gd name="adj2" fmla="val -2014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Código </a:t>
            </a:r>
            <a:r>
              <a:rPr lang="en-US" sz="1600" b="1" dirty="0" err="1">
                <a:solidFill>
                  <a:schemeClr val="tx1"/>
                </a:solidFill>
              </a:rPr>
              <a:t>JQuery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executado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na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carga</a:t>
            </a:r>
            <a:r>
              <a:rPr lang="en-US" sz="1600" b="1" dirty="0">
                <a:solidFill>
                  <a:schemeClr val="tx1"/>
                </a:solidFill>
              </a:rPr>
              <a:t> da página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122992"/>
              <a:gd name="adj2" fmla="val 9239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142063"/>
              <a:gd name="adj2" fmla="val -2672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05118D5F-4086-4644-BA17-EB328FC3B6CA}"/>
              </a:ext>
            </a:extLst>
          </p:cNvPr>
          <p:cNvSpPr/>
          <p:nvPr/>
        </p:nvSpPr>
        <p:spPr>
          <a:xfrm>
            <a:off x="9324976" y="4976004"/>
            <a:ext cx="2653892" cy="831850"/>
          </a:xfrm>
          <a:prstGeom prst="wedgeRectCallout">
            <a:avLst>
              <a:gd name="adj1" fmla="val -114156"/>
              <a:gd name="adj2" fmla="val -1707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7206D73E-9DA4-4C08-AA3A-9EF0993F5EC9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52303"/>
              <a:gd name="adj2" fmla="val 28132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45827"/>
              <a:gd name="adj2" fmla="val 14843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653892" cy="831850"/>
          </a:xfrm>
          <a:prstGeom prst="wedgeRectCallout">
            <a:avLst>
              <a:gd name="adj1" fmla="val -197781"/>
              <a:gd name="adj2" fmla="val 4338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855D05-457C-4FB5-A1BF-8E97409E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2"/>
          <a:stretch/>
        </p:blipFill>
        <p:spPr>
          <a:xfrm>
            <a:off x="310554" y="1691322"/>
            <a:ext cx="7456091" cy="4273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25181"/>
              <a:gd name="adj2" fmla="val -1524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220078"/>
              <a:gd name="adj2" fmla="val -6772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25459"/>
              <a:gd name="adj2" fmla="val 2917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396701" cy="831850"/>
          </a:xfrm>
          <a:prstGeom prst="wedgeRectCallout">
            <a:avLst>
              <a:gd name="adj1" fmla="val -140907"/>
              <a:gd name="adj2" fmla="val -3333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9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 - ANTES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699CDE-764A-4653-9222-5ED4DC80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132041"/>
            <a:ext cx="10520380" cy="5224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79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EX4”-DEPOIS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98" y="1219200"/>
            <a:ext cx="8514296" cy="550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04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MUDANCA FORMULARIO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09"/>
          <a:stretch/>
        </p:blipFill>
        <p:spPr>
          <a:xfrm>
            <a:off x="77851" y="3910085"/>
            <a:ext cx="10430822" cy="1623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B27792-DB62-485E-A86F-2A46A33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" y="1942983"/>
            <a:ext cx="11701985" cy="1325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4566F88-B2FB-4B82-A40B-BCAF540AC973}"/>
              </a:ext>
            </a:extLst>
          </p:cNvPr>
          <p:cNvCxnSpPr>
            <a:cxnSpLocks/>
          </p:cNvCxnSpPr>
          <p:nvPr/>
        </p:nvCxnSpPr>
        <p:spPr>
          <a:xfrm>
            <a:off x="4038600" y="3152776"/>
            <a:ext cx="523875" cy="87629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2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Inicialização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40" r="31687" b="78015"/>
          <a:stretch/>
        </p:blipFill>
        <p:spPr>
          <a:xfrm>
            <a:off x="-2270825" y="3703637"/>
            <a:ext cx="12618849" cy="209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87335B-F7FC-4848-BBD2-10478E27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1500188"/>
            <a:ext cx="9850061" cy="1490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CA12753-1F7C-4F39-9D8E-D7ACAB5CE85A}"/>
              </a:ext>
            </a:extLst>
          </p:cNvPr>
          <p:cNvCxnSpPr>
            <a:cxnSpLocks/>
          </p:cNvCxnSpPr>
          <p:nvPr/>
        </p:nvCxnSpPr>
        <p:spPr>
          <a:xfrm>
            <a:off x="4133850" y="2832498"/>
            <a:ext cx="428625" cy="119657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5" t="21465" r="32214" b="61397"/>
          <a:stretch/>
        </p:blipFill>
        <p:spPr>
          <a:xfrm>
            <a:off x="285750" y="3714748"/>
            <a:ext cx="10069294" cy="208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7E4061-D0FD-4BCF-A1BA-83746C53E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" r="2428"/>
          <a:stretch/>
        </p:blipFill>
        <p:spPr>
          <a:xfrm>
            <a:off x="219075" y="1325561"/>
            <a:ext cx="10425342" cy="152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 flipH="1">
            <a:off x="2876550" y="2357634"/>
            <a:ext cx="2233163" cy="1480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3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01515CA-9006-4342-A205-4A770023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1" t="38777" r="6170" b="31794"/>
          <a:stretch/>
        </p:blipFill>
        <p:spPr>
          <a:xfrm>
            <a:off x="211560" y="3752850"/>
            <a:ext cx="10415019" cy="251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654851-D4E9-4AFF-855B-50373FBC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1492445"/>
            <a:ext cx="10388455" cy="1698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>
            <a:off x="3499989" y="2539305"/>
            <a:ext cx="300486" cy="12802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4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771C52-71AD-47B7-BC2D-53914E7F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59"/>
          <a:stretch/>
        </p:blipFill>
        <p:spPr>
          <a:xfrm>
            <a:off x="2071686" y="1325562"/>
            <a:ext cx="5815014" cy="514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994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Exercicios</a:t>
            </a:r>
            <a:r>
              <a:rPr lang="en-US" sz="4000" dirty="0"/>
              <a:t>:</a:t>
            </a:r>
            <a:endParaRPr lang="tr-TR" altLang="pt-BR" sz="4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D71889-6558-4EC7-81D3-5BA45372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Modificar</a:t>
            </a:r>
            <a:r>
              <a:rPr lang="en-US" sz="4400" dirty="0"/>
              <a:t> o Exemplo 6 JSEx6 para </a:t>
            </a:r>
            <a:r>
              <a:rPr lang="en-US" sz="4400" dirty="0" err="1"/>
              <a:t>JQuery</a:t>
            </a:r>
            <a:endParaRPr lang="en-US" sz="4400" dirty="0"/>
          </a:p>
          <a:p>
            <a:r>
              <a:rPr lang="en-US" sz="4400" dirty="0" err="1"/>
              <a:t>Modificar</a:t>
            </a:r>
            <a:r>
              <a:rPr lang="en-US" sz="4400" dirty="0"/>
              <a:t> para </a:t>
            </a:r>
            <a:r>
              <a:rPr lang="en-US" sz="4400" dirty="0" err="1"/>
              <a:t>novos</a:t>
            </a:r>
            <a:r>
              <a:rPr lang="en-US" sz="4400" dirty="0"/>
              <a:t> </a:t>
            </a:r>
            <a:r>
              <a:rPr lang="en-US" sz="4400" dirty="0" err="1"/>
              <a:t>elementos</a:t>
            </a:r>
            <a:r>
              <a:rPr lang="en-US" sz="4400" dirty="0"/>
              <a:t> </a:t>
            </a:r>
            <a:r>
              <a:rPr lang="en-US" sz="4400" dirty="0" err="1"/>
              <a:t>serem</a:t>
            </a:r>
            <a:r>
              <a:rPr lang="en-US" sz="4400" dirty="0"/>
              <a:t> </a:t>
            </a:r>
            <a:r>
              <a:rPr lang="en-US" sz="4400" dirty="0" err="1"/>
              <a:t>imediatamente</a:t>
            </a:r>
            <a:r>
              <a:rPr lang="en-US" sz="4400" dirty="0"/>
              <a:t> </a:t>
            </a:r>
            <a:r>
              <a:rPr lang="en-US" sz="4400" dirty="0" err="1"/>
              <a:t>atualizados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página</a:t>
            </a:r>
          </a:p>
          <a:p>
            <a:r>
              <a:rPr lang="en-US" sz="4400" dirty="0"/>
              <a:t>Usar modo de interface de </a:t>
            </a:r>
            <a:r>
              <a:rPr lang="en-US" sz="4400" dirty="0" err="1"/>
              <a:t>tabela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8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Conceitos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Bibiloteca</a:t>
            </a:r>
            <a:r>
              <a:rPr lang="en-US" sz="2800" b="1" dirty="0"/>
              <a:t>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Seletores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Eventos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Ex.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Métodos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var texto =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para inputs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Form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986968-7F3E-4FB6-9C51-7822400C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9" y="2235993"/>
            <a:ext cx="10619826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</a:t>
            </a:r>
            <a:r>
              <a:rPr lang="en-US" sz="4000" dirty="0" err="1"/>
              <a:t>Inicializacao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4107C-F14C-414F-BEAF-1B420A6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110422"/>
            <a:ext cx="6581037" cy="378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097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– </a:t>
            </a:r>
            <a:r>
              <a:rPr lang="en-US" sz="4000" dirty="0" err="1"/>
              <a:t>Funcoes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7BBC96-7601-4B85-A7B8-BED67E18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4" y="1555432"/>
            <a:ext cx="9693283" cy="4800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07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</a:t>
            </a:r>
            <a:r>
              <a:rPr lang="en-US" sz="4000" dirty="0" err="1"/>
              <a:t>Funcoes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5C6610-B066-496E-94DE-C0906B02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91322"/>
            <a:ext cx="8866331" cy="4589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698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Seletores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04787" y="1227663"/>
            <a:ext cx="12215813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Elementos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 DOM&gt;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Ex.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</a:t>
            </a:r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(#&lt;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“#ID_P1”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“text-ID1”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ID=“ID_P1”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Classe</a:t>
            </a:r>
            <a:r>
              <a:rPr lang="en-US" sz="2400" b="1" dirty="0"/>
              <a:t> </a:t>
            </a:r>
            <a:r>
              <a:rPr lang="en-US" sz="2400" b="1" dirty="0" err="1"/>
              <a:t>css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2400" b="1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Ex. $(".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class=“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$this </a:t>
            </a:r>
            <a:r>
              <a:rPr lang="en-US" sz="2800" b="1"/>
              <a:t>(obs.)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Apenas a tag dentro do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escopo</a:t>
            </a:r>
            <a:endParaRPr lang="en-US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5204327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Eventos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342707"/>
            <a:ext cx="1183957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3200" b="1" dirty="0"/>
              <a:t>&lt;Código </a:t>
            </a:r>
            <a:r>
              <a:rPr lang="en-US" sz="3200" b="1" dirty="0" err="1"/>
              <a:t>em</a:t>
            </a:r>
            <a:r>
              <a:rPr lang="en-US" sz="3200" b="1" dirty="0"/>
              <a:t> </a:t>
            </a:r>
            <a:r>
              <a:rPr lang="en-US" sz="3200" b="1" dirty="0" err="1"/>
              <a:t>JQuery</a:t>
            </a:r>
            <a:r>
              <a:rPr lang="en-US" sz="3200" b="1" dirty="0"/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46384622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Métodos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8" y="1471924"/>
            <a:ext cx="112585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algn="ctr">
              <a:lnSpc>
                <a:spcPct val="150000"/>
              </a:lnSpc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Também retorna o texto/html do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(“Texto a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(“html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29190633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Métodos</a:t>
            </a:r>
            <a:r>
              <a:rPr lang="en-US" dirty="0"/>
              <a:t> II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471924"/>
            <a:ext cx="11862185" cy="567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err="1"/>
              <a:t>Adicionar</a:t>
            </a:r>
            <a:r>
              <a:rPr lang="en-US" sz="3600" b="1" dirty="0"/>
              <a:t> </a:t>
            </a:r>
            <a:r>
              <a:rPr lang="en-US" sz="3600" b="1" dirty="0" err="1"/>
              <a:t>Listas</a:t>
            </a:r>
            <a:r>
              <a:rPr lang="en-US" sz="3600" b="1" dirty="0"/>
              <a:t> / Arrays: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"John", "Steve", "Ben", "Damon"];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('p').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/&gt;"));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Alterar</a:t>
            </a:r>
            <a:r>
              <a:rPr lang="en-US" sz="3200" b="1" dirty="0"/>
              <a:t> </a:t>
            </a:r>
            <a:r>
              <a:rPr lang="en-US" sz="3200" b="1" dirty="0" err="1"/>
              <a:t>propriedades</a:t>
            </a:r>
            <a:r>
              <a:rPr lang="en-US" sz="3200" b="1" dirty="0"/>
              <a:t> </a:t>
            </a:r>
            <a:r>
              <a:rPr lang="en-US" sz="3200" b="1" dirty="0" err="1"/>
              <a:t>dinamicamente</a:t>
            </a:r>
            <a:r>
              <a:rPr lang="en-US" sz="3200" b="1" dirty="0"/>
              <a:t>: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('p').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9907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Métodos</a:t>
            </a:r>
            <a:r>
              <a:rPr lang="en-US" dirty="0"/>
              <a:t> III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471924"/>
            <a:ext cx="11862185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Mostrar/</a:t>
            </a:r>
            <a:r>
              <a:rPr lang="en-US" sz="3600" b="1" dirty="0" err="1"/>
              <a:t>Esconder</a:t>
            </a:r>
            <a:r>
              <a:rPr lang="en-US" sz="3600" b="1" dirty="0"/>
              <a:t> </a:t>
            </a:r>
            <a:r>
              <a:rPr lang="en-US" sz="3600" b="1" dirty="0" err="1"/>
              <a:t>elementos</a:t>
            </a:r>
            <a:r>
              <a:rPr lang="en-US" sz="36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('p’).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(&lt;velocidade&gt;,&lt;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final&gt;);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('p’).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(&lt;velocidade&gt;,&lt;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final&gt;);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&lt;velocidade&gt;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‘slow’, ‘normal’, ‘fast’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05674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6637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Validação</a:t>
            </a:r>
            <a:r>
              <a:rPr lang="en-US" dirty="0"/>
              <a:t>  de </a:t>
            </a:r>
            <a:r>
              <a:rPr lang="en-US" dirty="0" err="1"/>
              <a:t>Elementos</a:t>
            </a:r>
            <a:br>
              <a:rPr lang="en-US" dirty="0"/>
            </a:br>
            <a:r>
              <a:rPr lang="en-US" b="1" i="1" dirty="0" err="1"/>
              <a:t>Formulário</a:t>
            </a:r>
            <a:r>
              <a:rPr lang="en-US" b="1" i="1" dirty="0"/>
              <a:t>:</a:t>
            </a:r>
            <a:endParaRPr lang="es-ES_tradnl" altLang="pt-BR" b="1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06754" y="1941833"/>
            <a:ext cx="11862185" cy="43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id="signup" method="post" action=""&gt;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&lt;span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 Id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&lt;input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infobox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type="text" name="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&lt;span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field cannot be blank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&lt;/div&gt;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&lt;input 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u="sng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type="submit" value="Submit"&gt;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25137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4672</TotalTime>
  <Words>1417</Words>
  <Application>Microsoft Office PowerPoint</Application>
  <PresentationFormat>Widescreen</PresentationFormat>
  <Paragraphs>294</Paragraphs>
  <Slides>33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 2</vt:lpstr>
      <vt:lpstr>HDOfficeLightV0</vt:lpstr>
      <vt:lpstr>TECNOLOGIAS PARA INTERNET -II CCT0423 (Aula 3)</vt:lpstr>
      <vt:lpstr>TECNOLOGIAS PARA INTERNET - II Aula 3 - JQuery</vt:lpstr>
      <vt:lpstr>TECNOLOGIAS PARA INTERNET - II JQuery - Conceitos</vt:lpstr>
      <vt:lpstr>TECNOLOGIAS PARA INTERNET - II JQuery – Conceitos - Seletores</vt:lpstr>
      <vt:lpstr>TECNOLOGIAS PARA INTERNET - II JQuery – Conceitos - Eventos</vt:lpstr>
      <vt:lpstr>TECNOLOGIAS PARA INTERNET - II JQuery – Conceitos - Métodos</vt:lpstr>
      <vt:lpstr>TECNOLOGIAS PARA INTERNET - II JQuery – Métodos II</vt:lpstr>
      <vt:lpstr>TECNOLOGIAS PARA INTERNET - II JQuery – Métodos III</vt:lpstr>
      <vt:lpstr>TECNOLOGIAS PARA INTERNET - II JQuery – Validação  de Elementos Formulário:</vt:lpstr>
      <vt:lpstr>TECNOLOGIAS PARA INTERNET - II JQuery – Validação  de Elementos  II Estilos:</vt:lpstr>
      <vt:lpstr>TECNOLOGIAS PARA INTERNET - II JQuery – Validação  de Elementos  III  Teste de Entrada Vazia</vt:lpstr>
      <vt:lpstr>TECNOLOGIAS PARA INTERNET - II JQuery – Validação  de Elementos  IV Validação Geral</vt:lpstr>
      <vt:lpstr>TECNOLOGIAS PARA INTERNET - II JQuery - Inicialização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Exemplo 1 - Hello World</vt:lpstr>
      <vt:lpstr>TECNOLOGIAS PARA INTERNET - II JQuery – Exemplo 1 - Hello World</vt:lpstr>
      <vt:lpstr>TECNOLOGIAS PARA INTERNET - II JQuery – Exemplo 1 - Hello World</vt:lpstr>
      <vt:lpstr>TECNOLOGIAS PARA INTERNET - II JQuery – Exemplo 2 – “JQuery no EX4” - ANTES</vt:lpstr>
      <vt:lpstr>TECNOLOGIAS PARA INTERNET - II JQuery – Exemplo 2 – “JQuery no EX4”-DEPOIS</vt:lpstr>
      <vt:lpstr>TECNOLOGIAS PARA INTERNET - II JQuery – Exemplo 2 – MUDANCA FORMULARIO</vt:lpstr>
      <vt:lpstr>TECNOLOGIAS PARA INTERNET - II JQuery – Exemplo 2 – Inicialização</vt:lpstr>
      <vt:lpstr>TECNOLOGIAS PARA INTERNET - II JQuery – Exemplo 2 – Função 1</vt:lpstr>
      <vt:lpstr>TECNOLOGIAS PARA INTERNET - II JQuery – Exemplo 2 – Função 2</vt:lpstr>
      <vt:lpstr>TECNOLOGIAS PARA INTERNET - II JQuery – Exemplo 2 – “JQuery no EX4”</vt:lpstr>
      <vt:lpstr>TECNOLOGIAS PARA INTERNET - II JQuery – Exercicios:</vt:lpstr>
      <vt:lpstr>TECNOLOGIAS PARA INTERNET - II JQuery – JSEx6 (Está no Repositório) - Form</vt:lpstr>
      <vt:lpstr>TECNOLOGIAS PARA INTERNET - II JQuery – JSEx6 (Está no Repositório) - Inicializacao</vt:lpstr>
      <vt:lpstr>TECNOLOGIAS PARA INTERNET - II JQuery – JSEx6 (Está no Repositório) – Funcoes 1</vt:lpstr>
      <vt:lpstr>TECNOLOGIAS PARA INTERNET - II JQuery – JSEx6 (Está no Repositório) Funcoes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190</cp:revision>
  <cp:lastPrinted>2018-02-21T20:08:26Z</cp:lastPrinted>
  <dcterms:created xsi:type="dcterms:W3CDTF">2016-08-01T02:15:42Z</dcterms:created>
  <dcterms:modified xsi:type="dcterms:W3CDTF">2019-03-08T12:54:48Z</dcterms:modified>
</cp:coreProperties>
</file>