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0"/>
  </p:notesMasterIdLst>
  <p:handoutMasterIdLst>
    <p:handoutMasterId r:id="rId31"/>
  </p:handoutMasterIdLst>
  <p:sldIdLst>
    <p:sldId id="256" r:id="rId2"/>
    <p:sldId id="498" r:id="rId3"/>
    <p:sldId id="500" r:id="rId4"/>
    <p:sldId id="523" r:id="rId5"/>
    <p:sldId id="551" r:id="rId6"/>
    <p:sldId id="552" r:id="rId7"/>
    <p:sldId id="553" r:id="rId8"/>
    <p:sldId id="554" r:id="rId9"/>
    <p:sldId id="506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17" r:id="rId21"/>
    <p:sldId id="505" r:id="rId22"/>
    <p:sldId id="526" r:id="rId23"/>
    <p:sldId id="544" r:id="rId24"/>
    <p:sldId id="547" r:id="rId25"/>
    <p:sldId id="546" r:id="rId26"/>
    <p:sldId id="548" r:id="rId27"/>
    <p:sldId id="549" r:id="rId28"/>
    <p:sldId id="550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>
        <p:scale>
          <a:sx n="75" d="100"/>
          <a:sy n="75" d="100"/>
        </p:scale>
        <p:origin x="9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9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96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3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8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330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8848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10566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97553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0363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2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3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29/10/2018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29/10/2018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7)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2608086" y="1477935"/>
            <a:ext cx="8982171" cy="501430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A9F9A73-D51B-4B30-BD3B-28DEB56C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53" y="4119908"/>
            <a:ext cx="8296211" cy="2280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601218" y="3059287"/>
            <a:ext cx="1631682" cy="210739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>
            <a:off x="7505700" y="3521510"/>
            <a:ext cx="1892653" cy="237648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8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ACECE0A-AAE0-4B20-92CB-22D84F028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3214" r="28235" b="-3214"/>
          <a:stretch/>
        </p:blipFill>
        <p:spPr>
          <a:xfrm>
            <a:off x="7348673" y="3074505"/>
            <a:ext cx="4726096" cy="341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A16549-E554-4A4C-A1C2-584FFAD8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6" y="1602455"/>
            <a:ext cx="3871973" cy="2152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78A5AC-0349-4B17-8F4D-2B43E8E35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17" t="32329" r="8225" b="8263"/>
          <a:stretch/>
        </p:blipFill>
        <p:spPr>
          <a:xfrm>
            <a:off x="1632966" y="2928017"/>
            <a:ext cx="2456118" cy="11115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2D06F6-74A9-453E-B09D-8DF081E7B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659" y="1691322"/>
            <a:ext cx="3256019" cy="2863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3943739" y="3026329"/>
            <a:ext cx="644959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 flipV="1">
            <a:off x="5334000" y="3844196"/>
            <a:ext cx="2907323" cy="28232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EECDD12-4C30-4D5D-9055-ECEDF186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" y="1623085"/>
            <a:ext cx="5658943" cy="2435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Criar Banco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799EBF-AB55-4F3F-B0CD-B0707706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14" y="3509196"/>
            <a:ext cx="11242430" cy="2847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H="1">
            <a:off x="3294185" y="3033415"/>
            <a:ext cx="1482873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7349928" y="1697097"/>
            <a:ext cx="3206400" cy="1446974"/>
          </a:xfrm>
          <a:prstGeom prst="wedgeRectCallout">
            <a:avLst>
              <a:gd name="adj1" fmla="val 52604"/>
              <a:gd name="adj2" fmla="val 1723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B6C6B91-608B-4B74-AE52-D32695C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04" y="4546107"/>
            <a:ext cx="10078882" cy="2099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346873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A21519-3C10-4612-9C4E-A20C74A4C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32" y="1639675"/>
            <a:ext cx="5701902" cy="3578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850374" y="3244092"/>
            <a:ext cx="2341626" cy="1107224"/>
          </a:xfrm>
          <a:prstGeom prst="wedgeRectCallout">
            <a:avLst>
              <a:gd name="adj1" fmla="val -45657"/>
              <a:gd name="adj2" fmla="val 17104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79BA6-E76C-47B0-96C8-E7A7CBF1A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43" y="1509166"/>
            <a:ext cx="5085888" cy="4101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2546401" y="2201608"/>
            <a:ext cx="1838030" cy="384894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89CBBDF-4B9D-458E-83CD-70743EC7AE6F}"/>
              </a:ext>
            </a:extLst>
          </p:cNvPr>
          <p:cNvCxnSpPr>
            <a:cxnSpLocks/>
          </p:cNvCxnSpPr>
          <p:nvPr/>
        </p:nvCxnSpPr>
        <p:spPr>
          <a:xfrm flipH="1">
            <a:off x="5471366" y="2436871"/>
            <a:ext cx="1872277" cy="405536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1639406"/>
            <a:ext cx="10878496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368143" y="3901696"/>
            <a:ext cx="2341626" cy="736650"/>
          </a:xfrm>
          <a:prstGeom prst="wedgeRectCallout">
            <a:avLst>
              <a:gd name="adj1" fmla="val -123757"/>
              <a:gd name="adj2" fmla="val 23788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8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8" y="1639406"/>
            <a:ext cx="9646507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4479620" y="3901696"/>
            <a:ext cx="2341626" cy="736650"/>
          </a:xfrm>
          <a:prstGeom prst="wedgeRectCallout">
            <a:avLst>
              <a:gd name="adj1" fmla="val 45459"/>
              <a:gd name="adj2" fmla="val 24743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80325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88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Inserir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5" y="1762778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32CC90-74FF-47D1-A800-C4EA748E3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60" y="1691322"/>
            <a:ext cx="5385243" cy="4624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53686"/>
              <a:gd name="adj2" fmla="val -11880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5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9" y="1591189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2209800" y="2758011"/>
            <a:ext cx="2743199" cy="810506"/>
          </a:xfrm>
          <a:prstGeom prst="wedgeRectCallout">
            <a:avLst>
              <a:gd name="adj1" fmla="val -105823"/>
              <a:gd name="adj2" fmla="val 13576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83601"/>
              <a:gd name="adj2" fmla="val -10807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8" y="1551306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4936BA-88F5-4DEC-8C00-F2A3D640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4" y="1646843"/>
            <a:ext cx="8412573" cy="467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6790829" y="4775447"/>
            <a:ext cx="4114799" cy="810506"/>
          </a:xfrm>
          <a:prstGeom prst="wedgeRectCallout">
            <a:avLst>
              <a:gd name="adj1" fmla="val -129470"/>
              <a:gd name="adj2" fmla="val 1111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r>
              <a:rPr lang="en-US" sz="3200" b="1" dirty="0">
                <a:solidFill>
                  <a:schemeClr val="tx1"/>
                </a:solidFill>
              </a:rPr>
              <a:t> Novo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03733" y="1753462"/>
            <a:ext cx="2743199" cy="1644229"/>
          </a:xfrm>
          <a:prstGeom prst="wedgeRectCallout">
            <a:avLst>
              <a:gd name="adj1" fmla="val -174199"/>
              <a:gd name="adj2" fmla="val 5589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360021" y="5242466"/>
            <a:ext cx="2640327" cy="606106"/>
          </a:xfrm>
          <a:prstGeom prst="wedgeRectCallout">
            <a:avLst>
              <a:gd name="adj1" fmla="val -38352"/>
              <a:gd name="adj2" fmla="val -11620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23DA05-8E34-480F-A83A-C20FF3DC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1998"/>
            <a:ext cx="10219828" cy="5001958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7476955" y="2977560"/>
            <a:ext cx="2640327" cy="606106"/>
          </a:xfrm>
          <a:prstGeom prst="wedgeRectCallout">
            <a:avLst>
              <a:gd name="adj1" fmla="val -76980"/>
              <a:gd name="adj2" fmla="val -44639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7 -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29/10/2018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Edição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Exclusão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Login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r>
              <a:rPr lang="en-US" sz="7000" dirty="0"/>
              <a:t> e </a:t>
            </a:r>
            <a:r>
              <a:rPr lang="en-US" sz="7000" dirty="0" err="1"/>
              <a:t>Criação</a:t>
            </a:r>
            <a:r>
              <a:rPr lang="en-US" sz="7000" dirty="0"/>
              <a:t> de um Banco MySQL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Exemplo PHP – PDO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Alteração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Exclusão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/>
              <a:t>Login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CRUD - COMPLETO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D73649-36F2-4842-A700-1C1F4DDCB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5"/>
          <a:stretch/>
        </p:blipFill>
        <p:spPr>
          <a:xfrm>
            <a:off x="270200" y="1597078"/>
            <a:ext cx="7318154" cy="3663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06DFBD-B43B-4890-84D3-885B1C27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60" y="2772373"/>
            <a:ext cx="6552882" cy="3022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988" y="333545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538842" y="395551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3AB2F7-01BC-43BF-B7C7-AF6E6713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1" y="1578536"/>
            <a:ext cx="8290403" cy="2392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EE0338-C71F-47D4-AFE6-10F9E8D7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1" y="3977984"/>
            <a:ext cx="7779266" cy="258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FCBE98F-B965-44A9-8E36-CD565164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467" y="3962394"/>
            <a:ext cx="1836471" cy="5411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AA3453F-97E4-4809-87A9-48EA04AE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441" y="3729589"/>
            <a:ext cx="7197572" cy="2832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E8C5147-C52B-42A4-A6F4-3B1D8E4C7144}"/>
              </a:ext>
            </a:extLst>
          </p:cNvPr>
          <p:cNvCxnSpPr>
            <a:cxnSpLocks/>
          </p:cNvCxnSpPr>
          <p:nvPr/>
        </p:nvCxnSpPr>
        <p:spPr>
          <a:xfrm flipH="1">
            <a:off x="1652954" y="3575538"/>
            <a:ext cx="3974123" cy="58615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03B8C228-3ED5-4461-8141-F7EE1487B9C8}"/>
              </a:ext>
            </a:extLst>
          </p:cNvPr>
          <p:cNvSpPr/>
          <p:nvPr/>
        </p:nvSpPr>
        <p:spPr>
          <a:xfrm>
            <a:off x="7863458" y="363317"/>
            <a:ext cx="4114800" cy="1847953"/>
          </a:xfrm>
          <a:prstGeom prst="wedgeRectCallout">
            <a:avLst>
              <a:gd name="adj1" fmla="val -50349"/>
              <a:gd name="adj2" fmla="val 1637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Vamos colocar um </a:t>
            </a:r>
            <a:r>
              <a:rPr lang="en-US" sz="3200" b="1" dirty="0" err="1">
                <a:solidFill>
                  <a:schemeClr val="tx1"/>
                </a:solidFill>
              </a:rPr>
              <a:t>formulário</a:t>
            </a:r>
            <a:r>
              <a:rPr lang="en-US" sz="3200" b="1" dirty="0">
                <a:solidFill>
                  <a:schemeClr val="tx1"/>
                </a:solidFill>
              </a:rPr>
              <a:t> simples com Nome e Idade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98D90C-E2AA-484E-A7B5-E97352AF8A81}"/>
              </a:ext>
            </a:extLst>
          </p:cNvPr>
          <p:cNvCxnSpPr>
            <a:cxnSpLocks/>
          </p:cNvCxnSpPr>
          <p:nvPr/>
        </p:nvCxnSpPr>
        <p:spPr>
          <a:xfrm>
            <a:off x="1453662" y="4337538"/>
            <a:ext cx="6699738" cy="69166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90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C38D14-AD9E-4440-AE97-8285153A8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0"/>
          <a:stretch/>
        </p:blipFill>
        <p:spPr>
          <a:xfrm>
            <a:off x="130629" y="1864776"/>
            <a:ext cx="5141578" cy="1524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5" y="1682214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3974236" y="2269856"/>
            <a:ext cx="2022803" cy="61071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255893" y="4000061"/>
            <a:ext cx="4114800" cy="1847953"/>
          </a:xfrm>
          <a:prstGeom prst="wedgeRectCallout">
            <a:avLst>
              <a:gd name="adj1" fmla="val 88398"/>
              <a:gd name="adj2" fmla="val -86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Isto</a:t>
            </a:r>
            <a:r>
              <a:rPr lang="en-US" sz="3200" b="1" dirty="0">
                <a:solidFill>
                  <a:schemeClr val="tx1"/>
                </a:solidFill>
              </a:rPr>
              <a:t> pode </a:t>
            </a:r>
            <a:r>
              <a:rPr lang="en-US" sz="3200" b="1" dirty="0" err="1">
                <a:solidFill>
                  <a:schemeClr val="tx1"/>
                </a:solidFill>
              </a:rPr>
              <a:t>diferenciar</a:t>
            </a:r>
            <a:r>
              <a:rPr lang="en-US" sz="3200" b="1" dirty="0">
                <a:solidFill>
                  <a:schemeClr val="tx1"/>
                </a:solidFill>
              </a:rPr>
              <a:t> dependendo de </a:t>
            </a:r>
            <a:r>
              <a:rPr lang="en-US" sz="3200" b="1" dirty="0" err="1">
                <a:solidFill>
                  <a:schemeClr val="tx1"/>
                </a:solidFill>
              </a:rPr>
              <a:t>como</a:t>
            </a:r>
            <a:r>
              <a:rPr lang="en-US" sz="3200" b="1" dirty="0">
                <a:solidFill>
                  <a:schemeClr val="tx1"/>
                </a:solidFill>
              </a:rPr>
              <a:t> foi </a:t>
            </a:r>
            <a:r>
              <a:rPr lang="en-US" sz="3200" b="1" dirty="0" err="1">
                <a:solidFill>
                  <a:schemeClr val="tx1"/>
                </a:solidFill>
              </a:rPr>
              <a:t>configurado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6096000" y="5029200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9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9" y="1161998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2" y="1682213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280213" y="5060292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2C81E9-0ACD-48B3-B282-DAE84EDC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32" y="1412637"/>
            <a:ext cx="5052646" cy="403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4220308" y="3065893"/>
            <a:ext cx="2898243" cy="5213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8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4288399" y="1625317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8099803" y="5460971"/>
            <a:ext cx="2567351" cy="1102189"/>
          </a:xfrm>
          <a:prstGeom prst="wedgeRectCallout">
            <a:avLst>
              <a:gd name="adj1" fmla="val -49958"/>
              <a:gd name="adj2" fmla="val -10278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Nome dos Campos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2879383" cy="2205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38137" y="3776641"/>
            <a:ext cx="3264790" cy="194378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4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303397" y="1870346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" y="1157585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FFD377-9C57-495A-809D-CB83A4893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803" y="1793295"/>
            <a:ext cx="4114800" cy="31555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4845132" y="2208810"/>
            <a:ext cx="3232068" cy="20188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8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7BE412-BE15-4456-B848-5B826A75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88" y="1799554"/>
            <a:ext cx="8226448" cy="305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47" y="121150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7034592" y="5355460"/>
            <a:ext cx="4326135" cy="1102189"/>
          </a:xfrm>
          <a:prstGeom prst="wedgeRectCallout">
            <a:avLst>
              <a:gd name="adj1" fmla="val -1565"/>
              <a:gd name="adj2" fmla="val -200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Valores</a:t>
            </a:r>
            <a:r>
              <a:rPr lang="en-US" sz="3200" b="1" dirty="0">
                <a:solidFill>
                  <a:schemeClr val="tx1"/>
                </a:solidFill>
              </a:rPr>
              <a:t> dos Campos: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‘ ‘ DENTRO de “ ”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1351120" cy="83804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910883" y="4007042"/>
            <a:ext cx="4326135" cy="179467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40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BF4B685-3792-48E0-809E-07121BB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85" y="1371048"/>
            <a:ext cx="4981246" cy="4985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6F2AE4-472B-4F70-82FC-93D9473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3" y="1240242"/>
            <a:ext cx="6526561" cy="2018592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627446" y="4268220"/>
            <a:ext cx="4326135" cy="1102189"/>
          </a:xfrm>
          <a:prstGeom prst="wedgeRectCallout">
            <a:avLst>
              <a:gd name="adj1" fmla="val 103034"/>
              <a:gd name="adj2" fmla="val 3529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Todos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registros</a:t>
            </a:r>
            <a:r>
              <a:rPr lang="en-US" sz="3200" b="1" dirty="0">
                <a:solidFill>
                  <a:schemeClr val="tx1"/>
                </a:solidFill>
              </a:rPr>
              <a:t> do Banco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230280" y="3078527"/>
            <a:ext cx="4846196" cy="138214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>
            <a:off x="6013938" y="3087584"/>
            <a:ext cx="1062538" cy="95687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33762533-7C35-42F0-BA53-9240C595E1A8}"/>
              </a:ext>
            </a:extLst>
          </p:cNvPr>
          <p:cNvSpPr/>
          <p:nvPr/>
        </p:nvSpPr>
        <p:spPr>
          <a:xfrm>
            <a:off x="3997732" y="1573899"/>
            <a:ext cx="2052703" cy="3122987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Processada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7834394" y="2460627"/>
            <a:ext cx="3698060" cy="1718249"/>
          </a:xfrm>
          <a:ln w="28575">
            <a:solidFill>
              <a:schemeClr val="tx1"/>
            </a:solidFill>
          </a:ln>
        </p:spPr>
      </p:pic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6253097" y="1530434"/>
            <a:ext cx="2052703" cy="1567924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Processamento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8595651" y="1945824"/>
            <a:ext cx="111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551712" y="4246695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116634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21021" y="2953020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16385" y="4068479"/>
            <a:ext cx="2467073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6467270" y="2259803"/>
            <a:ext cx="1487076" cy="82896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31797" y="3743429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1132" y="3117740"/>
            <a:ext cx="2409617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521754" flipH="1">
            <a:off x="3010379" y="3381182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9971" y="4211333"/>
            <a:ext cx="1758750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1369053" flipH="1">
            <a:off x="5395053" y="2267180"/>
            <a:ext cx="109896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749838">
            <a:off x="7752249" y="3030516"/>
            <a:ext cx="2248066" cy="365125"/>
          </a:xfrm>
          <a:prstGeom prst="rightArrow">
            <a:avLst>
              <a:gd name="adj1" fmla="val 53862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826379D1-7EB6-4AFC-901E-486ECD6BBAF5}"/>
              </a:ext>
            </a:extLst>
          </p:cNvPr>
          <p:cNvSpPr/>
          <p:nvPr/>
        </p:nvSpPr>
        <p:spPr>
          <a:xfrm rot="9917572" flipH="1">
            <a:off x="5751214" y="2661239"/>
            <a:ext cx="793007" cy="365125"/>
          </a:xfrm>
          <a:prstGeom prst="rightArrow">
            <a:avLst>
              <a:gd name="adj1" fmla="val 39036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ACESSO AO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42505" y="1269585"/>
            <a:ext cx="1155654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dsn</a:t>
            </a:r>
            <a:r>
              <a:rPr lang="en-US" sz="3200" b="1" dirty="0"/>
              <a:t>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mysql:dbname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&lt;Banco&gt;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;host=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&lt;Porta&gt;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$user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Usuário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/>
              <a:t> </a:t>
            </a:r>
            <a:r>
              <a:rPr lang="en-US" sz="3200" b="1" dirty="0"/>
              <a:t>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'Connection failed: '.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Leitura</a:t>
            </a:r>
            <a:r>
              <a:rPr lang="en-US" dirty="0"/>
              <a:t> do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79365" y="1239215"/>
            <a:ext cx="1121731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600" b="1" dirty="0"/>
              <a:t>  $</a:t>
            </a:r>
            <a:r>
              <a:rPr lang="en-US" sz="3600" b="1" dirty="0" err="1"/>
              <a:t>dbh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/>
              <a:t>$</a:t>
            </a:r>
            <a:r>
              <a:rPr lang="en-US" sz="3600" b="1" dirty="0" err="1"/>
              <a:t>dsn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$user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$password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/>
              <a:t>$</a:t>
            </a:r>
            <a:r>
              <a:rPr lang="en-US" sz="36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“SELECT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&lt;Campo2&gt;,…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 “FROM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 “WHERE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&lt;Campo&gt;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”;</a:t>
            </a:r>
          </a:p>
          <a:p>
            <a:pPr lvl="1"/>
            <a:endParaRPr lang="en-US" sz="16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</a:t>
            </a:r>
            <a:r>
              <a:rPr lang="en-US" sz="2800" b="1" dirty="0"/>
              <a:t>$</a:t>
            </a:r>
            <a:r>
              <a:rPr lang="en-US" sz="2800" b="1" dirty="0" err="1"/>
              <a:t>dbh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en-US" sz="2800" b="1" dirty="0"/>
              <a:t>$</a:t>
            </a:r>
            <a:r>
              <a:rPr lang="en-US" sz="28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 . .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390726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Inserção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-283603" y="1261683"/>
            <a:ext cx="127592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&lt;Var 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  <a:endParaRPr lang="en-US" sz="16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&lt;Var 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&lt;Var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N&gt;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/>
              <a:t>$</a:t>
            </a:r>
            <a:r>
              <a:rPr lang="en-US" sz="3200" b="1" dirty="0" err="1"/>
              <a:t>sqlinsert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"INSERT INTO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,…)"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"VALUES(‘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Campo1&gt;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        '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Campo2&gt;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’,… )";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400" b="1" dirty="0"/>
              <a:t> $</a:t>
            </a:r>
            <a:r>
              <a:rPr lang="en-US" sz="2400" b="1" dirty="0" err="1"/>
              <a:t>dbh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400" b="1" dirty="0"/>
              <a:t>$</a:t>
            </a:r>
            <a:r>
              <a:rPr lang="en-US" sz="2400" b="1" dirty="0" err="1"/>
              <a:t>sqlinsert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foi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&lt;/p&gt;"; 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7782085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Alteração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12690" y="1182065"/>
            <a:ext cx="1121731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/>
              <a:t>  $</a:t>
            </a:r>
            <a:r>
              <a:rPr lang="en-US" sz="2800" b="1" dirty="0" err="1"/>
              <a:t>dbh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/>
              <a:t>$</a:t>
            </a:r>
            <a:r>
              <a:rPr lang="en-US" sz="2800" b="1" dirty="0" err="1"/>
              <a:t>dsn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$user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$password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Campo1 FORM&gt;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Campo2 FORM&gt;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0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/>
              <a:t>$</a:t>
            </a:r>
            <a:r>
              <a:rPr lang="en-US" sz="2800" b="1" dirty="0" err="1"/>
              <a:t>sqlupdate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“UPDATE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&lt;Campo2&gt;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’,”;</a:t>
            </a:r>
          </a:p>
          <a:p>
            <a:pPr lvl="1"/>
            <a:endParaRPr lang="en-US" sz="20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000" b="1" dirty="0"/>
              <a:t> $</a:t>
            </a:r>
            <a:r>
              <a:rPr lang="en-US" sz="2000" b="1" dirty="0" err="1"/>
              <a:t>dbh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000" b="1" dirty="0"/>
              <a:t>$</a:t>
            </a:r>
            <a:r>
              <a:rPr lang="en-US" sz="2000" b="1" dirty="0" err="1"/>
              <a:t>sqlupdate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/ram)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&lt;/p&gt;";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1202807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Exclusão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-228600" y="1339592"/>
            <a:ext cx="1264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&lt;$Var1&gt;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Campo1 FORM&gt;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&lt;$Var2&gt;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Campo2 FORM&gt;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&lt;$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   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/>
              <a:t>$</a:t>
            </a:r>
            <a:r>
              <a:rPr lang="en-US" sz="3200" b="1" dirty="0" err="1"/>
              <a:t>sqlDelete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“DELETE FROM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...”;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400" b="1" dirty="0"/>
              <a:t> $</a:t>
            </a:r>
            <a:r>
              <a:rPr lang="en-US" sz="2400" b="1" dirty="0" err="1"/>
              <a:t>dbh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400" b="1" dirty="0"/>
              <a:t>$</a:t>
            </a:r>
            <a:r>
              <a:rPr lang="en-US" sz="2400" b="1" dirty="0" err="1"/>
              <a:t>sqlDelete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/ram)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&lt;/p&gt;";   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88403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5687</TotalTime>
  <Words>1249</Words>
  <Application>Microsoft Office PowerPoint</Application>
  <PresentationFormat>Widescreen</PresentationFormat>
  <Paragraphs>260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7)</vt:lpstr>
      <vt:lpstr>TECNOLOGIAS PARA INTERNET - II Aula 7 - PHP</vt:lpstr>
      <vt:lpstr>TECNOLOGIAS PARA INTERNET - II Modelo da Arquitetura WEB – JAVASCRIPT/PHP</vt:lpstr>
      <vt:lpstr>TECNOLOGIAS PARA INTERNET - II PHP – ACESSO AO BANCO</vt:lpstr>
      <vt:lpstr>TECNOLOGIAS PARA INTERNET - II PHP – Leitura do Banco</vt:lpstr>
      <vt:lpstr>TECNOLOGIAS PARA INTERNET - II PHP – Inserção no Banco</vt:lpstr>
      <vt:lpstr>TECNOLOGIAS PARA INTERNET - II PHP – Alteração no Banco</vt:lpstr>
      <vt:lpstr>TECNOLOGIAS PARA INTERNET - II PHP – Exclusão no Banco</vt:lpstr>
      <vt:lpstr>TECNOLOGIAS PARA INTERNET - II PHP – Inicializar PHP no Servidor</vt:lpstr>
      <vt:lpstr>TECNOLOGIAS PARA INTERNET - II PHP – Inicializar MySQL no Servidor</vt:lpstr>
      <vt:lpstr>TECNOLOGIAS PARA INTERNET - II PHP – Inicializar MySQL no Servidor</vt:lpstr>
      <vt:lpstr>TECNOLOGIAS PARA INTERNET - II PHP – Inicializar MySQL no Servidor – Criar Banco</vt:lpstr>
      <vt:lpstr>TECNOLOGIAS PARA INTERNET - II PHP – Inicializar MySQL no Servidor – Criar Tabelas</vt:lpstr>
      <vt:lpstr>TECNOLOGIAS PARA INTERNET - II PHP – Inicializar MySQL no Servidor - Criar Tabelas</vt:lpstr>
      <vt:lpstr>TECNOLOGIAS PARA INTERNET - II PHP – Inicializar MySQL no Servidor - Criar Tabelas</vt:lpstr>
      <vt:lpstr>TECNOLOGIAS PARA INTERNET - II PHP – Inicializar MySQL no Servidor – Inserir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CRUD - COMPLETO</vt:lpstr>
      <vt:lpstr>TECNOLOGIAS PARA INTERNET - II PHP – PDO – CRUD Completo</vt:lpstr>
      <vt:lpstr>TECNOLOGIAS PARA INTERNET - II PHP – PDO – CRUD Completo </vt:lpstr>
      <vt:lpstr>TECNOLOGIAS PARA INTERNET - II PHP – PDO – CRUD Completo - Conectando</vt:lpstr>
      <vt:lpstr>TECNOLOGIAS PARA INTERNET - II PHP – PDO – CRUD Completo - Conectando</vt:lpstr>
      <vt:lpstr>TECNOLOGIAS PARA INTERNET - II PHP – PDO – CRUD Completo – Lendo dados</vt:lpstr>
      <vt:lpstr>TECNOLOGIAS PARA INTERNET - II PHP – PDO – CRUD Completo – Lendo dados</vt:lpstr>
      <vt:lpstr>TECNOLOGIAS PARA INTERNET - II PHP – PDO – CRUD Completo – Inserindo dados</vt:lpstr>
      <vt:lpstr>TECNOLOGIAS PARA INTERNET - II PHP – PDO – CRUD Completo – Inserindo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245</cp:revision>
  <cp:lastPrinted>2018-02-21T20:08:26Z</cp:lastPrinted>
  <dcterms:created xsi:type="dcterms:W3CDTF">2016-08-01T02:15:42Z</dcterms:created>
  <dcterms:modified xsi:type="dcterms:W3CDTF">2018-10-29T07:41:09Z</dcterms:modified>
</cp:coreProperties>
</file>