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7" r:id="rId4"/>
    <p:sldId id="268" r:id="rId5"/>
    <p:sldId id="283" r:id="rId6"/>
    <p:sldId id="278" r:id="rId7"/>
    <p:sldId id="258" r:id="rId8"/>
    <p:sldId id="260" r:id="rId9"/>
    <p:sldId id="261" r:id="rId10"/>
    <p:sldId id="262" r:id="rId11"/>
    <p:sldId id="279" r:id="rId12"/>
    <p:sldId id="280" r:id="rId13"/>
    <p:sldId id="282" r:id="rId14"/>
    <p:sldId id="266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024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orient="horz" pos="2750" userDrawn="1">
          <p15:clr>
            <a:srgbClr val="A4A3A4"/>
          </p15:clr>
        </p15:guide>
        <p15:guide id="7" orient="horz" pos="3067" userDrawn="1">
          <p15:clr>
            <a:srgbClr val="A4A3A4"/>
          </p15:clr>
        </p15:guide>
        <p15:guide id="8" orient="horz" pos="33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46E"/>
    <a:srgbClr val="F44A4E"/>
    <a:srgbClr val="F19B61"/>
    <a:srgbClr val="41BFBF"/>
    <a:srgbClr val="ED8951"/>
    <a:srgbClr val="E8B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84470" autoAdjust="0"/>
  </p:normalViewPr>
  <p:slideViewPr>
    <p:cSldViewPr snapToGrid="0">
      <p:cViewPr varScale="1">
        <p:scale>
          <a:sx n="73" d="100"/>
          <a:sy n="73" d="100"/>
        </p:scale>
        <p:origin x="840" y="43"/>
      </p:cViewPr>
      <p:guideLst>
        <p:guide orient="horz" pos="2183"/>
        <p:guide pos="3840"/>
        <p:guide orient="horz" pos="2024"/>
        <p:guide orient="horz" pos="2296"/>
        <p:guide orient="horz" pos="2455"/>
        <p:guide orient="horz" pos="2750"/>
        <p:guide orient="horz" pos="3067"/>
        <p:guide orient="horz" pos="33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5E96E-9022-48B4-BC44-DB1B107BF7D9}" type="datetimeFigureOut">
              <a:rPr lang="pt-PT" smtClean="0"/>
              <a:t>27/11/2018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7A460-CA9A-4A62-BC0F-A505944DC3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549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7A460-CA9A-4A62-BC0F-A505944DC34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28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D688-CBAF-4DCF-8D95-B4308B0454D5}" type="datetimeFigureOut">
              <a:rPr lang="pt-PT" smtClean="0"/>
              <a:t>27/11/2018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AABC-B39D-45EA-B2F2-E8E735D383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568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D688-CBAF-4DCF-8D95-B4308B0454D5}" type="datetimeFigureOut">
              <a:rPr lang="pt-PT" smtClean="0"/>
              <a:t>27/11/2018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AABC-B39D-45EA-B2F2-E8E735D383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10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D688-CBAF-4DCF-8D95-B4308B0454D5}" type="datetimeFigureOut">
              <a:rPr lang="pt-PT" smtClean="0"/>
              <a:t>27/11/2018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AABC-B39D-45EA-B2F2-E8E735D383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673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D688-CBAF-4DCF-8D95-B4308B0454D5}" type="datetimeFigureOut">
              <a:rPr lang="pt-PT" smtClean="0"/>
              <a:t>27/11/2018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AABC-B39D-45EA-B2F2-E8E735D383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961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D688-CBAF-4DCF-8D95-B4308B0454D5}" type="datetimeFigureOut">
              <a:rPr lang="pt-PT" smtClean="0"/>
              <a:t>27/11/2018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AABC-B39D-45EA-B2F2-E8E735D383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570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D688-CBAF-4DCF-8D95-B4308B0454D5}" type="datetimeFigureOut">
              <a:rPr lang="pt-PT" smtClean="0"/>
              <a:t>27/11/2018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AABC-B39D-45EA-B2F2-E8E735D383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375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D688-CBAF-4DCF-8D95-B4308B0454D5}" type="datetimeFigureOut">
              <a:rPr lang="pt-PT" smtClean="0"/>
              <a:t>27/11/2018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AABC-B39D-45EA-B2F2-E8E735D383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1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D688-CBAF-4DCF-8D95-B4308B0454D5}" type="datetimeFigureOut">
              <a:rPr lang="pt-PT" smtClean="0"/>
              <a:t>27/11/2018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AABC-B39D-45EA-B2F2-E8E735D383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93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D688-CBAF-4DCF-8D95-B4308B0454D5}" type="datetimeFigureOut">
              <a:rPr lang="pt-PT" smtClean="0"/>
              <a:t>27/11/2018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AABC-B39D-45EA-B2F2-E8E735D383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379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D688-CBAF-4DCF-8D95-B4308B0454D5}" type="datetimeFigureOut">
              <a:rPr lang="pt-PT" smtClean="0"/>
              <a:t>27/11/2018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AABC-B39D-45EA-B2F2-E8E735D383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590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D688-CBAF-4DCF-8D95-B4308B0454D5}" type="datetimeFigureOut">
              <a:rPr lang="pt-PT" smtClean="0"/>
              <a:t>27/11/2018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AABC-B39D-45EA-B2F2-E8E735D383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47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D688-CBAF-4DCF-8D95-B4308B0454D5}" type="datetimeFigureOut">
              <a:rPr lang="pt-PT" smtClean="0"/>
              <a:t>27/11/2018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DAABC-B39D-45EA-B2F2-E8E735D383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743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NUL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008659" y="2783541"/>
            <a:ext cx="2366682" cy="22725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 rot="2330579">
            <a:off x="11028982" y="-1064628"/>
            <a:ext cx="1986905" cy="31523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 rot="2330579">
            <a:off x="-722402" y="5095310"/>
            <a:ext cx="1986905" cy="31523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2992573" y="1120676"/>
            <a:ext cx="6206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 err="1">
                <a:latin typeface="Bahnschrift SemiBold" panose="020B0502040204020203" pitchFamily="34" charset="0"/>
                <a:sym typeface="Wingdings" panose="05000000000000000000" pitchFamily="2" charset="2"/>
              </a:rPr>
              <a:t>Comunication</a:t>
            </a:r>
            <a:r>
              <a:rPr lang="pt-PT" sz="7200" b="1" dirty="0">
                <a:latin typeface="Bahnschrift SemiBold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pt-PT" sz="7200" b="1" dirty="0" err="1">
                <a:latin typeface="Bahnschrift SemiBold" panose="020B0502040204020203" pitchFamily="34" charset="0"/>
                <a:sym typeface="Wingdings" panose="05000000000000000000" pitchFamily="2" charset="2"/>
              </a:rPr>
              <a:t>Systems</a:t>
            </a:r>
            <a:endParaRPr lang="pt-PT" sz="7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2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0" y="1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0" y="1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0" y="1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250" fill="hold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250" fill="hold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accel="100000" fill="hold" grpId="0" nodeType="withEffect" p14:presetBounceEnd="10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28" dur="1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2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200000" y="1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0" y="1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2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0" y="1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250" fill="hold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250" fill="hold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12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retângulo 5"/>
          <p:cNvSpPr/>
          <p:nvPr/>
        </p:nvSpPr>
        <p:spPr>
          <a:xfrm>
            <a:off x="1575412" y="5741275"/>
            <a:ext cx="10616588" cy="1116725"/>
          </a:xfrm>
          <a:custGeom>
            <a:avLst/>
            <a:gdLst>
              <a:gd name="connsiteX0" fmla="*/ 0 w 4831814"/>
              <a:gd name="connsiteY0" fmla="*/ 1145754 h 1145754"/>
              <a:gd name="connsiteX1" fmla="*/ 0 w 4831814"/>
              <a:gd name="connsiteY1" fmla="*/ 0 h 1145754"/>
              <a:gd name="connsiteX2" fmla="*/ 4831814 w 4831814"/>
              <a:gd name="connsiteY2" fmla="*/ 1145754 h 1145754"/>
              <a:gd name="connsiteX3" fmla="*/ 0 w 4831814"/>
              <a:gd name="connsiteY3" fmla="*/ 1145754 h 1145754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31814 w 4847771"/>
              <a:gd name="connsiteY2" fmla="*/ 1116725 h 1116725"/>
              <a:gd name="connsiteX3" fmla="*/ 0 w 4847771"/>
              <a:gd name="connsiteY3" fmla="*/ 1116725 h 1116725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45069 w 4847771"/>
              <a:gd name="connsiteY2" fmla="*/ 1116725 h 1116725"/>
              <a:gd name="connsiteX3" fmla="*/ 0 w 4847771"/>
              <a:gd name="connsiteY3" fmla="*/ 1116725 h 11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771" h="1116725">
                <a:moveTo>
                  <a:pt x="0" y="1116725"/>
                </a:moveTo>
                <a:lnTo>
                  <a:pt x="4847771" y="0"/>
                </a:lnTo>
                <a:cubicBezTo>
                  <a:pt x="4846870" y="372242"/>
                  <a:pt x="4845970" y="744483"/>
                  <a:pt x="4845069" y="1116725"/>
                </a:cubicBezTo>
                <a:lnTo>
                  <a:pt x="0" y="11167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42471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PT" sz="1800" dirty="0" err="1">
                <a:latin typeface="Comic Sans MS" panose="030F0702030302020204" pitchFamily="66" charset="0"/>
              </a:rPr>
              <a:t>What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exactly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is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VoIP</a:t>
            </a:r>
            <a:r>
              <a:rPr lang="pt-PT" sz="1800" dirty="0">
                <a:latin typeface="Comic Sans MS" panose="030F0702030302020204" pitchFamily="66" charset="0"/>
              </a:rPr>
              <a:t>?</a:t>
            </a:r>
          </a:p>
          <a:p>
            <a:pPr algn="just"/>
            <a:r>
              <a:rPr lang="pt-PT" sz="1800" dirty="0" err="1">
                <a:latin typeface="Comic Sans MS" panose="030F0702030302020204" pitchFamily="66" charset="0"/>
              </a:rPr>
              <a:t>What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is</a:t>
            </a:r>
            <a:r>
              <a:rPr lang="pt-PT" sz="1800" dirty="0">
                <a:latin typeface="Comic Sans MS" panose="030F0702030302020204" pitchFamily="66" charset="0"/>
              </a:rPr>
              <a:t> na ATA? </a:t>
            </a:r>
            <a:r>
              <a:rPr lang="pt-PT" sz="1800" dirty="0" err="1">
                <a:latin typeface="Comic Sans MS" panose="030F0702030302020204" pitchFamily="66" charset="0"/>
              </a:rPr>
              <a:t>What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is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its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function</a:t>
            </a:r>
            <a:r>
              <a:rPr lang="pt-PT" sz="1800" dirty="0">
                <a:latin typeface="Comic Sans MS" panose="030F0702030302020204" pitchFamily="66" charset="0"/>
              </a:rPr>
              <a:t>?</a:t>
            </a:r>
          </a:p>
          <a:p>
            <a:pPr algn="just"/>
            <a:r>
              <a:rPr lang="pt-PT" sz="1800" dirty="0" err="1">
                <a:latin typeface="Comic Sans MS" panose="030F0702030302020204" pitchFamily="66" charset="0"/>
              </a:rPr>
              <a:t>What</a:t>
            </a:r>
            <a:r>
              <a:rPr lang="pt-PT" sz="1800" dirty="0">
                <a:latin typeface="Comic Sans MS" panose="030F0702030302020204" pitchFamily="66" charset="0"/>
              </a:rPr>
              <a:t> are </a:t>
            </a:r>
            <a:r>
              <a:rPr lang="pt-PT" sz="1800" dirty="0" err="1">
                <a:latin typeface="Comic Sans MS" panose="030F0702030302020204" pitchFamily="66" charset="0"/>
              </a:rPr>
              <a:t>the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benefits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of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VoIP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Technology</a:t>
            </a:r>
            <a:r>
              <a:rPr lang="pt-PT" sz="1800" dirty="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1575412" y="365125"/>
            <a:ext cx="9026487" cy="1334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4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VoIP</a:t>
            </a:r>
            <a:r>
              <a:rPr lang="pt-PT" sz="44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44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techonology</a:t>
            </a:r>
            <a:endParaRPr lang="pt-PT" sz="44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4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retângulo 5"/>
          <p:cNvSpPr/>
          <p:nvPr/>
        </p:nvSpPr>
        <p:spPr>
          <a:xfrm>
            <a:off x="1575412" y="5741275"/>
            <a:ext cx="10616588" cy="1116725"/>
          </a:xfrm>
          <a:custGeom>
            <a:avLst/>
            <a:gdLst>
              <a:gd name="connsiteX0" fmla="*/ 0 w 4831814"/>
              <a:gd name="connsiteY0" fmla="*/ 1145754 h 1145754"/>
              <a:gd name="connsiteX1" fmla="*/ 0 w 4831814"/>
              <a:gd name="connsiteY1" fmla="*/ 0 h 1145754"/>
              <a:gd name="connsiteX2" fmla="*/ 4831814 w 4831814"/>
              <a:gd name="connsiteY2" fmla="*/ 1145754 h 1145754"/>
              <a:gd name="connsiteX3" fmla="*/ 0 w 4831814"/>
              <a:gd name="connsiteY3" fmla="*/ 1145754 h 1145754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31814 w 4847771"/>
              <a:gd name="connsiteY2" fmla="*/ 1116725 h 1116725"/>
              <a:gd name="connsiteX3" fmla="*/ 0 w 4847771"/>
              <a:gd name="connsiteY3" fmla="*/ 1116725 h 1116725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45069 w 4847771"/>
              <a:gd name="connsiteY2" fmla="*/ 1116725 h 1116725"/>
              <a:gd name="connsiteX3" fmla="*/ 0 w 4847771"/>
              <a:gd name="connsiteY3" fmla="*/ 1116725 h 11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771" h="1116725">
                <a:moveTo>
                  <a:pt x="0" y="1116725"/>
                </a:moveTo>
                <a:lnTo>
                  <a:pt x="4847771" y="0"/>
                </a:lnTo>
                <a:cubicBezTo>
                  <a:pt x="4846870" y="372242"/>
                  <a:pt x="4845970" y="744483"/>
                  <a:pt x="4845069" y="1116725"/>
                </a:cubicBezTo>
                <a:lnTo>
                  <a:pt x="0" y="11167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42471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PT" sz="1800" dirty="0" err="1">
                <a:latin typeface="Comic Sans MS" panose="030F0702030302020204" pitchFamily="66" charset="0"/>
              </a:rPr>
              <a:t>Voice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over</a:t>
            </a:r>
            <a:r>
              <a:rPr lang="pt-PT" sz="1800" dirty="0">
                <a:latin typeface="Comic Sans MS" panose="030F0702030302020204" pitchFamily="66" charset="0"/>
              </a:rPr>
              <a:t> Internet </a:t>
            </a:r>
            <a:r>
              <a:rPr lang="pt-PT" sz="1800" dirty="0" err="1">
                <a:latin typeface="Comic Sans MS" panose="030F0702030302020204" pitchFamily="66" charset="0"/>
              </a:rPr>
              <a:t>Protocol</a:t>
            </a:r>
            <a:r>
              <a:rPr lang="pt-PT" sz="1800" dirty="0">
                <a:latin typeface="Comic Sans MS" panose="030F0702030302020204" pitchFamily="66" charset="0"/>
              </a:rPr>
              <a:t> (</a:t>
            </a:r>
            <a:r>
              <a:rPr lang="pt-PT" sz="1800" dirty="0" err="1">
                <a:latin typeface="Comic Sans MS" panose="030F0702030302020204" pitchFamily="66" charset="0"/>
              </a:rPr>
              <a:t>VoIP</a:t>
            </a:r>
            <a:r>
              <a:rPr lang="pt-PT" sz="1800" dirty="0">
                <a:latin typeface="Comic Sans MS" panose="030F0702030302020204" pitchFamily="66" charset="0"/>
              </a:rPr>
              <a:t>) </a:t>
            </a:r>
            <a:r>
              <a:rPr lang="pt-PT" sz="1800" dirty="0" err="1">
                <a:latin typeface="Comic Sans MS" panose="030F0702030302020204" pitchFamily="66" charset="0"/>
              </a:rPr>
              <a:t>technology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lets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you</a:t>
            </a:r>
            <a:r>
              <a:rPr lang="pt-PT" sz="1800" dirty="0">
                <a:latin typeface="Comic Sans MS" panose="030F0702030302020204" pitchFamily="66" charset="0"/>
              </a:rPr>
              <a:t> use </a:t>
            </a:r>
            <a:r>
              <a:rPr lang="pt-PT" sz="1800" dirty="0" err="1">
                <a:latin typeface="Comic Sans MS" panose="030F0702030302020204" pitchFamily="66" charset="0"/>
              </a:rPr>
              <a:t>the</a:t>
            </a:r>
            <a:r>
              <a:rPr lang="pt-PT" sz="1800" dirty="0">
                <a:latin typeface="Comic Sans MS" panose="030F0702030302020204" pitchFamily="66" charset="0"/>
              </a:rPr>
              <a:t> Internet to </a:t>
            </a:r>
            <a:r>
              <a:rPr lang="pt-PT" sz="1800" dirty="0" err="1">
                <a:latin typeface="Comic Sans MS" panose="030F0702030302020204" pitchFamily="66" charset="0"/>
              </a:rPr>
              <a:t>make</a:t>
            </a:r>
            <a:r>
              <a:rPr lang="pt-PT" sz="1800" dirty="0">
                <a:latin typeface="Comic Sans MS" panose="030F0702030302020204" pitchFamily="66" charset="0"/>
              </a:rPr>
              <a:t> and </a:t>
            </a:r>
            <a:r>
              <a:rPr lang="pt-PT" sz="1800" dirty="0" err="1">
                <a:latin typeface="Comic Sans MS" panose="030F0702030302020204" pitchFamily="66" charset="0"/>
              </a:rPr>
              <a:t>receive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telephone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calls</a:t>
            </a:r>
            <a:r>
              <a:rPr lang="pt-PT" sz="1800" dirty="0"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pt-PT" sz="1800" dirty="0"/>
          </a:p>
        </p:txBody>
      </p:sp>
      <p:sp>
        <p:nvSpPr>
          <p:cNvPr id="5" name="Retângulo arredondado 4"/>
          <p:cNvSpPr/>
          <p:nvPr/>
        </p:nvSpPr>
        <p:spPr>
          <a:xfrm>
            <a:off x="1575412" y="365125"/>
            <a:ext cx="9026487" cy="1334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4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What</a:t>
            </a:r>
            <a:r>
              <a:rPr lang="pt-PT" sz="44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44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exactly</a:t>
            </a:r>
            <a:r>
              <a:rPr lang="pt-PT" sz="44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44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is</a:t>
            </a:r>
            <a:r>
              <a:rPr lang="pt-PT" sz="44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44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VoIP</a:t>
            </a:r>
            <a:r>
              <a:rPr lang="pt-PT" sz="44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EF1472-003F-4246-B726-82146EA2A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661" y="3102178"/>
            <a:ext cx="3926931" cy="29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9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retângulo 5"/>
          <p:cNvSpPr/>
          <p:nvPr/>
        </p:nvSpPr>
        <p:spPr>
          <a:xfrm>
            <a:off x="1575412" y="5741275"/>
            <a:ext cx="10616588" cy="1116725"/>
          </a:xfrm>
          <a:custGeom>
            <a:avLst/>
            <a:gdLst>
              <a:gd name="connsiteX0" fmla="*/ 0 w 4831814"/>
              <a:gd name="connsiteY0" fmla="*/ 1145754 h 1145754"/>
              <a:gd name="connsiteX1" fmla="*/ 0 w 4831814"/>
              <a:gd name="connsiteY1" fmla="*/ 0 h 1145754"/>
              <a:gd name="connsiteX2" fmla="*/ 4831814 w 4831814"/>
              <a:gd name="connsiteY2" fmla="*/ 1145754 h 1145754"/>
              <a:gd name="connsiteX3" fmla="*/ 0 w 4831814"/>
              <a:gd name="connsiteY3" fmla="*/ 1145754 h 1145754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31814 w 4847771"/>
              <a:gd name="connsiteY2" fmla="*/ 1116725 h 1116725"/>
              <a:gd name="connsiteX3" fmla="*/ 0 w 4847771"/>
              <a:gd name="connsiteY3" fmla="*/ 1116725 h 1116725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45069 w 4847771"/>
              <a:gd name="connsiteY2" fmla="*/ 1116725 h 1116725"/>
              <a:gd name="connsiteX3" fmla="*/ 0 w 4847771"/>
              <a:gd name="connsiteY3" fmla="*/ 1116725 h 11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771" h="1116725">
                <a:moveTo>
                  <a:pt x="0" y="1116725"/>
                </a:moveTo>
                <a:lnTo>
                  <a:pt x="4847771" y="0"/>
                </a:lnTo>
                <a:cubicBezTo>
                  <a:pt x="4846870" y="372242"/>
                  <a:pt x="4845970" y="744483"/>
                  <a:pt x="4845069" y="1116725"/>
                </a:cubicBezTo>
                <a:lnTo>
                  <a:pt x="0" y="11167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42471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PT" sz="1800" dirty="0">
                <a:latin typeface="Comic Sans MS" panose="030F0702030302020204" pitchFamily="66" charset="0"/>
              </a:rPr>
              <a:t>Na ATA </a:t>
            </a:r>
            <a:r>
              <a:rPr lang="pt-PT" sz="1800" dirty="0" err="1">
                <a:latin typeface="Comic Sans MS" panose="030F0702030302020204" pitchFamily="66" charset="0"/>
              </a:rPr>
              <a:t>is</a:t>
            </a:r>
            <a:r>
              <a:rPr lang="pt-PT" sz="1800" dirty="0">
                <a:latin typeface="Comic Sans MS" panose="030F0702030302020204" pitchFamily="66" charset="0"/>
              </a:rPr>
              <a:t> na </a:t>
            </a:r>
            <a:r>
              <a:rPr lang="pt-PT" sz="1800" dirty="0" err="1">
                <a:latin typeface="Comic Sans MS" panose="030F0702030302020204" pitchFamily="66" charset="0"/>
              </a:rPr>
              <a:t>analouge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telephone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adapter</a:t>
            </a:r>
            <a:r>
              <a:rPr lang="pt-PT" sz="1800" dirty="0">
                <a:latin typeface="Comic Sans MS" panose="030F0702030302020204" pitchFamily="66" charset="0"/>
              </a:rPr>
              <a:t>. </a:t>
            </a:r>
            <a:r>
              <a:rPr lang="pt-PT" sz="1800" dirty="0" err="1">
                <a:latin typeface="Comic Sans MS" panose="030F0702030302020204" pitchFamily="66" charset="0"/>
              </a:rPr>
              <a:t>Its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function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is</a:t>
            </a:r>
            <a:r>
              <a:rPr lang="pt-PT" sz="1800" dirty="0">
                <a:latin typeface="Comic Sans MS" panose="030F0702030302020204" pitchFamily="66" charset="0"/>
              </a:rPr>
              <a:t> to </a:t>
            </a:r>
            <a:r>
              <a:rPr lang="pt-PT" sz="1800" dirty="0" err="1">
                <a:latin typeface="Comic Sans MS" panose="030F0702030302020204" pitchFamily="66" charset="0"/>
              </a:rPr>
              <a:t>convert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analogue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signals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of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your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traditional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phone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into</a:t>
            </a:r>
            <a:r>
              <a:rPr lang="pt-PT" sz="1800" dirty="0">
                <a:latin typeface="Comic Sans MS" panose="030F0702030302020204" pitchFamily="66" charset="0"/>
              </a:rPr>
              <a:t> digital </a:t>
            </a:r>
            <a:r>
              <a:rPr lang="pt-PT" sz="1800" dirty="0" err="1">
                <a:latin typeface="Comic Sans MS" panose="030F0702030302020204" pitchFamily="66" charset="0"/>
              </a:rPr>
              <a:t>signals</a:t>
            </a:r>
            <a:r>
              <a:rPr lang="pt-PT" sz="18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1575412" y="365125"/>
            <a:ext cx="9026487" cy="1334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PT" sz="40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What</a:t>
            </a:r>
            <a:r>
              <a:rPr lang="pt-PT" sz="40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40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is</a:t>
            </a:r>
            <a:r>
              <a:rPr lang="pt-PT" sz="40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na ATA? </a:t>
            </a:r>
            <a:r>
              <a:rPr lang="pt-PT" sz="40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What</a:t>
            </a:r>
            <a:r>
              <a:rPr lang="pt-PT" sz="40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40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is</a:t>
            </a:r>
            <a:r>
              <a:rPr lang="pt-PT" sz="40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40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its</a:t>
            </a:r>
            <a:r>
              <a:rPr lang="pt-PT" sz="40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40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function</a:t>
            </a:r>
            <a:r>
              <a:rPr lang="pt-PT" sz="40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?</a:t>
            </a:r>
          </a:p>
          <a:p>
            <a:pPr algn="ctr"/>
            <a:endParaRPr lang="pt-PT" sz="44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retângulo 5"/>
          <p:cNvSpPr/>
          <p:nvPr/>
        </p:nvSpPr>
        <p:spPr>
          <a:xfrm>
            <a:off x="1575412" y="5741275"/>
            <a:ext cx="10616588" cy="1116725"/>
          </a:xfrm>
          <a:custGeom>
            <a:avLst/>
            <a:gdLst>
              <a:gd name="connsiteX0" fmla="*/ 0 w 4831814"/>
              <a:gd name="connsiteY0" fmla="*/ 1145754 h 1145754"/>
              <a:gd name="connsiteX1" fmla="*/ 0 w 4831814"/>
              <a:gd name="connsiteY1" fmla="*/ 0 h 1145754"/>
              <a:gd name="connsiteX2" fmla="*/ 4831814 w 4831814"/>
              <a:gd name="connsiteY2" fmla="*/ 1145754 h 1145754"/>
              <a:gd name="connsiteX3" fmla="*/ 0 w 4831814"/>
              <a:gd name="connsiteY3" fmla="*/ 1145754 h 1145754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31814 w 4847771"/>
              <a:gd name="connsiteY2" fmla="*/ 1116725 h 1116725"/>
              <a:gd name="connsiteX3" fmla="*/ 0 w 4847771"/>
              <a:gd name="connsiteY3" fmla="*/ 1116725 h 1116725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45069 w 4847771"/>
              <a:gd name="connsiteY2" fmla="*/ 1116725 h 1116725"/>
              <a:gd name="connsiteX3" fmla="*/ 0 w 4847771"/>
              <a:gd name="connsiteY3" fmla="*/ 1116725 h 11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771" h="1116725">
                <a:moveTo>
                  <a:pt x="0" y="1116725"/>
                </a:moveTo>
                <a:lnTo>
                  <a:pt x="4847771" y="0"/>
                </a:lnTo>
                <a:cubicBezTo>
                  <a:pt x="4846870" y="372242"/>
                  <a:pt x="4845970" y="744483"/>
                  <a:pt x="4845069" y="1116725"/>
                </a:cubicBezTo>
                <a:lnTo>
                  <a:pt x="0" y="11167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42471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pt-PT" sz="2200" dirty="0" err="1">
                <a:latin typeface="Comic Sans MS" panose="030F0702030302020204" pitchFamily="66" charset="0"/>
              </a:rPr>
              <a:t>Reduce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travel</a:t>
            </a:r>
            <a:r>
              <a:rPr lang="pt-PT" sz="2200" dirty="0">
                <a:latin typeface="Comic Sans MS" panose="030F0702030302020204" pitchFamily="66" charset="0"/>
              </a:rPr>
              <a:t> and training </a:t>
            </a:r>
            <a:r>
              <a:rPr lang="pt-PT" sz="2200" dirty="0" err="1">
                <a:latin typeface="Comic Sans MS" panose="030F0702030302020204" pitchFamily="66" charset="0"/>
              </a:rPr>
              <a:t>costs</a:t>
            </a:r>
            <a:r>
              <a:rPr lang="pt-PT" sz="2200" dirty="0">
                <a:latin typeface="Comic Sans MS" panose="030F0702030302020204" pitchFamily="66" charset="0"/>
              </a:rPr>
              <a:t>, </a:t>
            </a:r>
            <a:r>
              <a:rPr lang="pt-PT" sz="2200" dirty="0" err="1">
                <a:latin typeface="Comic Sans MS" panose="030F0702030302020204" pitchFamily="66" charset="0"/>
              </a:rPr>
              <a:t>thanks</a:t>
            </a:r>
            <a:r>
              <a:rPr lang="pt-PT" sz="2200" dirty="0">
                <a:latin typeface="Comic Sans MS" panose="030F0702030302020204" pitchFamily="66" charset="0"/>
              </a:rPr>
              <a:t> to web and </a:t>
            </a:r>
            <a:r>
              <a:rPr lang="pt-PT" sz="2200" dirty="0" err="1">
                <a:latin typeface="Comic Sans MS" panose="030F0702030302020204" pitchFamily="66" charset="0"/>
              </a:rPr>
              <a:t>video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conferencing</a:t>
            </a:r>
            <a:endParaRPr lang="pt-PT" sz="2200" dirty="0">
              <a:latin typeface="Comic Sans MS" panose="030F0702030302020204" pitchFamily="66" charset="0"/>
            </a:endParaRPr>
          </a:p>
          <a:p>
            <a:pPr lvl="0"/>
            <a:r>
              <a:rPr lang="pt-PT" sz="2200" dirty="0" err="1">
                <a:latin typeface="Comic Sans MS" panose="030F0702030302020204" pitchFamily="66" charset="0"/>
              </a:rPr>
              <a:t>Easily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grow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your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phone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system</a:t>
            </a:r>
            <a:r>
              <a:rPr lang="pt-PT" sz="2200" dirty="0">
                <a:latin typeface="Comic Sans MS" panose="030F0702030302020204" pitchFamily="66" charset="0"/>
              </a:rPr>
              <a:t> as </a:t>
            </a:r>
            <a:r>
              <a:rPr lang="pt-PT" sz="2200" dirty="0" err="1">
                <a:latin typeface="Comic Sans MS" panose="030F0702030302020204" pitchFamily="66" charset="0"/>
              </a:rPr>
              <a:t>needed</a:t>
            </a:r>
            <a:endParaRPr lang="pt-PT" sz="2200" dirty="0">
              <a:latin typeface="Comic Sans MS" panose="030F0702030302020204" pitchFamily="66" charset="0"/>
            </a:endParaRPr>
          </a:p>
          <a:p>
            <a:pPr lvl="0"/>
            <a:r>
              <a:rPr lang="pt-PT" sz="2200" dirty="0" err="1">
                <a:latin typeface="Comic Sans MS" panose="030F0702030302020204" pitchFamily="66" charset="0"/>
              </a:rPr>
              <a:t>Have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one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phone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number</a:t>
            </a:r>
            <a:r>
              <a:rPr lang="pt-PT" sz="2200" dirty="0">
                <a:latin typeface="Comic Sans MS" panose="030F0702030302020204" pitchFamily="66" charset="0"/>
              </a:rPr>
              <a:t> ring </a:t>
            </a:r>
            <a:r>
              <a:rPr lang="pt-PT" sz="2200" dirty="0" err="1">
                <a:latin typeface="Comic Sans MS" panose="030F0702030302020204" pitchFamily="66" charset="0"/>
              </a:rPr>
              <a:t>simultaneously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on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multiple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devices</a:t>
            </a:r>
            <a:r>
              <a:rPr lang="pt-PT" sz="2200" dirty="0">
                <a:latin typeface="Comic Sans MS" panose="030F0702030302020204" pitchFamily="66" charset="0"/>
              </a:rPr>
              <a:t>, </a:t>
            </a:r>
            <a:r>
              <a:rPr lang="pt-PT" sz="2200" dirty="0" err="1">
                <a:latin typeface="Comic Sans MS" panose="030F0702030302020204" pitchFamily="66" charset="0"/>
              </a:rPr>
              <a:t>helping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employees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stay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connected</a:t>
            </a:r>
            <a:r>
              <a:rPr lang="pt-PT" sz="2200" dirty="0">
                <a:latin typeface="Comic Sans MS" panose="030F0702030302020204" pitchFamily="66" charset="0"/>
              </a:rPr>
              <a:t> to </a:t>
            </a:r>
            <a:r>
              <a:rPr lang="pt-PT" sz="2200" dirty="0" err="1">
                <a:latin typeface="Comic Sans MS" panose="030F0702030302020204" pitchFamily="66" charset="0"/>
              </a:rPr>
              <a:t>each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other</a:t>
            </a:r>
            <a:r>
              <a:rPr lang="pt-PT" sz="2200" dirty="0">
                <a:latin typeface="Comic Sans MS" panose="030F0702030302020204" pitchFamily="66" charset="0"/>
              </a:rPr>
              <a:t> and to </a:t>
            </a:r>
            <a:r>
              <a:rPr lang="pt-PT" sz="2200" dirty="0" err="1">
                <a:latin typeface="Comic Sans MS" panose="030F0702030302020204" pitchFamily="66" charset="0"/>
              </a:rPr>
              <a:t>customers</a:t>
            </a:r>
            <a:endParaRPr lang="pt-PT" sz="2200" dirty="0">
              <a:latin typeface="Comic Sans MS" panose="030F0702030302020204" pitchFamily="66" charset="0"/>
            </a:endParaRPr>
          </a:p>
          <a:p>
            <a:pPr lvl="0"/>
            <a:r>
              <a:rPr lang="pt-PT" sz="2200" dirty="0" err="1">
                <a:latin typeface="Comic Sans MS" panose="030F0702030302020204" pitchFamily="66" charset="0"/>
              </a:rPr>
              <a:t>Reduce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your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phone</a:t>
            </a:r>
            <a:r>
              <a:rPr lang="pt-PT" sz="2200" dirty="0">
                <a:latin typeface="Comic Sans MS" panose="030F0702030302020204" pitchFamily="66" charset="0"/>
              </a:rPr>
              <a:t> charges</a:t>
            </a:r>
          </a:p>
          <a:p>
            <a:pPr lvl="0"/>
            <a:r>
              <a:rPr lang="pt-PT" sz="2200" dirty="0" err="1">
                <a:latin typeface="Comic Sans MS" panose="030F0702030302020204" pitchFamily="66" charset="0"/>
              </a:rPr>
              <a:t>Have</a:t>
            </a:r>
            <a:r>
              <a:rPr lang="pt-PT" sz="2200" dirty="0">
                <a:latin typeface="Comic Sans MS" panose="030F0702030302020204" pitchFamily="66" charset="0"/>
              </a:rPr>
              <a:t> a single network for </a:t>
            </a:r>
            <a:r>
              <a:rPr lang="pt-PT" sz="2200" dirty="0" err="1">
                <a:latin typeface="Comic Sans MS" panose="030F0702030302020204" pitchFamily="66" charset="0"/>
              </a:rPr>
              <a:t>voice</a:t>
            </a:r>
            <a:r>
              <a:rPr lang="pt-PT" sz="2200" dirty="0">
                <a:latin typeface="Comic Sans MS" panose="030F0702030302020204" pitchFamily="66" charset="0"/>
              </a:rPr>
              <a:t> and data, </a:t>
            </a:r>
            <a:r>
              <a:rPr lang="pt-PT" sz="2200" dirty="0" err="1">
                <a:latin typeface="Comic Sans MS" panose="030F0702030302020204" pitchFamily="66" charset="0"/>
              </a:rPr>
              <a:t>simplifying</a:t>
            </a:r>
            <a:r>
              <a:rPr lang="pt-PT" sz="2200" dirty="0">
                <a:latin typeface="Comic Sans MS" panose="030F0702030302020204" pitchFamily="66" charset="0"/>
              </a:rPr>
              <a:t> management and </a:t>
            </a:r>
            <a:r>
              <a:rPr lang="pt-PT" sz="2200" dirty="0" err="1">
                <a:latin typeface="Comic Sans MS" panose="030F0702030302020204" pitchFamily="66" charset="0"/>
              </a:rPr>
              <a:t>reducing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costs</a:t>
            </a:r>
            <a:endParaRPr lang="pt-PT" sz="2200" dirty="0">
              <a:latin typeface="Comic Sans MS" panose="030F0702030302020204" pitchFamily="66" charset="0"/>
            </a:endParaRPr>
          </a:p>
          <a:p>
            <a:pPr lvl="0"/>
            <a:r>
              <a:rPr lang="pt-PT" sz="2200" dirty="0">
                <a:latin typeface="Comic Sans MS" panose="030F0702030302020204" pitchFamily="66" charset="0"/>
              </a:rPr>
              <a:t>Access </a:t>
            </a:r>
            <a:r>
              <a:rPr lang="pt-PT" sz="2200" dirty="0" err="1">
                <a:latin typeface="Comic Sans MS" panose="030F0702030302020204" pitchFamily="66" charset="0"/>
              </a:rPr>
              <a:t>your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phone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system's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features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at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home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or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at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client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offices</a:t>
            </a:r>
            <a:r>
              <a:rPr lang="pt-PT" sz="2200" dirty="0">
                <a:latin typeface="Comic Sans MS" panose="030F0702030302020204" pitchFamily="66" charset="0"/>
              </a:rPr>
              <a:t>, in </a:t>
            </a:r>
            <a:r>
              <a:rPr lang="pt-PT" sz="2200" dirty="0" err="1">
                <a:latin typeface="Comic Sans MS" panose="030F0702030302020204" pitchFamily="66" charset="0"/>
              </a:rPr>
              <a:t>airports</a:t>
            </a:r>
            <a:r>
              <a:rPr lang="pt-PT" sz="2200" dirty="0">
                <a:latin typeface="Comic Sans MS" panose="030F0702030302020204" pitchFamily="66" charset="0"/>
              </a:rPr>
              <a:t> and </a:t>
            </a:r>
            <a:r>
              <a:rPr lang="pt-PT" sz="2200" dirty="0" err="1">
                <a:latin typeface="Comic Sans MS" panose="030F0702030302020204" pitchFamily="66" charset="0"/>
              </a:rPr>
              <a:t>hotels</a:t>
            </a:r>
            <a:r>
              <a:rPr lang="pt-PT" sz="2200" dirty="0">
                <a:latin typeface="Comic Sans MS" panose="030F0702030302020204" pitchFamily="66" charset="0"/>
              </a:rPr>
              <a:t>—</a:t>
            </a:r>
            <a:r>
              <a:rPr lang="pt-PT" sz="2200" dirty="0" err="1">
                <a:latin typeface="Comic Sans MS" panose="030F0702030302020204" pitchFamily="66" charset="0"/>
              </a:rPr>
              <a:t>anywhere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you've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got</a:t>
            </a:r>
            <a:r>
              <a:rPr lang="pt-PT" sz="2200" dirty="0">
                <a:latin typeface="Comic Sans MS" panose="030F0702030302020204" pitchFamily="66" charset="0"/>
              </a:rPr>
              <a:t> a </a:t>
            </a:r>
            <a:r>
              <a:rPr lang="pt-PT" sz="2200" dirty="0" err="1">
                <a:latin typeface="Comic Sans MS" panose="030F0702030302020204" pitchFamily="66" charset="0"/>
              </a:rPr>
              <a:t>broadband</a:t>
            </a:r>
            <a:r>
              <a:rPr lang="pt-PT" sz="2200" dirty="0">
                <a:latin typeface="Comic Sans MS" panose="030F0702030302020204" pitchFamily="66" charset="0"/>
              </a:rPr>
              <a:t> </a:t>
            </a:r>
            <a:r>
              <a:rPr lang="pt-PT" sz="2200" dirty="0" err="1">
                <a:latin typeface="Comic Sans MS" panose="030F0702030302020204" pitchFamily="66" charset="0"/>
              </a:rPr>
              <a:t>connection</a:t>
            </a:r>
            <a:endParaRPr lang="pt-PT" sz="2200" dirty="0">
              <a:latin typeface="Comic Sans MS" panose="030F0702030302020204" pitchFamily="66" charset="0"/>
            </a:endParaRPr>
          </a:p>
          <a:p>
            <a:pPr algn="just"/>
            <a:endParaRPr lang="pt-PT" sz="1800" dirty="0"/>
          </a:p>
        </p:txBody>
      </p:sp>
      <p:sp>
        <p:nvSpPr>
          <p:cNvPr id="5" name="Retângulo arredondado 4"/>
          <p:cNvSpPr/>
          <p:nvPr/>
        </p:nvSpPr>
        <p:spPr>
          <a:xfrm>
            <a:off x="1582756" y="365125"/>
            <a:ext cx="9026487" cy="1334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4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Benefits</a:t>
            </a:r>
            <a:r>
              <a:rPr lang="pt-PT" sz="44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44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of</a:t>
            </a:r>
            <a:r>
              <a:rPr lang="pt-PT" sz="44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44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VoIP</a:t>
            </a:r>
            <a:r>
              <a:rPr lang="pt-PT" sz="44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44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Technology</a:t>
            </a:r>
            <a:r>
              <a:rPr lang="pt-PT" sz="44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endParaRPr lang="pt-PT" sz="4400" b="1" dirty="0"/>
          </a:p>
        </p:txBody>
      </p:sp>
    </p:spTree>
    <p:extLst>
      <p:ext uri="{BB962C8B-B14F-4D97-AF65-F5344CB8AC3E}">
        <p14:creationId xmlns:p14="http://schemas.microsoft.com/office/powerpoint/2010/main" val="259682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2843519">
            <a:off x="4513693" y="2498212"/>
            <a:ext cx="2976108" cy="29225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/>
          <p:cNvSpPr/>
          <p:nvPr/>
        </p:nvSpPr>
        <p:spPr>
          <a:xfrm rot="2843519">
            <a:off x="4513692" y="2498212"/>
            <a:ext cx="2976108" cy="2922567"/>
          </a:xfrm>
          <a:prstGeom prst="rect">
            <a:avLst/>
          </a:prstGeom>
          <a:solidFill>
            <a:srgbClr val="F4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/>
          <p:cNvSpPr/>
          <p:nvPr/>
        </p:nvSpPr>
        <p:spPr>
          <a:xfrm rot="2843519">
            <a:off x="4513693" y="2498208"/>
            <a:ext cx="2976108" cy="29225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/>
          <p:cNvSpPr/>
          <p:nvPr/>
        </p:nvSpPr>
        <p:spPr>
          <a:xfrm rot="2843519">
            <a:off x="5368582" y="3322574"/>
            <a:ext cx="1266325" cy="1273838"/>
          </a:xfrm>
          <a:prstGeom prst="rect">
            <a:avLst/>
          </a:prstGeom>
          <a:solidFill>
            <a:srgbClr val="F4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 rot="2843519">
            <a:off x="5368582" y="3322574"/>
            <a:ext cx="1266325" cy="12738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 flipV="1">
            <a:off x="2890157" y="1329952"/>
            <a:ext cx="1485900" cy="545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4582926" y="2994635"/>
            <a:ext cx="275428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500" spc="-300" dirty="0" err="1">
                <a:solidFill>
                  <a:srgbClr val="F44A4E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End</a:t>
            </a:r>
            <a:endParaRPr lang="pt-PT" sz="11500" spc="-300" dirty="0">
              <a:solidFill>
                <a:srgbClr val="F44A4E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0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0" y="1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0" y="1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0" y="1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decel="10000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 p14:presetBounceEnd="80952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952">
                                          <p:cBhvr additive="base">
                                            <p:cTn id="37" dur="2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952">
                                          <p:cBhvr additive="base">
                                            <p:cTn id="38" dur="2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6" grpId="0" animBg="1"/>
          <p:bldP spid="6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2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200000" y="1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2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200000" y="1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decel="10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12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0" y="1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decel="10000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2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80000" y="1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6" grpId="0" animBg="1"/>
          <p:bldP spid="6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5"/>
          <p:cNvSpPr/>
          <p:nvPr/>
        </p:nvSpPr>
        <p:spPr>
          <a:xfrm rot="5400000">
            <a:off x="3941062" y="-3941064"/>
            <a:ext cx="6858002" cy="14740128"/>
          </a:xfrm>
          <a:custGeom>
            <a:avLst/>
            <a:gdLst>
              <a:gd name="connsiteX0" fmla="*/ 0 w 6858001"/>
              <a:gd name="connsiteY0" fmla="*/ 14190357 h 14190357"/>
              <a:gd name="connsiteX1" fmla="*/ 0 w 6858001"/>
              <a:gd name="connsiteY1" fmla="*/ 5480698 h 14190357"/>
              <a:gd name="connsiteX2" fmla="*/ 1 w 6858001"/>
              <a:gd name="connsiteY2" fmla="*/ 5480698 h 14190357"/>
              <a:gd name="connsiteX3" fmla="*/ 3429001 w 6858001"/>
              <a:gd name="connsiteY3" fmla="*/ 0 h 14190357"/>
              <a:gd name="connsiteX4" fmla="*/ 6858001 w 6858001"/>
              <a:gd name="connsiteY4" fmla="*/ 5480698 h 14190357"/>
              <a:gd name="connsiteX5" fmla="*/ 6858000 w 6858001"/>
              <a:gd name="connsiteY5" fmla="*/ 5480698 h 14190357"/>
              <a:gd name="connsiteX6" fmla="*/ 6858000 w 6858001"/>
              <a:gd name="connsiteY6" fmla="*/ 14190357 h 14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1" h="14190357">
                <a:moveTo>
                  <a:pt x="0" y="14190357"/>
                </a:moveTo>
                <a:lnTo>
                  <a:pt x="0" y="5480698"/>
                </a:lnTo>
                <a:lnTo>
                  <a:pt x="1" y="5480698"/>
                </a:lnTo>
                <a:lnTo>
                  <a:pt x="3429001" y="0"/>
                </a:lnTo>
                <a:lnTo>
                  <a:pt x="6858001" y="5480698"/>
                </a:lnTo>
                <a:lnTo>
                  <a:pt x="6858000" y="5480698"/>
                </a:lnTo>
                <a:lnTo>
                  <a:pt x="6858000" y="1419035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  <p:sp>
        <p:nvSpPr>
          <p:cNvPr id="14" name="Forma livre 13"/>
          <p:cNvSpPr/>
          <p:nvPr/>
        </p:nvSpPr>
        <p:spPr>
          <a:xfrm rot="16200000" flipH="1">
            <a:off x="2502408" y="-2831591"/>
            <a:ext cx="6858001" cy="12521183"/>
          </a:xfrm>
          <a:custGeom>
            <a:avLst/>
            <a:gdLst>
              <a:gd name="connsiteX0" fmla="*/ 0 w 6858001"/>
              <a:gd name="connsiteY0" fmla="*/ 11812917 h 11812917"/>
              <a:gd name="connsiteX1" fmla="*/ 0 w 6858001"/>
              <a:gd name="connsiteY1" fmla="*/ 5480698 h 11812917"/>
              <a:gd name="connsiteX2" fmla="*/ 1 w 6858001"/>
              <a:gd name="connsiteY2" fmla="*/ 5480698 h 11812917"/>
              <a:gd name="connsiteX3" fmla="*/ 3429001 w 6858001"/>
              <a:gd name="connsiteY3" fmla="*/ 0 h 11812917"/>
              <a:gd name="connsiteX4" fmla="*/ 6858001 w 6858001"/>
              <a:gd name="connsiteY4" fmla="*/ 5480698 h 11812917"/>
              <a:gd name="connsiteX5" fmla="*/ 6858000 w 6858001"/>
              <a:gd name="connsiteY5" fmla="*/ 5480698 h 11812917"/>
              <a:gd name="connsiteX6" fmla="*/ 6858000 w 6858001"/>
              <a:gd name="connsiteY6" fmla="*/ 11812917 h 1181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1" h="11812917">
                <a:moveTo>
                  <a:pt x="0" y="11812917"/>
                </a:moveTo>
                <a:lnTo>
                  <a:pt x="0" y="5480698"/>
                </a:lnTo>
                <a:lnTo>
                  <a:pt x="1" y="5480698"/>
                </a:lnTo>
                <a:lnTo>
                  <a:pt x="3429001" y="0"/>
                </a:lnTo>
                <a:lnTo>
                  <a:pt x="6858001" y="5480698"/>
                </a:lnTo>
                <a:lnTo>
                  <a:pt x="6858000" y="5480698"/>
                </a:lnTo>
                <a:lnTo>
                  <a:pt x="6858000" y="11812917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  <p:sp>
        <p:nvSpPr>
          <p:cNvPr id="20" name="Forma livre 19"/>
          <p:cNvSpPr/>
          <p:nvPr/>
        </p:nvSpPr>
        <p:spPr>
          <a:xfrm rot="5400000">
            <a:off x="5506850" y="-5506850"/>
            <a:ext cx="6858002" cy="17871702"/>
          </a:xfrm>
          <a:custGeom>
            <a:avLst/>
            <a:gdLst>
              <a:gd name="connsiteX0" fmla="*/ 0 w 6858002"/>
              <a:gd name="connsiteY0" fmla="*/ 17871702 h 17871702"/>
              <a:gd name="connsiteX1" fmla="*/ 0 w 6858002"/>
              <a:gd name="connsiteY1" fmla="*/ 14740128 h 17871702"/>
              <a:gd name="connsiteX2" fmla="*/ 0 w 6858002"/>
              <a:gd name="connsiteY2" fmla="*/ 5693034 h 17871702"/>
              <a:gd name="connsiteX3" fmla="*/ 1 w 6858002"/>
              <a:gd name="connsiteY3" fmla="*/ 5693034 h 17871702"/>
              <a:gd name="connsiteX4" fmla="*/ 3429002 w 6858002"/>
              <a:gd name="connsiteY4" fmla="*/ 0 h 17871702"/>
              <a:gd name="connsiteX5" fmla="*/ 6858002 w 6858002"/>
              <a:gd name="connsiteY5" fmla="*/ 5693034 h 17871702"/>
              <a:gd name="connsiteX6" fmla="*/ 6858001 w 6858002"/>
              <a:gd name="connsiteY6" fmla="*/ 5693034 h 17871702"/>
              <a:gd name="connsiteX7" fmla="*/ 6858001 w 6858002"/>
              <a:gd name="connsiteY7" fmla="*/ 14740128 h 17871702"/>
              <a:gd name="connsiteX8" fmla="*/ 6858001 w 6858002"/>
              <a:gd name="connsiteY8" fmla="*/ 17871702 h 17871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2" h="17871702">
                <a:moveTo>
                  <a:pt x="0" y="17871702"/>
                </a:moveTo>
                <a:lnTo>
                  <a:pt x="0" y="14740128"/>
                </a:lnTo>
                <a:lnTo>
                  <a:pt x="0" y="5693034"/>
                </a:lnTo>
                <a:lnTo>
                  <a:pt x="1" y="5693034"/>
                </a:lnTo>
                <a:lnTo>
                  <a:pt x="3429002" y="0"/>
                </a:lnTo>
                <a:lnTo>
                  <a:pt x="6858002" y="5693034"/>
                </a:lnTo>
                <a:lnTo>
                  <a:pt x="6858001" y="5693034"/>
                </a:lnTo>
                <a:lnTo>
                  <a:pt x="6858001" y="14740128"/>
                </a:lnTo>
                <a:lnTo>
                  <a:pt x="6858001" y="17871702"/>
                </a:lnTo>
                <a:close/>
              </a:path>
            </a:pathLst>
          </a:custGeom>
          <a:solidFill>
            <a:srgbClr val="ED8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  <p:sp>
        <p:nvSpPr>
          <p:cNvPr id="21" name="CaixaDeTexto 20"/>
          <p:cNvSpPr txBox="1"/>
          <p:nvPr/>
        </p:nvSpPr>
        <p:spPr>
          <a:xfrm>
            <a:off x="3099718" y="2151726"/>
            <a:ext cx="5663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spc="-3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What</a:t>
            </a:r>
            <a:r>
              <a:rPr lang="pt-PT" sz="8000" spc="-3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 </a:t>
            </a:r>
            <a:r>
              <a:rPr lang="pt-PT" sz="8000" spc="-3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is</a:t>
            </a:r>
            <a:r>
              <a:rPr lang="pt-PT" sz="8000" spc="-3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 </a:t>
            </a:r>
            <a:r>
              <a:rPr lang="pt-PT" sz="8000" spc="-3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an</a:t>
            </a:r>
            <a:r>
              <a:rPr lang="pt-PT" sz="8000" spc="-3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ICT </a:t>
            </a:r>
            <a:r>
              <a:rPr lang="pt-PT" sz="8000" spc="-3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System</a:t>
            </a:r>
            <a:endParaRPr lang="pt-PT" sz="8000" spc="-300" dirty="0">
              <a:solidFill>
                <a:schemeClr val="bg2">
                  <a:lumMod val="2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7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75000" decel="2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75000" decel="2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75000" decel="2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5000">
                                          <p:cBhvr additive="base">
                                            <p:cTn id="19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5000">
                                          <p:cBhvr additive="base">
                                            <p:cTn id="2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4" grpId="0" animBg="1"/>
          <p:bldP spid="20" grpId="0" animBg="1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75000" decel="2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75000" decel="2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75000" decel="2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4" grpId="0" animBg="1"/>
          <p:bldP spid="20" grpId="0" animBg="1"/>
          <p:bldP spid="2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94C595-0243-4802-9F87-22C8D66B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06" y="9953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>
                <a:latin typeface="Comic Sans MS" panose="030F0702030302020204" pitchFamily="66" charset="0"/>
              </a:rPr>
              <a:t>An</a:t>
            </a:r>
            <a:r>
              <a:rPr lang="pt-PT" sz="1800" dirty="0">
                <a:latin typeface="Comic Sans MS" panose="030F0702030302020204" pitchFamily="66" charset="0"/>
              </a:rPr>
              <a:t> ICT </a:t>
            </a:r>
            <a:r>
              <a:rPr lang="pt-PT" sz="1800" dirty="0" err="1">
                <a:latin typeface="Comic Sans MS" panose="030F0702030302020204" pitchFamily="66" charset="0"/>
              </a:rPr>
              <a:t>system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is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like</a:t>
            </a:r>
            <a:r>
              <a:rPr lang="pt-PT" sz="1800" dirty="0">
                <a:latin typeface="Comic Sans MS" panose="030F0702030302020204" pitchFamily="66" charset="0"/>
              </a:rPr>
              <a:t> a </a:t>
            </a:r>
            <a:r>
              <a:rPr lang="pt-PT" sz="1800" dirty="0" err="1">
                <a:latin typeface="Comic Sans MS" panose="030F0702030302020204" pitchFamily="66" charset="0"/>
              </a:rPr>
              <a:t>set-up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consisting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of</a:t>
            </a:r>
            <a:r>
              <a:rPr lang="pt-PT" sz="1800" dirty="0">
                <a:latin typeface="Comic Sans MS" panose="030F0702030302020204" pitchFamily="66" charset="0"/>
              </a:rPr>
              <a:t> hardware, software, data and </a:t>
            </a:r>
            <a:r>
              <a:rPr lang="pt-PT" sz="1800" dirty="0" err="1">
                <a:latin typeface="Comic Sans MS" panose="030F0702030302020204" pitchFamily="66" charset="0"/>
              </a:rPr>
              <a:t>all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the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people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who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them</a:t>
            </a:r>
            <a:r>
              <a:rPr lang="pt-PT" sz="1800" dirty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pt-PT" sz="1800" dirty="0">
                <a:latin typeface="Comic Sans MS" panose="030F0702030302020204" pitchFamily="66" charset="0"/>
              </a:rPr>
              <a:t>ICT Systems are </a:t>
            </a:r>
            <a:r>
              <a:rPr lang="pt-PT" sz="1800" dirty="0" err="1">
                <a:latin typeface="Comic Sans MS" panose="030F0702030302020204" pitchFamily="66" charset="0"/>
              </a:rPr>
              <a:t>used</a:t>
            </a:r>
            <a:r>
              <a:rPr lang="pt-PT" sz="1800" dirty="0">
                <a:latin typeface="Comic Sans MS" panose="030F0702030302020204" pitchFamily="66" charset="0"/>
              </a:rPr>
              <a:t> to </a:t>
            </a:r>
            <a:r>
              <a:rPr lang="pt-PT" sz="1800" dirty="0" err="1">
                <a:latin typeface="Comic Sans MS" panose="030F0702030302020204" pitchFamily="66" charset="0"/>
              </a:rPr>
              <a:t>send</a:t>
            </a:r>
            <a:r>
              <a:rPr lang="pt-PT" sz="1800" dirty="0">
                <a:latin typeface="Comic Sans MS" panose="030F0702030302020204" pitchFamily="66" charset="0"/>
              </a:rPr>
              <a:t> and </a:t>
            </a:r>
            <a:r>
              <a:rPr lang="pt-PT" sz="1800" dirty="0" err="1">
                <a:latin typeface="Comic Sans MS" panose="030F0702030302020204" pitchFamily="66" charset="0"/>
              </a:rPr>
              <a:t>recieve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text</a:t>
            </a:r>
            <a:r>
              <a:rPr lang="pt-PT" sz="1800" dirty="0">
                <a:latin typeface="Comic Sans MS" panose="030F0702030302020204" pitchFamily="66" charset="0"/>
              </a:rPr>
              <a:t>, </a:t>
            </a:r>
            <a:r>
              <a:rPr lang="pt-PT" sz="1800" dirty="0" err="1">
                <a:latin typeface="Comic Sans MS" panose="030F0702030302020204" pitchFamily="66" charset="0"/>
              </a:rPr>
              <a:t>voice</a:t>
            </a:r>
            <a:r>
              <a:rPr lang="pt-PT" sz="1800" dirty="0">
                <a:latin typeface="Comic Sans MS" panose="030F0702030302020204" pitchFamily="66" charset="0"/>
              </a:rPr>
              <a:t> and </a:t>
            </a:r>
            <a:r>
              <a:rPr lang="pt-PT" sz="1800" dirty="0" err="1">
                <a:latin typeface="Comic Sans MS" panose="030F0702030302020204" pitchFamily="66" charset="0"/>
              </a:rPr>
              <a:t>video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content</a:t>
            </a:r>
            <a:r>
              <a:rPr lang="pt-PT" sz="1800" dirty="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849C8B-28C8-4AC9-9AC0-691F37A3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567" y="2771777"/>
            <a:ext cx="4145639" cy="37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4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1BFBF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20121" y="3152457"/>
            <a:ext cx="3475879" cy="49244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/>
            <a:r>
              <a:rPr lang="pt-PT" sz="3200" spc="-15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3200" spc="-15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types</a:t>
            </a:r>
            <a:r>
              <a:rPr lang="pt-PT" sz="3200" spc="-15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3200" spc="-15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of</a:t>
            </a:r>
            <a:r>
              <a:rPr lang="pt-PT" sz="3200" spc="-15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ICT </a:t>
            </a:r>
            <a:r>
              <a:rPr lang="pt-PT" sz="3200" spc="-15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systems</a:t>
            </a:r>
            <a:r>
              <a:rPr lang="pt-PT" sz="3200" spc="-15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21771" y="3213100"/>
            <a:ext cx="6070229" cy="431800"/>
          </a:xfrm>
          <a:prstGeom prst="rect">
            <a:avLst/>
          </a:prstGeom>
          <a:solidFill>
            <a:srgbClr val="41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/>
          <p:cNvSpPr/>
          <p:nvPr/>
        </p:nvSpPr>
        <p:spPr>
          <a:xfrm>
            <a:off x="6096000" y="3213100"/>
            <a:ext cx="6096000" cy="431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6121771" y="3152456"/>
            <a:ext cx="3642591" cy="16743045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pt-PT" sz="3200" dirty="0">
                <a:ln w="0"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41BF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</a:rPr>
              <a:t>Digital radio</a:t>
            </a: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r>
              <a:rPr lang="pt-PT" sz="3200" dirty="0">
                <a:ln w="0"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41BF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</a:rPr>
              <a:t>Digital </a:t>
            </a:r>
            <a:r>
              <a:rPr lang="pt-PT" sz="3200" dirty="0" err="1">
                <a:ln w="0"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41BF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</a:rPr>
              <a:t>tv</a:t>
            </a:r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r>
              <a:rPr lang="pt-PT" sz="3200" dirty="0" err="1">
                <a:ln w="0"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41BF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</a:rPr>
              <a:t>Wearable</a:t>
            </a:r>
            <a:r>
              <a:rPr lang="pt-PT" sz="3200" dirty="0">
                <a:ln w="0"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41BF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pt-PT" sz="3200" dirty="0" err="1">
                <a:ln w="0"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41BF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</a:rPr>
              <a:t>computer</a:t>
            </a:r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r>
              <a:rPr lang="pt-PT" sz="3200" dirty="0" err="1">
                <a:ln w="0"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41BF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</a:rPr>
              <a:t>Teletext</a:t>
            </a:r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r>
              <a:rPr lang="pt-PT" sz="3200" dirty="0" err="1">
                <a:ln w="0"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41BF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</a:rPr>
              <a:t>Call</a:t>
            </a:r>
            <a:r>
              <a:rPr lang="pt-PT" sz="3200" dirty="0">
                <a:ln w="0"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41BFB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</a:rPr>
              <a:t> centre</a:t>
            </a:r>
          </a:p>
          <a:p>
            <a:endParaRPr lang="pt-PT" sz="3200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096000" y="0"/>
            <a:ext cx="6096000" cy="3213100"/>
          </a:xfrm>
          <a:prstGeom prst="rect">
            <a:avLst/>
          </a:prstGeom>
          <a:solidFill>
            <a:srgbClr val="41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6096000" y="3644900"/>
            <a:ext cx="6096000" cy="3213100"/>
          </a:xfrm>
          <a:prstGeom prst="rect">
            <a:avLst/>
          </a:prstGeom>
          <a:solidFill>
            <a:srgbClr val="41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25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3.54167E-6 -3.7037E-6 L -0.00052 -0.57037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85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52 -0.57037 L -0.00052 -1.13009 " pathEditMode="relative" rAng="0" ptsTypes="AA">
                                      <p:cBhvr>
                                        <p:cTn id="1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98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3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-0.00052 -1.13009 L -0.00052 -1.6986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  <p:bldP spid="7" grpId="2"/>
      <p:bldP spid="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0F6826E-7EB0-422D-9D8A-AC812611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76" y="758222"/>
            <a:ext cx="2514600" cy="1819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95B3BB-7F3D-48D1-94B9-33553C60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199" y="758222"/>
            <a:ext cx="2676525" cy="1704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9D896E-5980-410D-86F4-AC83E5ED8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3598315"/>
            <a:ext cx="2343150" cy="19526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C29CEFD-468F-4511-95FB-6B461ECBC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807" y="4064385"/>
            <a:ext cx="2722723" cy="18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3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53024C60-8FDE-40BF-9008-5FDF8949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The</a:t>
            </a:r>
            <a:r>
              <a:rPr lang="pt-PT" sz="36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36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Importance</a:t>
            </a:r>
            <a:r>
              <a:rPr lang="pt-PT" sz="36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36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of</a:t>
            </a:r>
            <a:r>
              <a:rPr lang="pt-PT" sz="36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ICT Systems</a:t>
            </a:r>
          </a:p>
        </p:txBody>
      </p:sp>
      <p:sp>
        <p:nvSpPr>
          <p:cNvPr id="5" name="Triângulo retângulo 5">
            <a:extLst>
              <a:ext uri="{FF2B5EF4-FFF2-40B4-BE49-F238E27FC236}">
                <a16:creationId xmlns:a16="http://schemas.microsoft.com/office/drawing/2014/main" id="{47F6DBFE-7891-4932-8B77-52FFEB69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5722374"/>
            <a:ext cx="10515600" cy="1135625"/>
          </a:xfrm>
          <a:custGeom>
            <a:avLst/>
            <a:gdLst>
              <a:gd name="connsiteX0" fmla="*/ 0 w 4831814"/>
              <a:gd name="connsiteY0" fmla="*/ 1145754 h 1145754"/>
              <a:gd name="connsiteX1" fmla="*/ 0 w 4831814"/>
              <a:gd name="connsiteY1" fmla="*/ 0 h 1145754"/>
              <a:gd name="connsiteX2" fmla="*/ 4831814 w 4831814"/>
              <a:gd name="connsiteY2" fmla="*/ 1145754 h 1145754"/>
              <a:gd name="connsiteX3" fmla="*/ 0 w 4831814"/>
              <a:gd name="connsiteY3" fmla="*/ 1145754 h 1145754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31814 w 4847771"/>
              <a:gd name="connsiteY2" fmla="*/ 1116725 h 1116725"/>
              <a:gd name="connsiteX3" fmla="*/ 0 w 4847771"/>
              <a:gd name="connsiteY3" fmla="*/ 1116725 h 1116725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45069 w 4847771"/>
              <a:gd name="connsiteY2" fmla="*/ 1116725 h 1116725"/>
              <a:gd name="connsiteX3" fmla="*/ 0 w 4847771"/>
              <a:gd name="connsiteY3" fmla="*/ 1116725 h 11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771" h="1116725">
                <a:moveTo>
                  <a:pt x="0" y="1116725"/>
                </a:moveTo>
                <a:lnTo>
                  <a:pt x="4847771" y="0"/>
                </a:lnTo>
                <a:cubicBezTo>
                  <a:pt x="4846870" y="372242"/>
                  <a:pt x="4845970" y="744483"/>
                  <a:pt x="4845069" y="1116725"/>
                </a:cubicBezTo>
                <a:lnTo>
                  <a:pt x="0" y="11167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86F17E-9111-448A-B8EA-D34DB5C764DA}"/>
              </a:ext>
            </a:extLst>
          </p:cNvPr>
          <p:cNvSpPr/>
          <p:nvPr/>
        </p:nvSpPr>
        <p:spPr>
          <a:xfrm>
            <a:off x="838200" y="2109019"/>
            <a:ext cx="8305800" cy="1996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80"/>
              </a:lnSpc>
              <a:spcBef>
                <a:spcPts val="750"/>
              </a:spcBef>
              <a:spcAft>
                <a:spcPts val="375"/>
              </a:spcAft>
            </a:pPr>
            <a:r>
              <a:rPr lang="en-GB" dirty="0"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By using ICT systems we are: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68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dirty="0"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more productive - we can complete a greater number of tasks in the same time at reduced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cost by using computers than we could prior to their invention </a:t>
            </a:r>
          </a:p>
          <a:p>
            <a:pPr>
              <a:lnSpc>
                <a:spcPts val="1680"/>
              </a:lnSpc>
              <a:spcAft>
                <a:spcPts val="800"/>
              </a:spcAft>
            </a:pPr>
            <a:r>
              <a:rPr lang="en-GB" dirty="0"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68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dirty="0"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able to deal with vast amounts of </a:t>
            </a:r>
            <a:r>
              <a:rPr lang="en-GB" i="1" dirty="0"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information</a:t>
            </a:r>
            <a:r>
              <a:rPr lang="en-GB" dirty="0"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and process it quickly </a:t>
            </a:r>
          </a:p>
          <a:p>
            <a:pPr lvl="0">
              <a:lnSpc>
                <a:spcPts val="168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68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dirty="0"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able to transmit and receive information rapidly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965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retângulo 5"/>
          <p:cNvSpPr/>
          <p:nvPr/>
        </p:nvSpPr>
        <p:spPr>
          <a:xfrm>
            <a:off x="1575412" y="5741275"/>
            <a:ext cx="10616588" cy="1116725"/>
          </a:xfrm>
          <a:custGeom>
            <a:avLst/>
            <a:gdLst>
              <a:gd name="connsiteX0" fmla="*/ 0 w 4831814"/>
              <a:gd name="connsiteY0" fmla="*/ 1145754 h 1145754"/>
              <a:gd name="connsiteX1" fmla="*/ 0 w 4831814"/>
              <a:gd name="connsiteY1" fmla="*/ 0 h 1145754"/>
              <a:gd name="connsiteX2" fmla="*/ 4831814 w 4831814"/>
              <a:gd name="connsiteY2" fmla="*/ 1145754 h 1145754"/>
              <a:gd name="connsiteX3" fmla="*/ 0 w 4831814"/>
              <a:gd name="connsiteY3" fmla="*/ 1145754 h 1145754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31814 w 4847771"/>
              <a:gd name="connsiteY2" fmla="*/ 1116725 h 1116725"/>
              <a:gd name="connsiteX3" fmla="*/ 0 w 4847771"/>
              <a:gd name="connsiteY3" fmla="*/ 1116725 h 1116725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45069 w 4847771"/>
              <a:gd name="connsiteY2" fmla="*/ 1116725 h 1116725"/>
              <a:gd name="connsiteX3" fmla="*/ 0 w 4847771"/>
              <a:gd name="connsiteY3" fmla="*/ 1116725 h 11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771" h="1116725">
                <a:moveTo>
                  <a:pt x="0" y="1116725"/>
                </a:moveTo>
                <a:lnTo>
                  <a:pt x="4847771" y="0"/>
                </a:lnTo>
                <a:cubicBezTo>
                  <a:pt x="4846870" y="372242"/>
                  <a:pt x="4845970" y="744483"/>
                  <a:pt x="4845069" y="1116725"/>
                </a:cubicBezTo>
                <a:lnTo>
                  <a:pt x="0" y="11167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arredondado 3"/>
          <p:cNvSpPr/>
          <p:nvPr/>
        </p:nvSpPr>
        <p:spPr>
          <a:xfrm>
            <a:off x="1575412" y="356290"/>
            <a:ext cx="9026487" cy="1334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How</a:t>
            </a:r>
            <a:r>
              <a:rPr lang="pt-PT" sz="36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can a PC </a:t>
            </a:r>
            <a:r>
              <a:rPr lang="pt-PT" sz="36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be</a:t>
            </a:r>
            <a:r>
              <a:rPr lang="pt-PT" sz="36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36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Conected</a:t>
            </a:r>
            <a:r>
              <a:rPr lang="pt-PT" sz="36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to </a:t>
            </a:r>
            <a:r>
              <a:rPr lang="pt-PT" sz="36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another</a:t>
            </a:r>
            <a:r>
              <a:rPr lang="pt-PT" sz="36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pt-PT" sz="3600" dirty="0" err="1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computer</a:t>
            </a:r>
            <a:r>
              <a:rPr lang="pt-PT" sz="3600" dirty="0">
                <a:solidFill>
                  <a:schemeClr val="bg2">
                    <a:lumMod val="25000"/>
                  </a:schemeClr>
                </a:solidFill>
                <a:latin typeface="Bahnschrift SemiBold" panose="020B0502040204020203" pitchFamily="34" charset="0"/>
              </a:rPr>
              <a:t>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38200" y="2214833"/>
            <a:ext cx="825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 err="1">
                <a:latin typeface="Comic Sans MS" panose="030F0702030302020204" pitchFamily="66" charset="0"/>
              </a:rPr>
              <a:t>One</a:t>
            </a:r>
            <a:r>
              <a:rPr lang="pt-PT" dirty="0">
                <a:latin typeface="Comic Sans MS" panose="030F0702030302020204" pitchFamily="66" charset="0"/>
              </a:rPr>
              <a:t> PC can </a:t>
            </a:r>
            <a:r>
              <a:rPr lang="pt-PT" dirty="0" err="1">
                <a:latin typeface="Comic Sans MS" panose="030F0702030302020204" pitchFamily="66" charset="0"/>
              </a:rPr>
              <a:t>be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connected</a:t>
            </a:r>
            <a:r>
              <a:rPr lang="pt-PT" dirty="0">
                <a:latin typeface="Comic Sans MS" panose="030F0702030302020204" pitchFamily="66" charset="0"/>
              </a:rPr>
              <a:t> to </a:t>
            </a:r>
            <a:r>
              <a:rPr lang="pt-PT" dirty="0" err="1">
                <a:latin typeface="Comic Sans MS" panose="030F0702030302020204" pitchFamily="66" charset="0"/>
              </a:rPr>
              <a:t>another</a:t>
            </a:r>
            <a:r>
              <a:rPr lang="pt-PT" dirty="0">
                <a:latin typeface="Comic Sans MS" panose="030F0702030302020204" pitchFamily="66" charset="0"/>
              </a:rPr>
              <a:t> in </a:t>
            </a:r>
            <a:r>
              <a:rPr lang="pt-PT" dirty="0" err="1">
                <a:latin typeface="Comic Sans MS" panose="030F0702030302020204" pitchFamily="66" charset="0"/>
              </a:rPr>
              <a:t>the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same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building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by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using</a:t>
            </a:r>
            <a:r>
              <a:rPr lang="pt-PT" dirty="0">
                <a:latin typeface="Comic Sans MS" panose="030F0702030302020204" pitchFamily="66" charset="0"/>
              </a:rPr>
              <a:t> a Local </a:t>
            </a:r>
            <a:r>
              <a:rPr lang="pt-PT" dirty="0" err="1">
                <a:latin typeface="Comic Sans MS" panose="030F0702030302020204" pitchFamily="66" charset="0"/>
              </a:rPr>
              <a:t>Area</a:t>
            </a:r>
            <a:r>
              <a:rPr lang="pt-PT" dirty="0">
                <a:latin typeface="Comic Sans MS" panose="030F0702030302020204" pitchFamily="66" charset="0"/>
              </a:rPr>
              <a:t> Network(LAN).</a:t>
            </a:r>
          </a:p>
          <a:p>
            <a:pPr algn="just"/>
            <a:endParaRPr lang="pt-PT" dirty="0">
              <a:latin typeface="Comic Sans MS" panose="030F0702030302020204" pitchFamily="66" charset="0"/>
            </a:endParaRPr>
          </a:p>
          <a:p>
            <a:pPr algn="just"/>
            <a:r>
              <a:rPr lang="pt-PT" dirty="0" err="1">
                <a:latin typeface="Comic Sans MS" panose="030F0702030302020204" pitchFamily="66" charset="0"/>
              </a:rPr>
              <a:t>One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computer</a:t>
            </a:r>
            <a:r>
              <a:rPr lang="pt-PT" dirty="0">
                <a:latin typeface="Comic Sans MS" panose="030F0702030302020204" pitchFamily="66" charset="0"/>
              </a:rPr>
              <a:t> can </a:t>
            </a:r>
            <a:r>
              <a:rPr lang="pt-PT" dirty="0" err="1">
                <a:latin typeface="Comic Sans MS" panose="030F0702030302020204" pitchFamily="66" charset="0"/>
              </a:rPr>
              <a:t>also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be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connected</a:t>
            </a:r>
            <a:r>
              <a:rPr lang="pt-PT" dirty="0">
                <a:latin typeface="Comic Sans MS" panose="030F0702030302020204" pitchFamily="66" charset="0"/>
              </a:rPr>
              <a:t> to </a:t>
            </a:r>
            <a:r>
              <a:rPr lang="pt-PT" dirty="0" err="1">
                <a:latin typeface="Comic Sans MS" panose="030F0702030302020204" pitchFamily="66" charset="0"/>
              </a:rPr>
              <a:t>another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by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adding</a:t>
            </a:r>
            <a:r>
              <a:rPr lang="pt-PT" dirty="0">
                <a:latin typeface="Comic Sans MS" panose="030F0702030302020204" pitchFamily="66" charset="0"/>
              </a:rPr>
              <a:t> modems and </a:t>
            </a:r>
            <a:r>
              <a:rPr lang="pt-PT" dirty="0" err="1">
                <a:latin typeface="Comic Sans MS" panose="030F0702030302020204" pitchFamily="66" charset="0"/>
              </a:rPr>
              <a:t>connecting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them</a:t>
            </a:r>
            <a:r>
              <a:rPr lang="pt-PT" dirty="0">
                <a:latin typeface="Comic Sans MS" panose="030F0702030302020204" pitchFamily="66" charset="0"/>
              </a:rPr>
              <a:t> to </a:t>
            </a:r>
            <a:r>
              <a:rPr lang="pt-PT" dirty="0" err="1">
                <a:latin typeface="Comic Sans MS" panose="030F0702030302020204" pitchFamily="66" charset="0"/>
              </a:rPr>
              <a:t>the</a:t>
            </a:r>
            <a:r>
              <a:rPr lang="pt-PT" dirty="0">
                <a:latin typeface="Comic Sans MS" panose="030F0702030302020204" pitchFamily="66" charset="0"/>
              </a:rPr>
              <a:t> telefones </a:t>
            </a:r>
            <a:r>
              <a:rPr lang="pt-PT" dirty="0" err="1">
                <a:latin typeface="Comic Sans MS" panose="030F0702030302020204" pitchFamily="66" charset="0"/>
              </a:rPr>
              <a:t>lines</a:t>
            </a:r>
            <a:r>
              <a:rPr lang="pt-PT" dirty="0">
                <a:latin typeface="Comic Sans MS" panose="030F0702030302020204" pitchFamily="66" charset="0"/>
              </a:rPr>
              <a:t>, </a:t>
            </a:r>
            <a:r>
              <a:rPr lang="pt-PT" dirty="0" err="1">
                <a:latin typeface="Comic Sans MS" panose="030F0702030302020204" pitchFamily="66" charset="0"/>
              </a:rPr>
              <a:t>this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happens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when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they</a:t>
            </a:r>
            <a:r>
              <a:rPr lang="pt-PT" dirty="0">
                <a:latin typeface="Comic Sans MS" panose="030F0702030302020204" pitchFamily="66" charset="0"/>
              </a:rPr>
              <a:t> are </a:t>
            </a:r>
            <a:r>
              <a:rPr lang="pt-PT" dirty="0" err="1">
                <a:latin typeface="Comic Sans MS" panose="030F0702030302020204" pitchFamily="66" charset="0"/>
              </a:rPr>
              <a:t>further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away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from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each</a:t>
            </a:r>
            <a:r>
              <a:rPr lang="pt-PT" dirty="0">
                <a:latin typeface="Comic Sans MS" panose="030F0702030302020204" pitchFamily="66" charset="0"/>
              </a:rPr>
              <a:t> </a:t>
            </a:r>
            <a:r>
              <a:rPr lang="pt-PT" dirty="0" err="1">
                <a:latin typeface="Comic Sans MS" panose="030F0702030302020204" pitchFamily="66" charset="0"/>
              </a:rPr>
              <a:t>other</a:t>
            </a:r>
            <a:r>
              <a:rPr lang="pt-PT" dirty="0"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39C391-9F8F-4A72-9634-EB8A6DC3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149" y="3969159"/>
            <a:ext cx="2537099" cy="21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retângulo 5"/>
          <p:cNvSpPr/>
          <p:nvPr/>
        </p:nvSpPr>
        <p:spPr>
          <a:xfrm>
            <a:off x="1575412" y="5741275"/>
            <a:ext cx="10616588" cy="1116725"/>
          </a:xfrm>
          <a:custGeom>
            <a:avLst/>
            <a:gdLst>
              <a:gd name="connsiteX0" fmla="*/ 0 w 4831814"/>
              <a:gd name="connsiteY0" fmla="*/ 1145754 h 1145754"/>
              <a:gd name="connsiteX1" fmla="*/ 0 w 4831814"/>
              <a:gd name="connsiteY1" fmla="*/ 0 h 1145754"/>
              <a:gd name="connsiteX2" fmla="*/ 4831814 w 4831814"/>
              <a:gd name="connsiteY2" fmla="*/ 1145754 h 1145754"/>
              <a:gd name="connsiteX3" fmla="*/ 0 w 4831814"/>
              <a:gd name="connsiteY3" fmla="*/ 1145754 h 1145754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31814 w 4847771"/>
              <a:gd name="connsiteY2" fmla="*/ 1116725 h 1116725"/>
              <a:gd name="connsiteX3" fmla="*/ 0 w 4847771"/>
              <a:gd name="connsiteY3" fmla="*/ 1116725 h 1116725"/>
              <a:gd name="connsiteX0" fmla="*/ 0 w 4847771"/>
              <a:gd name="connsiteY0" fmla="*/ 1116725 h 1116725"/>
              <a:gd name="connsiteX1" fmla="*/ 4847771 w 4847771"/>
              <a:gd name="connsiteY1" fmla="*/ 0 h 1116725"/>
              <a:gd name="connsiteX2" fmla="*/ 4845069 w 4847771"/>
              <a:gd name="connsiteY2" fmla="*/ 1116725 h 1116725"/>
              <a:gd name="connsiteX3" fmla="*/ 0 w 4847771"/>
              <a:gd name="connsiteY3" fmla="*/ 1116725 h 111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771" h="1116725">
                <a:moveTo>
                  <a:pt x="0" y="1116725"/>
                </a:moveTo>
                <a:lnTo>
                  <a:pt x="4847771" y="0"/>
                </a:lnTo>
                <a:cubicBezTo>
                  <a:pt x="4846870" y="372242"/>
                  <a:pt x="4845970" y="744483"/>
                  <a:pt x="4845069" y="1116725"/>
                </a:cubicBezTo>
                <a:lnTo>
                  <a:pt x="0" y="11167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tângulo arredondado 3"/>
          <p:cNvSpPr/>
          <p:nvPr/>
        </p:nvSpPr>
        <p:spPr>
          <a:xfrm>
            <a:off x="1582757" y="365125"/>
            <a:ext cx="9026487" cy="133439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>
              <a:ln w="0">
                <a:solidFill>
                  <a:schemeClr val="bg2">
                    <a:lumMod val="25000"/>
                  </a:schemeClr>
                </a:solidFill>
              </a:ln>
              <a:solidFill>
                <a:srgbClr val="41BFB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>
          <a:xfrm>
            <a:off x="1690682" y="2458167"/>
            <a:ext cx="9370607" cy="3426439"/>
          </a:xfrm>
        </p:spPr>
        <p:txBody>
          <a:bodyPr>
            <a:normAutofit/>
          </a:bodyPr>
          <a:lstStyle/>
          <a:p>
            <a:r>
              <a:rPr lang="pt-PT" sz="1800" dirty="0" err="1">
                <a:latin typeface="Comic Sans MS" panose="030F0702030302020204" pitchFamily="66" charset="0"/>
              </a:rPr>
              <a:t>Telecommunications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refers</a:t>
            </a:r>
            <a:r>
              <a:rPr lang="pt-PT" sz="1800" dirty="0">
                <a:latin typeface="Comic Sans MS" panose="030F0702030302020204" pitchFamily="66" charset="0"/>
              </a:rPr>
              <a:t> to </a:t>
            </a:r>
            <a:r>
              <a:rPr lang="pt-PT" sz="1800" dirty="0" err="1">
                <a:latin typeface="Comic Sans MS" panose="030F0702030302020204" pitchFamily="66" charset="0"/>
              </a:rPr>
              <a:t>the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transmission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signals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over</a:t>
            </a:r>
            <a:r>
              <a:rPr lang="pt-PT" sz="1800" dirty="0">
                <a:latin typeface="Comic Sans MS" panose="030F0702030302020204" pitchFamily="66" charset="0"/>
              </a:rPr>
              <a:t> a </a:t>
            </a:r>
            <a:r>
              <a:rPr lang="pt-PT" sz="1800" dirty="0" err="1">
                <a:latin typeface="Comic Sans MS" panose="030F0702030302020204" pitchFamily="66" charset="0"/>
              </a:rPr>
              <a:t>distance</a:t>
            </a:r>
            <a:r>
              <a:rPr lang="pt-PT" sz="1800" dirty="0">
                <a:latin typeface="Comic Sans MS" panose="030F0702030302020204" pitchFamily="66" charset="0"/>
              </a:rPr>
              <a:t> for </a:t>
            </a:r>
            <a:r>
              <a:rPr lang="pt-PT" sz="1800" dirty="0" err="1">
                <a:latin typeface="Comic Sans MS" panose="030F0702030302020204" pitchFamily="66" charset="0"/>
              </a:rPr>
              <a:t>the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purpose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of</a:t>
            </a:r>
            <a:r>
              <a:rPr lang="pt-PT" sz="1800" dirty="0">
                <a:latin typeface="Comic Sans MS" panose="030F0702030302020204" pitchFamily="66" charset="0"/>
              </a:rPr>
              <a:t> communication. Information </a:t>
            </a:r>
            <a:r>
              <a:rPr lang="pt-PT" sz="1800" dirty="0" err="1">
                <a:latin typeface="Comic Sans MS" panose="030F0702030302020204" pitchFamily="66" charset="0"/>
              </a:rPr>
              <a:t>is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transmitted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by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devices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like</a:t>
            </a:r>
            <a:r>
              <a:rPr lang="pt-PT" sz="1800" dirty="0">
                <a:latin typeface="Comic Sans MS" panose="030F0702030302020204" pitchFamily="66" charset="0"/>
              </a:rPr>
              <a:t>: telefone, radio, </a:t>
            </a:r>
            <a:r>
              <a:rPr lang="pt-PT" sz="1800" dirty="0" err="1">
                <a:latin typeface="Comic Sans MS" panose="030F0702030302020204" pitchFamily="66" charset="0"/>
              </a:rPr>
              <a:t>television</a:t>
            </a:r>
            <a:r>
              <a:rPr lang="pt-PT" sz="1800" dirty="0">
                <a:latin typeface="Comic Sans MS" panose="030F0702030302020204" pitchFamily="66" charset="0"/>
              </a:rPr>
              <a:t>, </a:t>
            </a:r>
            <a:r>
              <a:rPr lang="pt-PT" sz="1800" dirty="0" err="1">
                <a:latin typeface="Comic Sans MS" panose="030F0702030302020204" pitchFamily="66" charset="0"/>
              </a:rPr>
              <a:t>satellite</a:t>
            </a:r>
            <a:r>
              <a:rPr lang="pt-PT" sz="1800" dirty="0">
                <a:latin typeface="Comic Sans MS" panose="030F0702030302020204" pitchFamily="66" charset="0"/>
              </a:rPr>
              <a:t>, </a:t>
            </a:r>
            <a:r>
              <a:rPr lang="pt-PT" sz="1800" dirty="0" err="1">
                <a:latin typeface="Comic Sans MS" panose="030F0702030302020204" pitchFamily="66" charset="0"/>
              </a:rPr>
              <a:t>or</a:t>
            </a:r>
            <a:r>
              <a:rPr lang="pt-PT" sz="1800" dirty="0">
                <a:latin typeface="Comic Sans MS" panose="030F0702030302020204" pitchFamily="66" charset="0"/>
              </a:rPr>
              <a:t> networks) </a:t>
            </a:r>
          </a:p>
          <a:p>
            <a:r>
              <a:rPr lang="pt-PT" sz="1800" dirty="0" err="1">
                <a:latin typeface="Comic Sans MS" panose="030F0702030302020204" pitchFamily="66" charset="0"/>
              </a:rPr>
              <a:t>Because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of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telecommunications</a:t>
            </a:r>
            <a:r>
              <a:rPr lang="pt-PT" sz="1800" dirty="0">
                <a:latin typeface="Comic Sans MS" panose="030F0702030302020204" pitchFamily="66" charset="0"/>
              </a:rPr>
              <a:t>, </a:t>
            </a:r>
            <a:r>
              <a:rPr lang="pt-PT" sz="1800" dirty="0" err="1">
                <a:latin typeface="Comic Sans MS" panose="030F0702030302020204" pitchFamily="66" charset="0"/>
              </a:rPr>
              <a:t>people</a:t>
            </a:r>
            <a:r>
              <a:rPr lang="pt-PT" sz="1800" dirty="0">
                <a:latin typeface="Comic Sans MS" panose="030F0702030302020204" pitchFamily="66" charset="0"/>
              </a:rPr>
              <a:t> can </a:t>
            </a:r>
            <a:r>
              <a:rPr lang="pt-PT" sz="1800" dirty="0" err="1">
                <a:latin typeface="Comic Sans MS" panose="030F0702030302020204" pitchFamily="66" charset="0"/>
              </a:rPr>
              <a:t>now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work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at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home</a:t>
            </a:r>
            <a:r>
              <a:rPr lang="pt-PT" sz="1800" dirty="0">
                <a:latin typeface="Comic Sans MS" panose="030F0702030302020204" pitchFamily="66" charset="0"/>
              </a:rPr>
              <a:t> and </a:t>
            </a:r>
            <a:r>
              <a:rPr lang="pt-PT" sz="1800" dirty="0" err="1">
                <a:latin typeface="Comic Sans MS" panose="030F0702030302020204" pitchFamily="66" charset="0"/>
              </a:rPr>
              <a:t>communicate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with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their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office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by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computer</a:t>
            </a:r>
            <a:r>
              <a:rPr lang="pt-PT" sz="1800" dirty="0">
                <a:latin typeface="Comic Sans MS" panose="030F0702030302020204" pitchFamily="66" charset="0"/>
              </a:rPr>
              <a:t> and </a:t>
            </a:r>
            <a:r>
              <a:rPr lang="pt-PT" sz="1800" dirty="0" err="1">
                <a:latin typeface="Comic Sans MS" panose="030F0702030302020204" pitchFamily="66" charset="0"/>
              </a:rPr>
              <a:t>telephone</a:t>
            </a:r>
            <a:r>
              <a:rPr lang="pt-PT" sz="1800" dirty="0">
                <a:latin typeface="Comic Sans MS" panose="030F0702030302020204" pitchFamily="66" charset="0"/>
              </a:rPr>
              <a:t>. </a:t>
            </a:r>
            <a:r>
              <a:rPr lang="pt-PT" sz="1800" dirty="0" err="1">
                <a:latin typeface="Comic Sans MS" panose="030F0702030302020204" pitchFamily="66" charset="0"/>
              </a:rPr>
              <a:t>This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is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called</a:t>
            </a:r>
            <a:r>
              <a:rPr lang="pt-PT" sz="1800" dirty="0">
                <a:latin typeface="Comic Sans MS" panose="030F0702030302020204" pitchFamily="66" charset="0"/>
              </a:rPr>
              <a:t> </a:t>
            </a:r>
            <a:r>
              <a:rPr lang="pt-PT" sz="1800" dirty="0" err="1">
                <a:latin typeface="Comic Sans MS" panose="030F0702030302020204" pitchFamily="66" charset="0"/>
              </a:rPr>
              <a:t>teleworking</a:t>
            </a:r>
            <a:r>
              <a:rPr lang="pt-PT" sz="1800" dirty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None/>
            </a:pPr>
            <a:endParaRPr lang="pt-PT" sz="2400" dirty="0"/>
          </a:p>
          <a:p>
            <a:endParaRPr lang="pt-PT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49101" y="549779"/>
            <a:ext cx="7359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>
                <a:latin typeface="Bahnschrift SemiBold" panose="020B0502040204020203" pitchFamily="34" charset="0"/>
              </a:rPr>
              <a:t>What</a:t>
            </a:r>
            <a:r>
              <a:rPr lang="pt-PT" sz="4400" dirty="0">
                <a:latin typeface="Bahnschrift SemiBold" panose="020B0502040204020203" pitchFamily="34" charset="0"/>
              </a:rPr>
              <a:t> are </a:t>
            </a:r>
            <a:r>
              <a:rPr lang="pt-PT" sz="4400" dirty="0" err="1">
                <a:latin typeface="Bahnschrift SemiBold" panose="020B0502040204020203" pitchFamily="34" charset="0"/>
              </a:rPr>
              <a:t>telecomunications</a:t>
            </a:r>
            <a:r>
              <a:rPr lang="pt-PT" sz="4400" dirty="0">
                <a:latin typeface="Bahnschrift SemiBold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288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2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8" name="Picture 4" descr="Resultado de imagem para arquitetu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76" y="785420"/>
            <a:ext cx="8041723" cy="5004000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e Conteúdo 6" hidden="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130391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2" name="Picture 12" descr="Resultado de imagem para manufatu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22" y="787049"/>
            <a:ext cx="7503555" cy="5002371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manufatura" hidden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00" y="928200"/>
            <a:ext cx="7502400" cy="5001601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0"/>
            <a:ext cx="16656424" cy="6858000"/>
          </a:xfrm>
          <a:prstGeom prst="rect">
            <a:avLst/>
          </a:prstGeom>
          <a:solidFill>
            <a:srgbClr val="41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41BFBF"/>
              </a:solidFill>
            </a:endParaRPr>
          </a:p>
        </p:txBody>
      </p:sp>
      <p:pic>
        <p:nvPicPr>
          <p:cNvPr id="6" name="Picture 6" descr="Resultado de imagem para sau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34" y="785420"/>
            <a:ext cx="8008130" cy="5004000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m relacionada" hidden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22" y="1084771"/>
            <a:ext cx="7502400" cy="4687987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0"/>
            <a:ext cx="13572565" cy="6858000"/>
          </a:xfrm>
          <a:prstGeom prst="rect">
            <a:avLst/>
          </a:prstGeom>
          <a:solidFill>
            <a:srgbClr val="F44A4E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6" name="Picture 2" descr="Resultado de imagem para educaçã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38263"/>
            <a:ext cx="7620000" cy="4181475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0" y="0"/>
            <a:ext cx="13039112" cy="6858000"/>
          </a:xfrm>
          <a:prstGeom prst="rect">
            <a:avLst/>
          </a:prstGeom>
          <a:solidFill>
            <a:srgbClr val="91C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 descr="Resultado de imagem para jogo de futebol televisa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524000"/>
            <a:ext cx="5905500" cy="3810000"/>
          </a:xfrm>
          <a:prstGeom prst="rect">
            <a:avLst/>
          </a:prstGeom>
          <a:ln>
            <a:noFill/>
          </a:ln>
          <a:effectLst>
            <a:reflection blurRad="6350" stA="50000" endA="300" endPos="90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4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6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648</TotalTime>
  <Words>409</Words>
  <Application>Microsoft Office PowerPoint</Application>
  <PresentationFormat>Ecrã Panorâmico</PresentationFormat>
  <Paragraphs>70</Paragraphs>
  <Slides>14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4" baseType="lpstr">
      <vt:lpstr>Arial</vt:lpstr>
      <vt:lpstr>Bahnschrift SemiBold</vt:lpstr>
      <vt:lpstr>Calibri</vt:lpstr>
      <vt:lpstr>Calibri Light</vt:lpstr>
      <vt:lpstr>Comic Sans MS</vt:lpstr>
      <vt:lpstr>Segoe UI Black</vt:lpstr>
      <vt:lpstr>Symbol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The Importance of ICT Systems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Pedro</dc:creator>
  <cp:lastModifiedBy>Leonardo Catarro</cp:lastModifiedBy>
  <cp:revision>85</cp:revision>
  <dcterms:created xsi:type="dcterms:W3CDTF">2018-02-07T16:31:03Z</dcterms:created>
  <dcterms:modified xsi:type="dcterms:W3CDTF">2018-11-27T14:31:54Z</dcterms:modified>
</cp:coreProperties>
</file>