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267" r:id="rId3"/>
    <p:sldId id="481" r:id="rId4"/>
    <p:sldId id="499" r:id="rId5"/>
    <p:sldId id="502" r:id="rId6"/>
    <p:sldId id="260" r:id="rId7"/>
    <p:sldId id="519" r:id="rId8"/>
    <p:sldId id="483" r:id="rId9"/>
    <p:sldId id="262" r:id="rId10"/>
    <p:sldId id="266" r:id="rId11"/>
    <p:sldId id="50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492" r:id="rId21"/>
    <p:sldId id="276" r:id="rId22"/>
    <p:sldId id="281" r:id="rId23"/>
    <p:sldId id="376" r:id="rId24"/>
    <p:sldId id="493" r:id="rId25"/>
    <p:sldId id="416" r:id="rId26"/>
    <p:sldId id="417" r:id="rId27"/>
    <p:sldId id="418" r:id="rId28"/>
    <p:sldId id="419" r:id="rId29"/>
    <p:sldId id="421" r:id="rId30"/>
    <p:sldId id="422" r:id="rId31"/>
    <p:sldId id="423" r:id="rId32"/>
    <p:sldId id="424" r:id="rId33"/>
    <p:sldId id="425" r:id="rId34"/>
    <p:sldId id="426" r:id="rId35"/>
    <p:sldId id="420" r:id="rId36"/>
    <p:sldId id="427" r:id="rId37"/>
    <p:sldId id="428" r:id="rId38"/>
    <p:sldId id="429" r:id="rId39"/>
    <p:sldId id="430" r:id="rId40"/>
    <p:sldId id="504" r:id="rId41"/>
    <p:sldId id="431" r:id="rId42"/>
    <p:sldId id="432" r:id="rId43"/>
    <p:sldId id="501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8" r:id="rId58"/>
    <p:sldId id="500" r:id="rId59"/>
    <p:sldId id="505" r:id="rId60"/>
    <p:sldId id="506" r:id="rId61"/>
    <p:sldId id="277" r:id="rId62"/>
    <p:sldId id="507" r:id="rId63"/>
    <p:sldId id="475" r:id="rId64"/>
    <p:sldId id="476" r:id="rId65"/>
    <p:sldId id="477" r:id="rId66"/>
    <p:sldId id="478" r:id="rId67"/>
    <p:sldId id="479" r:id="rId68"/>
    <p:sldId id="480" r:id="rId69"/>
    <p:sldId id="508" r:id="rId70"/>
    <p:sldId id="482" r:id="rId71"/>
    <p:sldId id="509" r:id="rId72"/>
    <p:sldId id="510" r:id="rId73"/>
    <p:sldId id="485" r:id="rId74"/>
    <p:sldId id="486" r:id="rId75"/>
    <p:sldId id="511" r:id="rId76"/>
    <p:sldId id="488" r:id="rId77"/>
    <p:sldId id="489" r:id="rId78"/>
    <p:sldId id="490" r:id="rId79"/>
    <p:sldId id="491" r:id="rId80"/>
    <p:sldId id="512" r:id="rId81"/>
    <p:sldId id="513" r:id="rId82"/>
    <p:sldId id="494" r:id="rId83"/>
    <p:sldId id="326" r:id="rId84"/>
    <p:sldId id="325" r:id="rId85"/>
    <p:sldId id="328" r:id="rId86"/>
    <p:sldId id="329" r:id="rId87"/>
    <p:sldId id="330" r:id="rId88"/>
    <p:sldId id="340" r:id="rId89"/>
    <p:sldId id="339" r:id="rId90"/>
    <p:sldId id="341" r:id="rId91"/>
    <p:sldId id="343" r:id="rId92"/>
    <p:sldId id="348" r:id="rId93"/>
    <p:sldId id="521" r:id="rId94"/>
    <p:sldId id="520" r:id="rId95"/>
    <p:sldId id="344" r:id="rId96"/>
    <p:sldId id="345" r:id="rId97"/>
    <p:sldId id="346" r:id="rId98"/>
    <p:sldId id="347" r:id="rId99"/>
    <p:sldId id="497" r:id="rId100"/>
    <p:sldId id="514" r:id="rId101"/>
    <p:sldId id="515" r:id="rId102"/>
    <p:sldId id="516" r:id="rId103"/>
    <p:sldId id="517" r:id="rId104"/>
    <p:sldId id="518" r:id="rId10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7"/>
    <p:restoredTop sz="91254"/>
  </p:normalViewPr>
  <p:slideViewPr>
    <p:cSldViewPr snapToGrid="0" snapToObjects="1">
      <p:cViewPr varScale="1">
        <p:scale>
          <a:sx n="95" d="100"/>
          <a:sy n="95" d="100"/>
        </p:scale>
        <p:origin x="10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F196017-60BA-604D-BAE0-C330FD00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3DDA70D-4F1D-D849-9C95-1C4773CF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430707C4-168F-6C4C-82BB-641B9B42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E56C0EF8-457A-8E4C-B7B2-1BF25259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0B128E9-CC1F-D94F-A0E9-92CE110C5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71E3D0C3-2252-D242-86A5-13A4A4A13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13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29BAC8D-A737-BF4F-BC4B-144E76E2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C749BE1-3265-9E43-89B3-59B8715C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DEFFA4CB-219C-FE42-92A4-7BA3B0D0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C7417305-FD59-094E-B4B3-D5DFAB13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5948DC5B-89B1-184D-B984-D14457F28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C3B70CD5-67BA-9C4D-9401-107063316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42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07777ED-F125-8045-BB15-7B9723F1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50B2D03-86F4-F548-903B-FBE32DC0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FC1899D-3323-B642-81A6-F2261D54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A4192BE-FDB9-244F-89E4-159152AA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8C409E3D-E30A-E64B-9B8B-41804FB86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251405DD-4F5B-2942-ADC5-68C8E8221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13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E795391-5F75-5C4E-A918-382BB0266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D4BC7A1-676A-0B4C-AA29-67E6C259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5CC9D577-CAFF-1E43-947F-CDCBB824A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702333E-07D2-DF42-827D-BEE1630F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89EADCF4-DFB3-B041-A0C6-675884014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F52B1E36-37B6-DA42-93D5-F17F8D83C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93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46459B3-8D46-C94B-81D7-2309D15DB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20EFEC8-945D-4348-B0A8-7F799D434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01F9B783-1A42-824D-84D9-B2E7E148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98CF74C7-5967-C844-9FAF-6099E69E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A5D14CE8-3756-B546-A6A4-19C93A078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35D0F5BC-63FD-A246-934B-E53C6EF69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32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065F2B9-F0C3-B74E-8492-8A8EB76F4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CA75A81-85EF-D947-9A98-EB267146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18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AF4CED7-23D7-E44E-B0BA-E7740D263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05125DE-DA51-3C40-AF4D-9BFE6EB6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BD30747F-FD48-124A-8A67-065629400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3226733E-6B38-DD47-8EDF-7CEABC6E8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6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2FE8946-32A4-EB43-AB91-009A2A9E6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DABAF6E-B904-1D48-81E8-4CAA55EDE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9761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the root is filled, we split the root and create a new root with one key for the tree. This is why the root does not follow the minimum d keys restriction.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1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C7A5F2F-164F-344E-9DA4-E4603CA285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C283EA2-919E-B745-AF3E-F38CC76E8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484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B5A880B-3DB4-2141-BECF-F7F819A5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38B51A5-601D-0746-9DDD-6B5CB20F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20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D2DA03A4-42B9-CD44-8895-90329E26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53098CC5-02EC-F14D-90FA-C79E416C9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5DF19E3D-0E8C-1643-84DB-E0FF63465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3DD9DB53-1575-BD4D-B653-5446DB506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28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CB8BE91-8337-6143-9F55-1B3EF6EEF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050475-CEE7-B94A-9D0F-56C1C58A4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21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21E36DA-266E-AF4D-AA48-9D4ADCD48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D962AA1-B61F-1644-A120-74E948EE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26F0C7F-4BBD-514A-870A-954043C4CF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00E492E4-CE70-9743-940F-B8FC70C4F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56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9EFDC12-6F04-6542-96E8-D0BEEE316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649AC1B-8131-754C-AEDF-DD682CC06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21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BF67EA57-AAFE-8C46-94B8-3C6E8E09B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D7176873-711E-C94E-A836-500F2ECA8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6F2BADD1-2399-924D-8542-4F8024AAD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B913A0E6-D00B-BD4D-92B8-33021817E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867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285EEC-03AD-CD41-8DDB-D76DD006D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06A2E-56E1-5A4B-899B-7B09C3015887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071106" name="Rectangle 2">
            <a:extLst>
              <a:ext uri="{FF2B5EF4-FFF2-40B4-BE49-F238E27FC236}">
                <a16:creationId xmlns:a16="http://schemas.microsoft.com/office/drawing/2014/main" id="{87266B98-159F-5A47-A1B1-93598829D9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3937" cy="3625850"/>
          </a:xfrm>
          <a:ln/>
        </p:spPr>
      </p:sp>
      <p:sp>
        <p:nvSpPr>
          <p:cNvPr id="1071107" name="Rectangle 3">
            <a:extLst>
              <a:ext uri="{FF2B5EF4-FFF2-40B4-BE49-F238E27FC236}">
                <a16:creationId xmlns:a16="http://schemas.microsoft.com/office/drawing/2014/main" id="{F28867EF-0850-9F4B-AFF5-B5237EBAC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4572000"/>
            <a:ext cx="5346700" cy="4333875"/>
          </a:xfrm>
        </p:spPr>
        <p:txBody>
          <a:bodyPr/>
          <a:lstStyle/>
          <a:p>
            <a:pPr>
              <a:buFontTx/>
              <a:buChar char="-"/>
            </a:pPr>
            <a:endParaRPr lang="en-US" altLang="en-US" dirty="0"/>
          </a:p>
          <a:p>
            <a:pPr>
              <a:buFontTx/>
              <a:buChar char="-"/>
            </a:pPr>
            <a:r>
              <a:rPr lang="en-US" altLang="en-US" dirty="0"/>
              <a:t>Min capacity: m &lt;= M/2, so that when split at full, still have legal (x &gt;= m) min capacity. (i.e., don’t want min to be too high)</a:t>
            </a:r>
          </a:p>
        </p:txBody>
      </p:sp>
    </p:spTree>
    <p:extLst>
      <p:ext uri="{BB962C8B-B14F-4D97-AF65-F5344CB8AC3E}">
        <p14:creationId xmlns:p14="http://schemas.microsoft.com/office/powerpoint/2010/main" val="2794941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D51C4B-CB9F-0E4B-B508-07CE8F6F4B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A54A7-1C92-4C47-AF6A-C2F44999072A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082370" name="Rectangle 2">
            <a:extLst>
              <a:ext uri="{FF2B5EF4-FFF2-40B4-BE49-F238E27FC236}">
                <a16:creationId xmlns:a16="http://schemas.microsoft.com/office/drawing/2014/main" id="{E17C7368-885C-374B-B7DD-D4FBA3F97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3937" cy="3625850"/>
          </a:xfrm>
          <a:ln/>
        </p:spPr>
      </p:sp>
      <p:sp>
        <p:nvSpPr>
          <p:cNvPr id="1082371" name="Rectangle 3">
            <a:extLst>
              <a:ext uri="{FF2B5EF4-FFF2-40B4-BE49-F238E27FC236}">
                <a16:creationId xmlns:a16="http://schemas.microsoft.com/office/drawing/2014/main" id="{7C8FF8FB-5452-AF45-99BE-089C28C45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4572000"/>
            <a:ext cx="5346700" cy="4333875"/>
          </a:xfrm>
        </p:spPr>
        <p:txBody>
          <a:bodyPr/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4437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D51C4B-CB9F-0E4B-B508-07CE8F6F4B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A54A7-1C92-4C47-AF6A-C2F44999072A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082370" name="Rectangle 2">
            <a:extLst>
              <a:ext uri="{FF2B5EF4-FFF2-40B4-BE49-F238E27FC236}">
                <a16:creationId xmlns:a16="http://schemas.microsoft.com/office/drawing/2014/main" id="{E17C7368-885C-374B-B7DD-D4FBA3F97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3937" cy="3625850"/>
          </a:xfrm>
          <a:ln/>
        </p:spPr>
      </p:sp>
      <p:sp>
        <p:nvSpPr>
          <p:cNvPr id="1082371" name="Rectangle 3">
            <a:extLst>
              <a:ext uri="{FF2B5EF4-FFF2-40B4-BE49-F238E27FC236}">
                <a16:creationId xmlns:a16="http://schemas.microsoft.com/office/drawing/2014/main" id="{7C8FF8FB-5452-AF45-99BE-089C28C45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4572000"/>
            <a:ext cx="5346700" cy="4333875"/>
          </a:xfrm>
        </p:spPr>
        <p:txBody>
          <a:bodyPr/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278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D51C4B-CB9F-0E4B-B508-07CE8F6F4B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A54A7-1C92-4C47-AF6A-C2F44999072A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082370" name="Rectangle 2">
            <a:extLst>
              <a:ext uri="{FF2B5EF4-FFF2-40B4-BE49-F238E27FC236}">
                <a16:creationId xmlns:a16="http://schemas.microsoft.com/office/drawing/2014/main" id="{E17C7368-885C-374B-B7DD-D4FBA3F97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3937" cy="3625850"/>
          </a:xfrm>
          <a:ln/>
        </p:spPr>
      </p:sp>
      <p:sp>
        <p:nvSpPr>
          <p:cNvPr id="1082371" name="Rectangle 3">
            <a:extLst>
              <a:ext uri="{FF2B5EF4-FFF2-40B4-BE49-F238E27FC236}">
                <a16:creationId xmlns:a16="http://schemas.microsoft.com/office/drawing/2014/main" id="{7C8FF8FB-5452-AF45-99BE-089C28C45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4572000"/>
            <a:ext cx="5346700" cy="4333875"/>
          </a:xfrm>
        </p:spPr>
        <p:txBody>
          <a:bodyPr/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0921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68CDA0-B51B-424E-AF65-EC007DB6A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2E2C-7621-EE43-A90A-567CAD4E5139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1075202" name="Rectangle 2">
            <a:extLst>
              <a:ext uri="{FF2B5EF4-FFF2-40B4-BE49-F238E27FC236}">
                <a16:creationId xmlns:a16="http://schemas.microsoft.com/office/drawing/2014/main" id="{B734C223-D529-8A4E-A5D9-76A2BB946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3937" cy="3625850"/>
          </a:xfrm>
          <a:ln/>
        </p:spPr>
      </p:sp>
      <p:sp>
        <p:nvSpPr>
          <p:cNvPr id="1075203" name="Rectangle 3">
            <a:extLst>
              <a:ext uri="{FF2B5EF4-FFF2-40B4-BE49-F238E27FC236}">
                <a16:creationId xmlns:a16="http://schemas.microsoft.com/office/drawing/2014/main" id="{BBF1E4A6-6A4E-1849-A86F-997EF9AF7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4572000"/>
            <a:ext cx="5346700" cy="4333875"/>
          </a:xfrm>
        </p:spPr>
        <p:txBody>
          <a:bodyPr/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965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309684-D117-8B4B-8379-A0CFA8498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342A1-7157-CC49-8D1C-C9A85905EA3A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5EAE3A0E-CE08-534C-A651-AF04200D0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3937" cy="3625850"/>
          </a:xfrm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6B71C15B-677E-464A-B7F9-BABBE68A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4572000"/>
            <a:ext cx="5346700" cy="433387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en-US" dirty="0" err="1"/>
              <a:t>Approx</a:t>
            </a:r>
            <a:r>
              <a:rPr lang="en-US" altLang="en-US" dirty="0"/>
              <a:t>: </a:t>
            </a:r>
          </a:p>
          <a:p>
            <a:pPr lvl="1">
              <a:buFontTx/>
              <a:buChar char="-"/>
            </a:pPr>
            <a:r>
              <a:rPr lang="en-US" altLang="en-US" dirty="0"/>
              <a:t>Take first two entries (assume they are in different partitions)</a:t>
            </a:r>
          </a:p>
          <a:p>
            <a:pPr lvl="1">
              <a:buFontTx/>
              <a:buChar char="-"/>
            </a:pPr>
            <a:r>
              <a:rPr lang="en-US" altLang="en-US" dirty="0"/>
              <a:t>Each of the rest has the choice between the two “anchored” partitions– 2^(M-1)</a:t>
            </a:r>
          </a:p>
        </p:txBody>
      </p:sp>
    </p:spTree>
    <p:extLst>
      <p:ext uri="{BB962C8B-B14F-4D97-AF65-F5344CB8AC3E}">
        <p14:creationId xmlns:p14="http://schemas.microsoft.com/office/powerpoint/2010/main" val="4079218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9E6982-DE5D-C54F-A607-0C00B363A5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C0ED4-0242-C846-9311-4B7981F2807D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F322FFF0-D77B-644A-ABAA-444CABBC0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3937" cy="3625850"/>
          </a:xfrm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86FF20E7-9E3E-4949-BA51-FE0B10CCE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4572000"/>
            <a:ext cx="5346700" cy="433387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en-US"/>
              <a:t>PickSeeds: consider every pair: M(M-1)/2, so quadratic</a:t>
            </a:r>
          </a:p>
          <a:p>
            <a:pPr>
              <a:buFontTx/>
              <a:buChar char="-"/>
            </a:pPr>
            <a:r>
              <a:rPr lang="en-US" altLang="en-US"/>
              <a:t>PickNext: for each pick: check remaining. So at the order of M*M</a:t>
            </a:r>
          </a:p>
        </p:txBody>
      </p:sp>
    </p:spTree>
    <p:extLst>
      <p:ext uri="{BB962C8B-B14F-4D97-AF65-F5344CB8AC3E}">
        <p14:creationId xmlns:p14="http://schemas.microsoft.com/office/powerpoint/2010/main" val="411861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112B32-4935-8648-AA38-2B89E5B5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8114E4E-4A58-CA48-B410-B584721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825F5A2-4576-3746-A007-05738EC2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091843E-A972-4A48-8CF7-4A7A88F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B03092E-C6B2-2B47-AC91-84A6078D1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4685F64-DF1D-5947-9B21-E1D0A40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65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1EE90C1-BE49-7F45-ACE3-A64DF475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A1669B4-86A0-E645-B925-AF7CAAB1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24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D6F6D057-789C-8143-BFB2-7EA0780E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632D13A9-578B-E143-BC79-DFF91631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6D59B3E3-2CCC-874E-A012-F7E8C8F32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EAF869DC-741A-2E41-9B3F-BA2AD896C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05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D443F12-16F9-BA4B-AAD6-FEE7A4EBA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5436488-6445-354D-8286-1017BE671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255A8754-3EBC-4A40-961E-C44C0E52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E622E54-15A7-234E-BCC7-85CEEBC6A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55A618CD-C0BB-FE45-B212-767D82410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9D0B36DC-62C5-7A4E-B9F4-6573D1DB6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91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C1F4EB0-1B77-8845-B8A8-524E32DC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EB1392-4499-8C4C-B17E-3BCCACD54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1D75CBB1-FD4F-2B4E-916E-E41AE21A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512C68EE-689D-524F-AEFE-695020BE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148E8528-4291-7F4A-8B31-C6FBC9C4F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EFF5D428-71C9-B840-9A11-658D3C3B9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91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14A4E2B-C9C8-8242-B86B-C18E914EA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68A3F76-5710-794E-9642-83B8105D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34313CC-2C76-8749-830F-FAA6ED46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9E6405E7-2379-E949-830F-8557D582D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AF192668-5178-284C-B0A8-158BEA3BE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8C08F930-20C4-4C4B-8FA9-A25862B2A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00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107BA16-EB67-164D-84D7-46DB547E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BC56E46-AF33-824C-B4B8-DC4954974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D83CBF6B-FB6B-3E4B-BA70-329E50A6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C5BAB93C-98DA-5446-8D63-91D4AC4B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03B6AC8D-2D8E-144C-850C-90E4202DF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A8E33ACF-B2E6-934A-848B-E3DD2E453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016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CA8E567-6765-6146-8609-57DD3CD0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A6042BC-ECC7-F44B-9051-F5B46C9F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E7E877A0-604B-F14D-8539-47326A63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002ACF01-D590-7C4E-BAE7-84AF3E44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0BEAE86-88BA-7B4D-8055-6707636DA2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EF216483-F2BE-D045-BE73-D9803EE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28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EA2F-F0A4-3842-A250-0DD3FF77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64F4-1428-8F46-AD1A-2DAE43AA6AF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C8700549-333A-7C4C-96BC-31C97CC2A96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CS 540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Storage &amp; </a:t>
            </a:r>
            <a:r>
              <a:rPr lang="en-US" dirty="0">
                <a:latin typeface="Times New Roman"/>
                <a:cs typeface="Times New Roman"/>
              </a:rPr>
              <a:t>indexing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2229F40-8303-C444-B381-CA05FEA16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315949C-76FF-7C4F-AB5B-BA93461D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91B7E976-FCDE-2E44-BE69-85C341CBF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143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Storage management</a:t>
            </a:r>
            <a:endParaRPr lang="en-US" altLang="en-US" dirty="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80EBBDAB-185D-3241-BE55-C925AE642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609" y="1056068"/>
            <a:ext cx="8615966" cy="5048518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layer of DBMS software manages space on disk.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levels call upon this layer to: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allocate/de-allocate a page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read/write a page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pages must be satisfied by allocating the pages sequentially on disk! 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levels don’t need to know how this is done, or how free space is managed.</a:t>
            </a:r>
          </a:p>
        </p:txBody>
      </p:sp>
    </p:spTree>
    <p:extLst>
      <p:ext uri="{BB962C8B-B14F-4D97-AF65-F5344CB8AC3E}">
        <p14:creationId xmlns:p14="http://schemas.microsoft.com/office/powerpoint/2010/main" val="206423023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Queries that benefit from an index over 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Point queries on A.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Range queries on 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Joins on A </a:t>
            </a:r>
          </a:p>
          <a:p>
            <a:r>
              <a:rPr lang="en-US" dirty="0">
                <a:latin typeface="Times New Roman"/>
                <a:cs typeface="Times New Roman"/>
              </a:rPr>
              <a:t>Some join algorithms are faster using hash indexes.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8995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Let’s index every attribute on every table to speed up all queries!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Indexes slow down data manipulation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INSERT, DELETE, UPDATE.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Not all updates</a:t>
            </a:r>
          </a:p>
          <a:p>
            <a:pPr marL="457200" lvl="1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   UPDATE Person </a:t>
            </a:r>
          </a:p>
          <a:p>
            <a:pPr marL="457200" lvl="1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   SET Age = 34 </a:t>
            </a:r>
          </a:p>
          <a:p>
            <a:pPr marL="457200" lvl="1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   WHERE </a:t>
            </a:r>
            <a:r>
              <a:rPr lang="en-US" dirty="0" err="1">
                <a:latin typeface="Abadi MT Condensed Light"/>
                <a:cs typeface="Abadi MT Condensed Light"/>
              </a:rPr>
              <a:t>Pos</a:t>
            </a:r>
            <a:r>
              <a:rPr lang="en-US" dirty="0">
                <a:latin typeface="Abadi MT Condensed Light"/>
                <a:cs typeface="Abadi MT Condensed Light"/>
              </a:rPr>
              <a:t> = 2;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Given a </a:t>
            </a:r>
            <a:r>
              <a:rPr lang="en-US" b="1" i="1" dirty="0">
                <a:latin typeface="Times New Roman"/>
                <a:cs typeface="Times New Roman"/>
              </a:rPr>
              <a:t>query workload</a:t>
            </a:r>
            <a:r>
              <a:rPr lang="en-US" dirty="0">
                <a:latin typeface="Times New Roman"/>
                <a:cs typeface="Times New Roman"/>
              </a:rPr>
              <a:t> and a </a:t>
            </a:r>
            <a:r>
              <a:rPr lang="en-US" b="1" i="1" dirty="0">
                <a:latin typeface="Times New Roman"/>
                <a:cs typeface="Times New Roman"/>
              </a:rPr>
              <a:t>schema</a:t>
            </a:r>
            <a:r>
              <a:rPr lang="en-US" dirty="0">
                <a:latin typeface="Times New Roman"/>
                <a:cs typeface="Times New Roman"/>
              </a:rPr>
              <a:t>, find the set of indexes that optimize the execution.</a:t>
            </a:r>
          </a:p>
          <a:p>
            <a:r>
              <a:rPr lang="en-US" dirty="0">
                <a:latin typeface="Times New Roman"/>
                <a:cs typeface="Times New Roman"/>
              </a:rPr>
              <a:t>The query workload</a:t>
            </a:r>
            <a:r>
              <a:rPr lang="en-US" b="1" i="1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Queries and their frequencies.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Queries are both data retrieval (SELECT) and data manipulation (INSERT, UPDATE, DELETE). 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639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Part of </a:t>
            </a:r>
            <a:r>
              <a:rPr lang="en-US" b="1" dirty="0">
                <a:latin typeface="Times New Roman"/>
                <a:cs typeface="Times New Roman"/>
              </a:rPr>
              <a:t>physical database design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File structure, indexing, tuning queries,…</a:t>
            </a:r>
          </a:p>
          <a:p>
            <a:r>
              <a:rPr lang="en-US" dirty="0">
                <a:latin typeface="Times New Roman"/>
                <a:cs typeface="Times New Roman"/>
              </a:rPr>
              <a:t>Physical database design may affect logical design!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Change the schema to run the queries faster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We talk more on database tuning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515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Generally, a hard problem.</a:t>
            </a:r>
          </a:p>
          <a:p>
            <a:r>
              <a:rPr lang="en-US" dirty="0">
                <a:latin typeface="Times New Roman"/>
                <a:cs typeface="Times New Roman"/>
              </a:rPr>
              <a:t>RDBMS vendors provide wizards: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Started with </a:t>
            </a:r>
            <a:r>
              <a:rPr lang="en-US" dirty="0" err="1">
                <a:latin typeface="Times New Roman"/>
                <a:cs typeface="Times New Roman"/>
              </a:rPr>
              <a:t>AutoAdmin</a:t>
            </a:r>
            <a:r>
              <a:rPr lang="en-US" dirty="0">
                <a:latin typeface="Times New Roman"/>
                <a:cs typeface="Times New Roman"/>
              </a:rPr>
              <a:t> project for SQL Server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SQL Server/ Oracle Index Tuning Wizard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DB2 Index Advisor</a:t>
            </a:r>
          </a:p>
          <a:p>
            <a:r>
              <a:rPr lang="en-US" dirty="0">
                <a:latin typeface="Times New Roman"/>
                <a:cs typeface="Times New Roman"/>
              </a:rPr>
              <a:t>They try many configurations and pick the one that minimizes the time and overheads.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5D54E09-1261-344B-87EC-E341C9B6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0F76906-92D5-A44D-9225-51E2E69C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0F44010-1CC3-D442-BA46-CC24875E2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141244"/>
            <a:ext cx="8229600" cy="1090658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Buffer management</a:t>
            </a:r>
            <a:endParaRPr lang="en-US" altLang="en-US" dirty="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1AE8FBEC-4A42-5840-930C-D976B2A33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5486400"/>
            <a:ext cx="7772400" cy="6096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must be in RAM for DBMS to operate on it!</a:t>
            </a:r>
          </a:p>
          <a:p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&lt;frame#,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pageid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pairs is maintained.</a:t>
            </a:r>
          </a:p>
        </p:txBody>
      </p:sp>
      <p:grpSp>
        <p:nvGrpSpPr>
          <p:cNvPr id="25617" name="Group 17">
            <a:extLst>
              <a:ext uri="{FF2B5EF4-FFF2-40B4-BE49-F238E27FC236}">
                <a16:creationId xmlns:a16="http://schemas.microsoft.com/office/drawing/2014/main" id="{E0959074-06E4-6242-9FC3-685F648D37EB}"/>
              </a:ext>
            </a:extLst>
          </p:cNvPr>
          <p:cNvGrpSpPr>
            <a:grpSpLocks/>
          </p:cNvGrpSpPr>
          <p:nvPr/>
        </p:nvGrpSpPr>
        <p:grpSpPr bwMode="auto">
          <a:xfrm>
            <a:off x="2536825" y="2409825"/>
            <a:ext cx="4230688" cy="1720850"/>
            <a:chOff x="1598" y="1518"/>
            <a:chExt cx="2665" cy="1084"/>
          </a:xfrm>
        </p:grpSpPr>
        <p:sp>
          <p:nvSpPr>
            <p:cNvPr id="25606" name="Rectangle 6">
              <a:extLst>
                <a:ext uri="{FF2B5EF4-FFF2-40B4-BE49-F238E27FC236}">
                  <a16:creationId xmlns:a16="http://schemas.microsoft.com/office/drawing/2014/main" id="{30C0FED0-38B9-A14A-93D5-AAB5316F6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7">
              <a:extLst>
                <a:ext uri="{FF2B5EF4-FFF2-40B4-BE49-F238E27FC236}">
                  <a16:creationId xmlns:a16="http://schemas.microsoft.com/office/drawing/2014/main" id="{4646C5C7-D8FA-9147-ADA2-ED533893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Rectangle 8">
              <a:extLst>
                <a:ext uri="{FF2B5EF4-FFF2-40B4-BE49-F238E27FC236}">
                  <a16:creationId xmlns:a16="http://schemas.microsoft.com/office/drawing/2014/main" id="{181ACE5E-30DB-AC41-A3BD-C35B34408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Rectangle 9">
              <a:extLst>
                <a:ext uri="{FF2B5EF4-FFF2-40B4-BE49-F238E27FC236}">
                  <a16:creationId xmlns:a16="http://schemas.microsoft.com/office/drawing/2014/main" id="{7E721428-1F37-1244-A4CD-1287DD5F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Rectangle 10">
              <a:extLst>
                <a:ext uri="{FF2B5EF4-FFF2-40B4-BE49-F238E27FC236}">
                  <a16:creationId xmlns:a16="http://schemas.microsoft.com/office/drawing/2014/main" id="{A0E6417D-71F6-474E-99F1-3D97AE5E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Rectangle 11">
              <a:extLst>
                <a:ext uri="{FF2B5EF4-FFF2-40B4-BE49-F238E27FC236}">
                  <a16:creationId xmlns:a16="http://schemas.microsoft.com/office/drawing/2014/main" id="{CC780F9F-BB02-324E-9672-20B61867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6E259679-6C62-9C45-BAE3-6D6E3B0B3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E47703CA-B0BA-CC44-A902-9509AF282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Rectangle 14">
              <a:extLst>
                <a:ext uri="{FF2B5EF4-FFF2-40B4-BE49-F238E27FC236}">
                  <a16:creationId xmlns:a16="http://schemas.microsoft.com/office/drawing/2014/main" id="{3F10A859-E082-8D48-ACF7-BA2206E2F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Rectangle 15">
              <a:extLst>
                <a:ext uri="{FF2B5EF4-FFF2-40B4-BE49-F238E27FC236}">
                  <a16:creationId xmlns:a16="http://schemas.microsoft.com/office/drawing/2014/main" id="{381C427D-7B0B-6144-88A3-94A0DE880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Rectangle 16">
              <a:extLst>
                <a:ext uri="{FF2B5EF4-FFF2-40B4-BE49-F238E27FC236}">
                  <a16:creationId xmlns:a16="http://schemas.microsoft.com/office/drawing/2014/main" id="{0CF4BB00-5C49-144A-A952-79930EFE5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4" name="Group 24">
            <a:extLst>
              <a:ext uri="{FF2B5EF4-FFF2-40B4-BE49-F238E27FC236}">
                <a16:creationId xmlns:a16="http://schemas.microsoft.com/office/drawing/2014/main" id="{E01EF108-F737-4748-B786-CD9916623B05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4708525"/>
            <a:ext cx="1317625" cy="688975"/>
            <a:chOff x="2472" y="2966"/>
            <a:chExt cx="830" cy="434"/>
          </a:xfrm>
        </p:grpSpPr>
        <p:grpSp>
          <p:nvGrpSpPr>
            <p:cNvPr id="25622" name="Group 22">
              <a:extLst>
                <a:ext uri="{FF2B5EF4-FFF2-40B4-BE49-F238E27FC236}">
                  <a16:creationId xmlns:a16="http://schemas.microsoft.com/office/drawing/2014/main" id="{CCB16B18-3693-8140-B7A9-5374D585B5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25618" name="Oval 18">
                <a:extLst>
                  <a:ext uri="{FF2B5EF4-FFF2-40B4-BE49-F238E27FC236}">
                    <a16:creationId xmlns:a16="http://schemas.microsoft.com/office/drawing/2014/main" id="{F632BB6D-42BA-0741-BA11-1E0DEE5C0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Oval 19">
                <a:extLst>
                  <a:ext uri="{FF2B5EF4-FFF2-40B4-BE49-F238E27FC236}">
                    <a16:creationId xmlns:a16="http://schemas.microsoft.com/office/drawing/2014/main" id="{67E2DCDD-A53E-AE48-A421-757B6E790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Line 20">
                <a:extLst>
                  <a:ext uri="{FF2B5EF4-FFF2-40B4-BE49-F238E27FC236}">
                    <a16:creationId xmlns:a16="http://schemas.microsoft.com/office/drawing/2014/main" id="{50BA2892-A331-F845-B4B8-EBABB0174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Line 21">
                <a:extLst>
                  <a:ext uri="{FF2B5EF4-FFF2-40B4-BE49-F238E27FC236}">
                    <a16:creationId xmlns:a16="http://schemas.microsoft.com/office/drawing/2014/main" id="{6459A49C-04F9-C34E-923D-9CB671C43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23" name="Rectangle 23">
              <a:extLst>
                <a:ext uri="{FF2B5EF4-FFF2-40B4-BE49-F238E27FC236}">
                  <a16:creationId xmlns:a16="http://schemas.microsoft.com/office/drawing/2014/main" id="{779CAB1E-86CC-F44C-A264-E7F68AEB1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3034"/>
              <a:ext cx="40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>
                  <a:latin typeface="Book Antiqua" panose="02040602050305030304" pitchFamily="18" charset="0"/>
                </a:rPr>
                <a:t>DB</a:t>
              </a:r>
            </a:p>
          </p:txBody>
        </p:sp>
      </p:grpSp>
      <p:sp>
        <p:nvSpPr>
          <p:cNvPr id="25625" name="Line 25">
            <a:extLst>
              <a:ext uri="{FF2B5EF4-FFF2-40B4-BE49-F238E27FC236}">
                <a16:creationId xmlns:a16="http://schemas.microsoft.com/office/drawing/2014/main" id="{6E6DEF96-5E50-DC46-AC69-E7362E453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7013" y="4481513"/>
            <a:ext cx="2981325" cy="0"/>
          </a:xfrm>
          <a:prstGeom prst="line">
            <a:avLst/>
          </a:prstGeom>
          <a:noFill/>
          <a:ln w="127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Rectangle 26">
            <a:extLst>
              <a:ext uri="{FF2B5EF4-FFF2-40B4-BE49-F238E27FC236}">
                <a16:creationId xmlns:a16="http://schemas.microsoft.com/office/drawing/2014/main" id="{DC71A6EB-DD28-7941-AD0C-C513DB66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4105275"/>
            <a:ext cx="2028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MAIN MEMORY</a:t>
            </a:r>
          </a:p>
        </p:txBody>
      </p:sp>
      <p:sp>
        <p:nvSpPr>
          <p:cNvPr id="25627" name="Rectangle 27">
            <a:extLst>
              <a:ext uri="{FF2B5EF4-FFF2-40B4-BE49-F238E27FC236}">
                <a16:creationId xmlns:a16="http://schemas.microsoft.com/office/drawing/2014/main" id="{132B266B-FD19-B14D-AD51-ACC44382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4603750"/>
            <a:ext cx="777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DISK</a:t>
            </a:r>
          </a:p>
        </p:txBody>
      </p:sp>
      <p:sp>
        <p:nvSpPr>
          <p:cNvPr id="25628" name="Freeform 28">
            <a:extLst>
              <a:ext uri="{FF2B5EF4-FFF2-40B4-BE49-F238E27FC236}">
                <a16:creationId xmlns:a16="http://schemas.microsoft.com/office/drawing/2014/main" id="{33B0600C-EBC5-7A4C-A616-C65A19C986B1}"/>
              </a:ext>
            </a:extLst>
          </p:cNvPr>
          <p:cNvSpPr>
            <a:spLocks/>
          </p:cNvSpPr>
          <p:nvPr/>
        </p:nvSpPr>
        <p:spPr bwMode="auto">
          <a:xfrm>
            <a:off x="1462088" y="2584450"/>
            <a:ext cx="1041400" cy="301625"/>
          </a:xfrm>
          <a:custGeom>
            <a:avLst/>
            <a:gdLst>
              <a:gd name="T0" fmla="*/ 0 w 656"/>
              <a:gd name="T1" fmla="*/ 189 h 190"/>
              <a:gd name="T2" fmla="*/ 3 w 656"/>
              <a:gd name="T3" fmla="*/ 155 h 190"/>
              <a:gd name="T4" fmla="*/ 16 w 656"/>
              <a:gd name="T5" fmla="*/ 135 h 190"/>
              <a:gd name="T6" fmla="*/ 23 w 656"/>
              <a:gd name="T7" fmla="*/ 114 h 190"/>
              <a:gd name="T8" fmla="*/ 50 w 656"/>
              <a:gd name="T9" fmla="*/ 81 h 190"/>
              <a:gd name="T10" fmla="*/ 71 w 656"/>
              <a:gd name="T11" fmla="*/ 54 h 190"/>
              <a:gd name="T12" fmla="*/ 98 w 656"/>
              <a:gd name="T13" fmla="*/ 33 h 190"/>
              <a:gd name="T14" fmla="*/ 126 w 656"/>
              <a:gd name="T15" fmla="*/ 6 h 190"/>
              <a:gd name="T16" fmla="*/ 146 w 656"/>
              <a:gd name="T17" fmla="*/ 0 h 190"/>
              <a:gd name="T18" fmla="*/ 166 w 656"/>
              <a:gd name="T19" fmla="*/ 0 h 190"/>
              <a:gd name="T20" fmla="*/ 186 w 656"/>
              <a:gd name="T21" fmla="*/ 6 h 190"/>
              <a:gd name="T22" fmla="*/ 207 w 656"/>
              <a:gd name="T23" fmla="*/ 20 h 190"/>
              <a:gd name="T24" fmla="*/ 227 w 656"/>
              <a:gd name="T25" fmla="*/ 33 h 190"/>
              <a:gd name="T26" fmla="*/ 248 w 656"/>
              <a:gd name="T27" fmla="*/ 54 h 190"/>
              <a:gd name="T28" fmla="*/ 268 w 656"/>
              <a:gd name="T29" fmla="*/ 68 h 190"/>
              <a:gd name="T30" fmla="*/ 289 w 656"/>
              <a:gd name="T31" fmla="*/ 87 h 190"/>
              <a:gd name="T32" fmla="*/ 317 w 656"/>
              <a:gd name="T33" fmla="*/ 101 h 190"/>
              <a:gd name="T34" fmla="*/ 344 w 656"/>
              <a:gd name="T35" fmla="*/ 114 h 190"/>
              <a:gd name="T36" fmla="*/ 364 w 656"/>
              <a:gd name="T37" fmla="*/ 114 h 190"/>
              <a:gd name="T38" fmla="*/ 391 w 656"/>
              <a:gd name="T39" fmla="*/ 114 h 190"/>
              <a:gd name="T40" fmla="*/ 412 w 656"/>
              <a:gd name="T41" fmla="*/ 114 h 190"/>
              <a:gd name="T42" fmla="*/ 439 w 656"/>
              <a:gd name="T43" fmla="*/ 114 h 190"/>
              <a:gd name="T44" fmla="*/ 467 w 656"/>
              <a:gd name="T45" fmla="*/ 114 h 190"/>
              <a:gd name="T46" fmla="*/ 494 w 656"/>
              <a:gd name="T47" fmla="*/ 108 h 190"/>
              <a:gd name="T48" fmla="*/ 514 w 656"/>
              <a:gd name="T49" fmla="*/ 101 h 190"/>
              <a:gd name="T50" fmla="*/ 549 w 656"/>
              <a:gd name="T51" fmla="*/ 95 h 190"/>
              <a:gd name="T52" fmla="*/ 576 w 656"/>
              <a:gd name="T53" fmla="*/ 81 h 190"/>
              <a:gd name="T54" fmla="*/ 596 w 656"/>
              <a:gd name="T55" fmla="*/ 68 h 190"/>
              <a:gd name="T56" fmla="*/ 617 w 656"/>
              <a:gd name="T57" fmla="*/ 54 h 190"/>
              <a:gd name="T58" fmla="*/ 637 w 656"/>
              <a:gd name="T59" fmla="*/ 41 h 190"/>
              <a:gd name="T60" fmla="*/ 655 w 656"/>
              <a:gd name="T61" fmla="*/ 1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Rectangle 29">
            <a:extLst>
              <a:ext uri="{FF2B5EF4-FFF2-40B4-BE49-F238E27FC236}">
                <a16:creationId xmlns:a16="http://schemas.microsoft.com/office/drawing/2014/main" id="{5BECC22A-EE36-D74E-A5D3-762568D9E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862263"/>
            <a:ext cx="11572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disk page</a:t>
            </a:r>
          </a:p>
        </p:txBody>
      </p:sp>
      <p:sp>
        <p:nvSpPr>
          <p:cNvPr id="25630" name="Freeform 30">
            <a:extLst>
              <a:ext uri="{FF2B5EF4-FFF2-40B4-BE49-F238E27FC236}">
                <a16:creationId xmlns:a16="http://schemas.microsoft.com/office/drawing/2014/main" id="{8FA31644-2BAC-1D48-85A0-221E7F359340}"/>
              </a:ext>
            </a:extLst>
          </p:cNvPr>
          <p:cNvSpPr>
            <a:spLocks/>
          </p:cNvSpPr>
          <p:nvPr/>
        </p:nvSpPr>
        <p:spPr bwMode="auto">
          <a:xfrm>
            <a:off x="1704975" y="3281363"/>
            <a:ext cx="1039813" cy="300037"/>
          </a:xfrm>
          <a:custGeom>
            <a:avLst/>
            <a:gdLst>
              <a:gd name="T0" fmla="*/ 0 w 655"/>
              <a:gd name="T1" fmla="*/ 188 h 189"/>
              <a:gd name="T2" fmla="*/ 3 w 655"/>
              <a:gd name="T3" fmla="*/ 154 h 189"/>
              <a:gd name="T4" fmla="*/ 16 w 655"/>
              <a:gd name="T5" fmla="*/ 134 h 189"/>
              <a:gd name="T6" fmla="*/ 23 w 655"/>
              <a:gd name="T7" fmla="*/ 114 h 189"/>
              <a:gd name="T8" fmla="*/ 50 w 655"/>
              <a:gd name="T9" fmla="*/ 81 h 189"/>
              <a:gd name="T10" fmla="*/ 71 w 655"/>
              <a:gd name="T11" fmla="*/ 54 h 189"/>
              <a:gd name="T12" fmla="*/ 98 w 655"/>
              <a:gd name="T13" fmla="*/ 33 h 189"/>
              <a:gd name="T14" fmla="*/ 125 w 655"/>
              <a:gd name="T15" fmla="*/ 6 h 189"/>
              <a:gd name="T16" fmla="*/ 145 w 655"/>
              <a:gd name="T17" fmla="*/ 0 h 189"/>
              <a:gd name="T18" fmla="*/ 166 w 655"/>
              <a:gd name="T19" fmla="*/ 0 h 189"/>
              <a:gd name="T20" fmla="*/ 186 w 655"/>
              <a:gd name="T21" fmla="*/ 6 h 189"/>
              <a:gd name="T22" fmla="*/ 207 w 655"/>
              <a:gd name="T23" fmla="*/ 20 h 189"/>
              <a:gd name="T24" fmla="*/ 227 w 655"/>
              <a:gd name="T25" fmla="*/ 33 h 189"/>
              <a:gd name="T26" fmla="*/ 248 w 655"/>
              <a:gd name="T27" fmla="*/ 54 h 189"/>
              <a:gd name="T28" fmla="*/ 268 w 655"/>
              <a:gd name="T29" fmla="*/ 67 h 189"/>
              <a:gd name="T30" fmla="*/ 289 w 655"/>
              <a:gd name="T31" fmla="*/ 87 h 189"/>
              <a:gd name="T32" fmla="*/ 316 w 655"/>
              <a:gd name="T33" fmla="*/ 100 h 189"/>
              <a:gd name="T34" fmla="*/ 343 w 655"/>
              <a:gd name="T35" fmla="*/ 114 h 189"/>
              <a:gd name="T36" fmla="*/ 363 w 655"/>
              <a:gd name="T37" fmla="*/ 114 h 189"/>
              <a:gd name="T38" fmla="*/ 391 w 655"/>
              <a:gd name="T39" fmla="*/ 114 h 189"/>
              <a:gd name="T40" fmla="*/ 411 w 655"/>
              <a:gd name="T41" fmla="*/ 114 h 189"/>
              <a:gd name="T42" fmla="*/ 439 w 655"/>
              <a:gd name="T43" fmla="*/ 114 h 189"/>
              <a:gd name="T44" fmla="*/ 466 w 655"/>
              <a:gd name="T45" fmla="*/ 114 h 189"/>
              <a:gd name="T46" fmla="*/ 493 w 655"/>
              <a:gd name="T47" fmla="*/ 107 h 189"/>
              <a:gd name="T48" fmla="*/ 513 w 655"/>
              <a:gd name="T49" fmla="*/ 100 h 189"/>
              <a:gd name="T50" fmla="*/ 548 w 655"/>
              <a:gd name="T51" fmla="*/ 94 h 189"/>
              <a:gd name="T52" fmla="*/ 575 w 655"/>
              <a:gd name="T53" fmla="*/ 81 h 189"/>
              <a:gd name="T54" fmla="*/ 595 w 655"/>
              <a:gd name="T55" fmla="*/ 67 h 189"/>
              <a:gd name="T56" fmla="*/ 616 w 655"/>
              <a:gd name="T57" fmla="*/ 54 h 189"/>
              <a:gd name="T58" fmla="*/ 636 w 655"/>
              <a:gd name="T59" fmla="*/ 40 h 189"/>
              <a:gd name="T60" fmla="*/ 654 w 655"/>
              <a:gd name="T61" fmla="*/ 16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5" h="189">
                <a:moveTo>
                  <a:pt x="0" y="188"/>
                </a:moveTo>
                <a:lnTo>
                  <a:pt x="3" y="154"/>
                </a:lnTo>
                <a:lnTo>
                  <a:pt x="16" y="134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5" y="6"/>
                </a:lnTo>
                <a:lnTo>
                  <a:pt x="145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7"/>
                </a:lnTo>
                <a:lnTo>
                  <a:pt x="289" y="87"/>
                </a:lnTo>
                <a:lnTo>
                  <a:pt x="316" y="100"/>
                </a:lnTo>
                <a:lnTo>
                  <a:pt x="343" y="114"/>
                </a:lnTo>
                <a:lnTo>
                  <a:pt x="363" y="114"/>
                </a:lnTo>
                <a:lnTo>
                  <a:pt x="391" y="114"/>
                </a:lnTo>
                <a:lnTo>
                  <a:pt x="411" y="114"/>
                </a:lnTo>
                <a:lnTo>
                  <a:pt x="439" y="114"/>
                </a:lnTo>
                <a:lnTo>
                  <a:pt x="466" y="114"/>
                </a:lnTo>
                <a:lnTo>
                  <a:pt x="493" y="107"/>
                </a:lnTo>
                <a:lnTo>
                  <a:pt x="513" y="100"/>
                </a:lnTo>
                <a:lnTo>
                  <a:pt x="548" y="94"/>
                </a:lnTo>
                <a:lnTo>
                  <a:pt x="575" y="81"/>
                </a:lnTo>
                <a:lnTo>
                  <a:pt x="595" y="67"/>
                </a:lnTo>
                <a:lnTo>
                  <a:pt x="616" y="54"/>
                </a:lnTo>
                <a:lnTo>
                  <a:pt x="636" y="40"/>
                </a:lnTo>
                <a:lnTo>
                  <a:pt x="654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Rectangle 31">
            <a:extLst>
              <a:ext uri="{FF2B5EF4-FFF2-40B4-BE49-F238E27FC236}">
                <a16:creationId xmlns:a16="http://schemas.microsoft.com/office/drawing/2014/main" id="{2FF39E58-C0A3-9145-B7EA-4E677CAB3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3556000"/>
            <a:ext cx="1216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free frame</a:t>
            </a:r>
          </a:p>
        </p:txBody>
      </p:sp>
      <p:sp>
        <p:nvSpPr>
          <p:cNvPr id="25632" name="Line 32">
            <a:extLst>
              <a:ext uri="{FF2B5EF4-FFF2-40B4-BE49-F238E27FC236}">
                <a16:creationId xmlns:a16="http://schemas.microsoft.com/office/drawing/2014/main" id="{8CD4E438-D460-E34B-999F-391E5461A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038" y="1792288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Rectangle 33">
            <a:extLst>
              <a:ext uri="{FF2B5EF4-FFF2-40B4-BE49-F238E27FC236}">
                <a16:creationId xmlns:a16="http://schemas.microsoft.com/office/drawing/2014/main" id="{148A6DC5-FEC5-E74D-93A2-0954E25C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354138"/>
            <a:ext cx="48275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folHlink"/>
                </a:solidFill>
                <a:latin typeface="Book Antiqua" panose="02040602050305030304" pitchFamily="18" charset="0"/>
              </a:rPr>
              <a:t>Page Requests from Higher Levels</a:t>
            </a:r>
          </a:p>
        </p:txBody>
      </p:sp>
      <p:sp>
        <p:nvSpPr>
          <p:cNvPr id="25634" name="Rectangle 34">
            <a:extLst>
              <a:ext uri="{FF2B5EF4-FFF2-40B4-BE49-F238E27FC236}">
                <a16:creationId xmlns:a16="http://schemas.microsoft.com/office/drawing/2014/main" id="{28CB39F0-B1FD-474F-953F-00A8E59E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112963"/>
            <a:ext cx="17399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BUFFER POOL</a:t>
            </a:r>
          </a:p>
        </p:txBody>
      </p:sp>
      <p:sp>
        <p:nvSpPr>
          <p:cNvPr id="25635" name="Freeform 35">
            <a:extLst>
              <a:ext uri="{FF2B5EF4-FFF2-40B4-BE49-F238E27FC236}">
                <a16:creationId xmlns:a16="http://schemas.microsoft.com/office/drawing/2014/main" id="{8F3618CB-2B4B-754F-B799-301BE1C33DAA}"/>
              </a:ext>
            </a:extLst>
          </p:cNvPr>
          <p:cNvSpPr>
            <a:spLocks/>
          </p:cNvSpPr>
          <p:nvPr/>
        </p:nvSpPr>
        <p:spPr bwMode="auto">
          <a:xfrm>
            <a:off x="4770438" y="4419600"/>
            <a:ext cx="1022350" cy="153988"/>
          </a:xfrm>
          <a:custGeom>
            <a:avLst/>
            <a:gdLst>
              <a:gd name="T0" fmla="*/ 643 w 644"/>
              <a:gd name="T1" fmla="*/ 96 h 97"/>
              <a:gd name="T2" fmla="*/ 640 w 644"/>
              <a:gd name="T3" fmla="*/ 79 h 97"/>
              <a:gd name="T4" fmla="*/ 627 w 644"/>
              <a:gd name="T5" fmla="*/ 69 h 97"/>
              <a:gd name="T6" fmla="*/ 621 w 644"/>
              <a:gd name="T7" fmla="*/ 58 h 97"/>
              <a:gd name="T8" fmla="*/ 594 w 644"/>
              <a:gd name="T9" fmla="*/ 41 h 97"/>
              <a:gd name="T10" fmla="*/ 573 w 644"/>
              <a:gd name="T11" fmla="*/ 27 h 97"/>
              <a:gd name="T12" fmla="*/ 547 w 644"/>
              <a:gd name="T13" fmla="*/ 17 h 97"/>
              <a:gd name="T14" fmla="*/ 520 w 644"/>
              <a:gd name="T15" fmla="*/ 3 h 97"/>
              <a:gd name="T16" fmla="*/ 500 w 644"/>
              <a:gd name="T17" fmla="*/ 0 h 97"/>
              <a:gd name="T18" fmla="*/ 480 w 644"/>
              <a:gd name="T19" fmla="*/ 0 h 97"/>
              <a:gd name="T20" fmla="*/ 460 w 644"/>
              <a:gd name="T21" fmla="*/ 3 h 97"/>
              <a:gd name="T22" fmla="*/ 439 w 644"/>
              <a:gd name="T23" fmla="*/ 10 h 97"/>
              <a:gd name="T24" fmla="*/ 420 w 644"/>
              <a:gd name="T25" fmla="*/ 17 h 97"/>
              <a:gd name="T26" fmla="*/ 399 w 644"/>
              <a:gd name="T27" fmla="*/ 27 h 97"/>
              <a:gd name="T28" fmla="*/ 380 w 644"/>
              <a:gd name="T29" fmla="*/ 34 h 97"/>
              <a:gd name="T30" fmla="*/ 359 w 644"/>
              <a:gd name="T31" fmla="*/ 44 h 97"/>
              <a:gd name="T32" fmla="*/ 332 w 644"/>
              <a:gd name="T33" fmla="*/ 51 h 97"/>
              <a:gd name="T34" fmla="*/ 305 w 644"/>
              <a:gd name="T35" fmla="*/ 58 h 97"/>
              <a:gd name="T36" fmla="*/ 286 w 644"/>
              <a:gd name="T37" fmla="*/ 58 h 97"/>
              <a:gd name="T38" fmla="*/ 259 w 644"/>
              <a:gd name="T39" fmla="*/ 58 h 97"/>
              <a:gd name="T40" fmla="*/ 238 w 644"/>
              <a:gd name="T41" fmla="*/ 58 h 97"/>
              <a:gd name="T42" fmla="*/ 212 w 644"/>
              <a:gd name="T43" fmla="*/ 58 h 97"/>
              <a:gd name="T44" fmla="*/ 185 w 644"/>
              <a:gd name="T45" fmla="*/ 58 h 97"/>
              <a:gd name="T46" fmla="*/ 158 w 644"/>
              <a:gd name="T47" fmla="*/ 55 h 97"/>
              <a:gd name="T48" fmla="*/ 138 w 644"/>
              <a:gd name="T49" fmla="*/ 51 h 97"/>
              <a:gd name="T50" fmla="*/ 104 w 644"/>
              <a:gd name="T51" fmla="*/ 48 h 97"/>
              <a:gd name="T52" fmla="*/ 78 w 644"/>
              <a:gd name="T53" fmla="*/ 41 h 97"/>
              <a:gd name="T54" fmla="*/ 58 w 644"/>
              <a:gd name="T55" fmla="*/ 34 h 97"/>
              <a:gd name="T56" fmla="*/ 38 w 644"/>
              <a:gd name="T57" fmla="*/ 27 h 97"/>
              <a:gd name="T58" fmla="*/ 18 w 644"/>
              <a:gd name="T59" fmla="*/ 21 h 97"/>
              <a:gd name="T60" fmla="*/ 0 w 644"/>
              <a:gd name="T61" fmla="*/ 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Rectangle 36">
            <a:extLst>
              <a:ext uri="{FF2B5EF4-FFF2-40B4-BE49-F238E27FC236}">
                <a16:creationId xmlns:a16="http://schemas.microsoft.com/office/drawing/2014/main" id="{BD7461F5-F33B-6847-AF2E-93EAD6EBC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4659313"/>
            <a:ext cx="287178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solidFill>
                  <a:schemeClr val="folHlink"/>
                </a:solidFill>
                <a:latin typeface="Book Antiqua" panose="02040602050305030304" pitchFamily="18" charset="0"/>
              </a:rPr>
              <a:t>choice of frame dictated</a:t>
            </a:r>
          </a:p>
          <a:p>
            <a:r>
              <a:rPr lang="en-US" altLang="en-US" sz="2000">
                <a:solidFill>
                  <a:schemeClr val="folHlink"/>
                </a:solidFill>
                <a:latin typeface="Book Antiqua" panose="02040602050305030304" pitchFamily="18" charset="0"/>
              </a:rPr>
              <a:t>by </a:t>
            </a:r>
            <a:r>
              <a:rPr lang="en-US" altLang="en-US" sz="2000" b="1">
                <a:solidFill>
                  <a:schemeClr val="folHlink"/>
                </a:solidFill>
                <a:latin typeface="Book Antiqua" panose="02040602050305030304" pitchFamily="18" charset="0"/>
              </a:rPr>
              <a:t>replacement policy</a:t>
            </a:r>
          </a:p>
        </p:txBody>
      </p:sp>
      <p:sp>
        <p:nvSpPr>
          <p:cNvPr id="25637" name="Line 37">
            <a:extLst>
              <a:ext uri="{FF2B5EF4-FFF2-40B4-BE49-F238E27FC236}">
                <a16:creationId xmlns:a16="http://schemas.microsoft.com/office/drawing/2014/main" id="{5242AAB6-1E39-684E-A578-117F777F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038" y="4154488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51232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5594984-21EF-A64E-A598-45E0F7A8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AC69FC-FC97-7E4D-9D4A-9E855C97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8185B983-3125-FE41-8827-F5EE8CDBA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152400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When a page is requested </a:t>
            </a:r>
            <a:r>
              <a:rPr lang="en-US" altLang="en-US" dirty="0"/>
              <a:t>...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3A0EB52-C506-7F4D-AC93-E968E08EC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6781800" cy="31242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requested page is not in pool: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frame for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frame is dirty, write it to disk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requested page into chosen frame</a:t>
            </a:r>
          </a:p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and return its address.  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88FB263-A395-2749-90B7-BA083B142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586288"/>
            <a:ext cx="1213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8764C691-FBB1-5947-B9E3-88C2FA3A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4331494"/>
            <a:ext cx="7962694" cy="10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*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requests can be predicted (e.g., sequential scans)</a:t>
            </a:r>
          </a:p>
          <a:p>
            <a:pPr>
              <a:spcBef>
                <a:spcPct val="20000"/>
              </a:spcBef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pages can be </a:t>
            </a:r>
            <a:r>
              <a:rPr lang="en-US" altLang="en-US" sz="2800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pre-fetched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pages at a time!</a:t>
            </a:r>
          </a:p>
        </p:txBody>
      </p:sp>
    </p:spTree>
    <p:extLst>
      <p:ext uri="{BB962C8B-B14F-4D97-AF65-F5344CB8AC3E}">
        <p14:creationId xmlns:p14="http://schemas.microsoft.com/office/powerpoint/2010/main" val="240712367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3454675-3B1A-F64A-96F0-2530B0C5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45635A6-8462-A340-AF82-04A47AD7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FE6E1FD1-82E8-4A4D-BA97-BAA727663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More on buffer management</a:t>
            </a:r>
            <a:endParaRPr lang="en-US" altLang="en-US" dirty="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19A6802C-8ECF-9245-AA93-38E1AE4EF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Requestor of page must unpin it, and indicate whether page has been modified: </a:t>
            </a:r>
          </a:p>
          <a:p>
            <a:pPr lvl="1">
              <a:buSzPct val="75000"/>
            </a:pP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dirty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is used for this.</a:t>
            </a: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in pool may be requested many times, 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count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used.  A page is a candidate for replacement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count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</a:t>
            </a: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 &amp; recovery may entail additional I/O when a frame is chosen for replacement. (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Write-Ahead Log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protocol; more later.)</a:t>
            </a:r>
          </a:p>
        </p:txBody>
      </p:sp>
    </p:spTree>
    <p:extLst>
      <p:ext uri="{BB962C8B-B14F-4D97-AF65-F5344CB8AC3E}">
        <p14:creationId xmlns:p14="http://schemas.microsoft.com/office/powerpoint/2010/main" val="180769568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035D4ED-2E94-CE46-8E43-6D81E51A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5B3B7F6-31D6-044E-9CC1-583F7D5B3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E43FEF28-9F13-4A49-8F00-8B5941503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Buffer replacement policy</a:t>
            </a:r>
            <a:endParaRPr lang="en-US" altLang="en-US" dirty="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B8D97C56-1DD4-C24B-A971-14DB222C4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300766"/>
            <a:ext cx="8403465" cy="5061397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is chosen for replacement by a </a:t>
            </a:r>
            <a:r>
              <a:rPr lang="en-US" altLang="en-US" sz="3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 policy: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Least-recently-used (LRU), Clock, MRU etc.</a:t>
            </a: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can have big impact on # of I/O’s; depends on the </a:t>
            </a:r>
            <a:r>
              <a:rPr lang="en-US" altLang="en-US" sz="3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pattern</a:t>
            </a:r>
            <a:r>
              <a:rPr lang="en-US" alt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000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flooding</a:t>
            </a:r>
            <a:r>
              <a:rPr lang="en-US" alt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nasty situation caused by LRU + repeated sequential scans.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buffer frames &lt; # pages in file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each page request causes an I/O.  MRU much better in this situation (but not in all situations, of course).</a:t>
            </a:r>
          </a:p>
        </p:txBody>
      </p:sp>
    </p:spTree>
    <p:extLst>
      <p:ext uri="{BB962C8B-B14F-4D97-AF65-F5344CB8AC3E}">
        <p14:creationId xmlns:p14="http://schemas.microsoft.com/office/powerpoint/2010/main" val="218137529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305AD11-31A3-8841-BD41-DFBB8692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B56077F-124A-8442-A5F7-D1361C6F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CD7DF47-3E6B-1F4D-9A5E-AE4704F3F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84461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DBMS vs. OS File System</a:t>
            </a:r>
            <a:endParaRPr lang="en-US" altLang="en-US" dirty="0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A26952D3-25E2-3F44-9213-F69FA63D1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0767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does disk space &amp; buffer </a:t>
            </a:r>
            <a:r>
              <a:rPr lang="en-US" alt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mgmt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why not let OS manage these tasks?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OS support: portability issues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management in DBMS requires ability to:</a:t>
            </a:r>
          </a:p>
          <a:p>
            <a:pPr lvl="1">
              <a:buSzPct val="75000"/>
            </a:pPr>
            <a:r>
              <a:rPr lang="en-US" altLang="en-US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a page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buffer pool, </a:t>
            </a:r>
            <a:r>
              <a:rPr lang="en-US" altLang="en-US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a page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disk (important for implementing CC &amp; recovery),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</a:t>
            </a:r>
            <a:r>
              <a:rPr lang="en-US" altLang="en-US" i="1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 policy,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pre-fetch pages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access patterns in typical DB operations.</a:t>
            </a:r>
          </a:p>
        </p:txBody>
      </p:sp>
    </p:spTree>
    <p:extLst>
      <p:ext uri="{BB962C8B-B14F-4D97-AF65-F5344CB8AC3E}">
        <p14:creationId xmlns:p14="http://schemas.microsoft.com/office/powerpoint/2010/main" val="353981576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6138F01-E09F-0845-BB01-C3E72C5D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53CD10B-0B7F-574B-9B7E-B26593D6A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71342D00-BF47-5045-8368-BED35DB3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Record formats: fixed length</a:t>
            </a:r>
            <a:endParaRPr lang="en-US" altLang="en-US" dirty="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D6DE8A98-638C-244F-B129-A8244C73A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315200" cy="182880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field types same for all records in a file; stored in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does not require scan of record.</a:t>
            </a:r>
          </a:p>
        </p:txBody>
      </p:sp>
      <p:grpSp>
        <p:nvGrpSpPr>
          <p:cNvPr id="35850" name="Group 10">
            <a:extLst>
              <a:ext uri="{FF2B5EF4-FFF2-40B4-BE49-F238E27FC236}">
                <a16:creationId xmlns:a16="http://schemas.microsoft.com/office/drawing/2014/main" id="{E551DF1D-6523-2B42-9761-CA0EF7027984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520950"/>
            <a:ext cx="5245100" cy="749300"/>
            <a:chOff x="1156" y="1588"/>
            <a:chExt cx="3304" cy="472"/>
          </a:xfrm>
        </p:grpSpPr>
        <p:sp>
          <p:nvSpPr>
            <p:cNvPr id="35846" name="Rectangle 6">
              <a:extLst>
                <a:ext uri="{FF2B5EF4-FFF2-40B4-BE49-F238E27FC236}">
                  <a16:creationId xmlns:a16="http://schemas.microsoft.com/office/drawing/2014/main" id="{4E4ABC23-00B7-1E4F-AF47-6702080E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Rectangle 7">
              <a:extLst>
                <a:ext uri="{FF2B5EF4-FFF2-40B4-BE49-F238E27FC236}">
                  <a16:creationId xmlns:a16="http://schemas.microsoft.com/office/drawing/2014/main" id="{A6B681F9-7B71-D64B-8BA4-E3BE9D28F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Rectangle 8">
              <a:extLst>
                <a:ext uri="{FF2B5EF4-FFF2-40B4-BE49-F238E27FC236}">
                  <a16:creationId xmlns:a16="http://schemas.microsoft.com/office/drawing/2014/main" id="{6010BC9E-A483-2645-A1AD-E0577FFC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588"/>
              <a:ext cx="109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Rectangle 9">
              <a:extLst>
                <a:ext uri="{FF2B5EF4-FFF2-40B4-BE49-F238E27FC236}">
                  <a16:creationId xmlns:a16="http://schemas.microsoft.com/office/drawing/2014/main" id="{C5EC5989-84D6-C842-BCF5-4F8973C8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1588"/>
              <a:ext cx="472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1" name="Line 11">
            <a:extLst>
              <a:ext uri="{FF2B5EF4-FFF2-40B4-BE49-F238E27FC236}">
                <a16:creationId xmlns:a16="http://schemas.microsoft.com/office/drawing/2014/main" id="{5C03DC79-A2B3-4E45-9196-564AFC2BA9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4C4CBB4C-1CE1-4442-B0CB-A65769B5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3863975"/>
            <a:ext cx="18351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CF0E30"/>
                </a:solidFill>
                <a:latin typeface="Book Antiqua" panose="02040602050305030304" pitchFamily="18" charset="0"/>
              </a:rPr>
              <a:t>Base address (B)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5398144D-ACBE-2541-BFF7-891F7552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L1</a:t>
            </a:r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73A735DB-64BC-F242-8BA9-6C02A909F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1664D917-3B4B-474D-AED1-3DD8E0404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E66BFD52-BF88-5845-B787-5E19A385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L2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F57AD206-0DC3-CA4D-9C9B-1C25517F6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L3</a:t>
            </a:r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BA15C997-C056-5D4E-BB66-4D93FC53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L4</a:t>
            </a:r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9C332070-B942-0843-87A3-0C11A759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F1</a:t>
            </a:r>
          </a:p>
        </p:txBody>
      </p:sp>
      <p:sp>
        <p:nvSpPr>
          <p:cNvPr id="35860" name="Rectangle 20">
            <a:extLst>
              <a:ext uri="{FF2B5EF4-FFF2-40B4-BE49-F238E27FC236}">
                <a16:creationId xmlns:a16="http://schemas.microsoft.com/office/drawing/2014/main" id="{0EA8CA51-7CC8-5048-ABA6-F274E315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F2</a:t>
            </a:r>
          </a:p>
        </p:txBody>
      </p:sp>
      <p:sp>
        <p:nvSpPr>
          <p:cNvPr id="35861" name="Rectangle 21">
            <a:extLst>
              <a:ext uri="{FF2B5EF4-FFF2-40B4-BE49-F238E27FC236}">
                <a16:creationId xmlns:a16="http://schemas.microsoft.com/office/drawing/2014/main" id="{297610E3-CE40-294A-9B75-3FB90F77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F3</a:t>
            </a:r>
          </a:p>
        </p:txBody>
      </p:sp>
      <p:sp>
        <p:nvSpPr>
          <p:cNvPr id="35862" name="Rectangle 22">
            <a:extLst>
              <a:ext uri="{FF2B5EF4-FFF2-40B4-BE49-F238E27FC236}">
                <a16:creationId xmlns:a16="http://schemas.microsoft.com/office/drawing/2014/main" id="{4AF43F25-06FA-EA4F-9C2B-8383326C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F4</a:t>
            </a:r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B62F2475-CF33-EB4F-8570-00055D1CF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Rectangle 24">
            <a:extLst>
              <a:ext uri="{FF2B5EF4-FFF2-40B4-BE49-F238E27FC236}">
                <a16:creationId xmlns:a16="http://schemas.microsoft.com/office/drawing/2014/main" id="{DB597E9A-CA00-5E4F-AB56-E5590937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3863975"/>
            <a:ext cx="22098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CF0E30"/>
                </a:solidFill>
                <a:latin typeface="Book Antiqua" panose="02040602050305030304" pitchFamily="18" charset="0"/>
              </a:rPr>
              <a:t>Address = B+L1+L2</a:t>
            </a:r>
          </a:p>
        </p:txBody>
      </p:sp>
    </p:spTree>
    <p:extLst>
      <p:ext uri="{BB962C8B-B14F-4D97-AF65-F5344CB8AC3E}">
        <p14:creationId xmlns:p14="http://schemas.microsoft.com/office/powerpoint/2010/main" val="217677160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61E547F-08D1-B847-9E26-2A8CC9B6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B7C4248-CBA4-7F4D-A4D3-7C6B82EA9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DBEC163-9E64-4944-9664-FFA69B7B5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Record formats: variable length</a:t>
            </a:r>
            <a:endParaRPr lang="en-US" altLang="en-US" dirty="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C8A0979-7546-974F-8C2D-B11C4F7D6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543800" cy="685800"/>
          </a:xfrm>
          <a:noFill/>
          <a:ln/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alternative formats (# fields is fixed):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D0D17C82-4187-8C4C-9F34-7289597C0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5624513"/>
            <a:ext cx="7780529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pitchFamily="2" charset="2"/>
              <a:buChar char="*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 offers direct access to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field, efficient storage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nulls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(special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know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value); small directory overhead. </a:t>
            </a:r>
          </a:p>
        </p:txBody>
      </p:sp>
      <p:grpSp>
        <p:nvGrpSpPr>
          <p:cNvPr id="37912" name="Group 24">
            <a:extLst>
              <a:ext uri="{FF2B5EF4-FFF2-40B4-BE49-F238E27FC236}">
                <a16:creationId xmlns:a16="http://schemas.microsoft.com/office/drawing/2014/main" id="{3E9268DD-2ED0-484C-BB36-09DA862AAB5A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2368550"/>
            <a:ext cx="5895975" cy="596900"/>
            <a:chOff x="758" y="1492"/>
            <a:chExt cx="3714" cy="376"/>
          </a:xfrm>
        </p:grpSpPr>
        <p:grpSp>
          <p:nvGrpSpPr>
            <p:cNvPr id="37897" name="Group 9">
              <a:extLst>
                <a:ext uri="{FF2B5EF4-FFF2-40B4-BE49-F238E27FC236}">
                  <a16:creationId xmlns:a16="http://schemas.microsoft.com/office/drawing/2014/main" id="{F9A64186-2ED5-1E4F-9D86-E704B01D7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" y="1492"/>
              <a:ext cx="856" cy="376"/>
              <a:chOff x="772" y="1492"/>
              <a:chExt cx="856" cy="376"/>
            </a:xfrm>
          </p:grpSpPr>
          <p:sp>
            <p:nvSpPr>
              <p:cNvPr id="37895" name="Rectangle 7">
                <a:extLst>
                  <a:ext uri="{FF2B5EF4-FFF2-40B4-BE49-F238E27FC236}">
                    <a16:creationId xmlns:a16="http://schemas.microsoft.com/office/drawing/2014/main" id="{BFA02AFB-9571-B344-ABCA-36F2194DF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6" name="Rectangle 8">
                <a:extLst>
                  <a:ext uri="{FF2B5EF4-FFF2-40B4-BE49-F238E27FC236}">
                    <a16:creationId xmlns:a16="http://schemas.microsoft.com/office/drawing/2014/main" id="{2E68E73A-1B8E-9F4F-A349-383EB26F4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8" name="Rectangle 10">
              <a:extLst>
                <a:ext uri="{FF2B5EF4-FFF2-40B4-BE49-F238E27FC236}">
                  <a16:creationId xmlns:a16="http://schemas.microsoft.com/office/drawing/2014/main" id="{745ABE3A-8D81-7B4B-8889-F71288B0E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Rectangle 11">
              <a:extLst>
                <a:ext uri="{FF2B5EF4-FFF2-40B4-BE49-F238E27FC236}">
                  <a16:creationId xmlns:a16="http://schemas.microsoft.com/office/drawing/2014/main" id="{5C906D88-A889-DB4D-B900-2A350796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02" name="Group 14">
              <a:extLst>
                <a:ext uri="{FF2B5EF4-FFF2-40B4-BE49-F238E27FC236}">
                  <a16:creationId xmlns:a16="http://schemas.microsoft.com/office/drawing/2014/main" id="{AA7D8D41-E3B1-E442-8865-D962C150A8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0" y="1492"/>
              <a:ext cx="856" cy="376"/>
              <a:chOff x="2500" y="1492"/>
              <a:chExt cx="856" cy="376"/>
            </a:xfrm>
          </p:grpSpPr>
          <p:sp>
            <p:nvSpPr>
              <p:cNvPr id="37900" name="Rectangle 12">
                <a:extLst>
                  <a:ext uri="{FF2B5EF4-FFF2-40B4-BE49-F238E27FC236}">
                    <a16:creationId xmlns:a16="http://schemas.microsoft.com/office/drawing/2014/main" id="{7AAC37A4-913B-794F-B785-B42F2E7E5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1" name="Rectangle 13">
                <a:extLst>
                  <a:ext uri="{FF2B5EF4-FFF2-40B4-BE49-F238E27FC236}">
                    <a16:creationId xmlns:a16="http://schemas.microsoft.com/office/drawing/2014/main" id="{F7F34D17-CEB9-AE44-B976-FABBEBA07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5" name="Group 17">
              <a:extLst>
                <a:ext uri="{FF2B5EF4-FFF2-40B4-BE49-F238E27FC236}">
                  <a16:creationId xmlns:a16="http://schemas.microsoft.com/office/drawing/2014/main" id="{7709D82F-D5A0-0E47-BB91-2BD821E4E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1492"/>
              <a:ext cx="856" cy="376"/>
              <a:chOff x="3364" y="1492"/>
              <a:chExt cx="856" cy="376"/>
            </a:xfrm>
          </p:grpSpPr>
          <p:sp>
            <p:nvSpPr>
              <p:cNvPr id="37903" name="Rectangle 15">
                <a:extLst>
                  <a:ext uri="{FF2B5EF4-FFF2-40B4-BE49-F238E27FC236}">
                    <a16:creationId xmlns:a16="http://schemas.microsoft.com/office/drawing/2014/main" id="{AFF2ED5F-DFB2-BF43-B0B3-F8ECC20B4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4" name="Rectangle 16">
                <a:extLst>
                  <a:ext uri="{FF2B5EF4-FFF2-40B4-BE49-F238E27FC236}">
                    <a16:creationId xmlns:a16="http://schemas.microsoft.com/office/drawing/2014/main" id="{7DEF356A-E643-7C49-AAB4-692276EFC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06" name="Rectangle 18">
              <a:extLst>
                <a:ext uri="{FF2B5EF4-FFF2-40B4-BE49-F238E27FC236}">
                  <a16:creationId xmlns:a16="http://schemas.microsoft.com/office/drawing/2014/main" id="{B61A2245-89CC-3E47-B651-34CDA11F3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4</a:t>
              </a:r>
            </a:p>
          </p:txBody>
        </p:sp>
        <p:sp>
          <p:nvSpPr>
            <p:cNvPr id="37907" name="Rectangle 19">
              <a:extLst>
                <a:ext uri="{FF2B5EF4-FFF2-40B4-BE49-F238E27FC236}">
                  <a16:creationId xmlns:a16="http://schemas.microsoft.com/office/drawing/2014/main" id="{5EDE0286-9E2E-304D-BF40-641706EA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37908" name="Rectangle 20">
              <a:extLst>
                <a:ext uri="{FF2B5EF4-FFF2-40B4-BE49-F238E27FC236}">
                  <a16:creationId xmlns:a16="http://schemas.microsoft.com/office/drawing/2014/main" id="{D7D98C06-139F-D64F-9415-107E06F07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37909" name="Rectangle 21">
              <a:extLst>
                <a:ext uri="{FF2B5EF4-FFF2-40B4-BE49-F238E27FC236}">
                  <a16:creationId xmlns:a16="http://schemas.microsoft.com/office/drawing/2014/main" id="{D31598E4-9ED7-B940-902A-852066AA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37910" name="Rectangle 22">
              <a:extLst>
                <a:ext uri="{FF2B5EF4-FFF2-40B4-BE49-F238E27FC236}">
                  <a16:creationId xmlns:a16="http://schemas.microsoft.com/office/drawing/2014/main" id="{849429A9-666E-8E41-B2E9-EDD3FEF08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Rectangle 23">
              <a:extLst>
                <a:ext uri="{FF2B5EF4-FFF2-40B4-BE49-F238E27FC236}">
                  <a16:creationId xmlns:a16="http://schemas.microsoft.com/office/drawing/2014/main" id="{CAE2F22E-E959-9D41-B3B4-F58B2E074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</p:grpSp>
      <p:sp>
        <p:nvSpPr>
          <p:cNvPr id="37913" name="Line 25">
            <a:extLst>
              <a:ext uri="{FF2B5EF4-FFF2-40B4-BE49-F238E27FC236}">
                <a16:creationId xmlns:a16="http://schemas.microsoft.com/office/drawing/2014/main" id="{A677793B-72D1-AD4C-94E7-FEBC32518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971800"/>
            <a:ext cx="1524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Rectangle 26">
            <a:extLst>
              <a:ext uri="{FF2B5EF4-FFF2-40B4-BE49-F238E27FC236}">
                <a16:creationId xmlns:a16="http://schemas.microsoft.com/office/drawing/2014/main" id="{D4FD0590-F8C8-3E40-8877-BDD4AD19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178175"/>
            <a:ext cx="812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Field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Count</a:t>
            </a:r>
          </a:p>
        </p:txBody>
      </p:sp>
      <p:sp>
        <p:nvSpPr>
          <p:cNvPr id="37915" name="Rectangle 27">
            <a:extLst>
              <a:ext uri="{FF2B5EF4-FFF2-40B4-BE49-F238E27FC236}">
                <a16:creationId xmlns:a16="http://schemas.microsoft.com/office/drawing/2014/main" id="{68AE8843-1235-A44D-806C-2BA18139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957513"/>
            <a:ext cx="50863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Fields Delimited by Special Symbols</a:t>
            </a:r>
          </a:p>
        </p:txBody>
      </p:sp>
      <p:sp>
        <p:nvSpPr>
          <p:cNvPr id="37916" name="Rectangle 28">
            <a:extLst>
              <a:ext uri="{FF2B5EF4-FFF2-40B4-BE49-F238E27FC236}">
                <a16:creationId xmlns:a16="http://schemas.microsoft.com/office/drawing/2014/main" id="{11FDFE96-45AF-8D4E-8EFD-CECE404A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2036763"/>
            <a:ext cx="45180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F1                    F2                   F3                    F4</a:t>
            </a:r>
          </a:p>
        </p:txBody>
      </p:sp>
      <p:sp>
        <p:nvSpPr>
          <p:cNvPr id="37917" name="Rectangle 29">
            <a:extLst>
              <a:ext uri="{FF2B5EF4-FFF2-40B4-BE49-F238E27FC236}">
                <a16:creationId xmlns:a16="http://schemas.microsoft.com/office/drawing/2014/main" id="{46FC0531-89FE-934D-8388-C39A27E63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3636963"/>
            <a:ext cx="33750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F1             F2             F3             F4</a:t>
            </a:r>
          </a:p>
        </p:txBody>
      </p:sp>
      <p:grpSp>
        <p:nvGrpSpPr>
          <p:cNvPr id="37927" name="Group 39">
            <a:extLst>
              <a:ext uri="{FF2B5EF4-FFF2-40B4-BE49-F238E27FC236}">
                <a16:creationId xmlns:a16="http://schemas.microsoft.com/office/drawing/2014/main" id="{8A5DDF49-2D5E-EA47-836C-0CC54F32B79D}"/>
              </a:ext>
            </a:extLst>
          </p:cNvPr>
          <p:cNvGrpSpPr>
            <a:grpSpLocks/>
          </p:cNvGrpSpPr>
          <p:nvPr/>
        </p:nvGrpSpPr>
        <p:grpSpPr bwMode="auto">
          <a:xfrm>
            <a:off x="1225550" y="3968750"/>
            <a:ext cx="5854700" cy="596900"/>
            <a:chOff x="772" y="2500"/>
            <a:chExt cx="3688" cy="376"/>
          </a:xfrm>
        </p:grpSpPr>
        <p:sp>
          <p:nvSpPr>
            <p:cNvPr id="37918" name="Rectangle 30">
              <a:extLst>
                <a:ext uri="{FF2B5EF4-FFF2-40B4-BE49-F238E27FC236}">
                  <a16:creationId xmlns:a16="http://schemas.microsoft.com/office/drawing/2014/main" id="{09794C85-DFAF-804F-9EF0-FBEF2F142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9" name="Rectangle 31">
              <a:extLst>
                <a:ext uri="{FF2B5EF4-FFF2-40B4-BE49-F238E27FC236}">
                  <a16:creationId xmlns:a16="http://schemas.microsoft.com/office/drawing/2014/main" id="{FDC971B4-7C08-654F-A62F-768A617E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0" name="Rectangle 32">
              <a:extLst>
                <a:ext uri="{FF2B5EF4-FFF2-40B4-BE49-F238E27FC236}">
                  <a16:creationId xmlns:a16="http://schemas.microsoft.com/office/drawing/2014/main" id="{A3638849-E366-9148-9851-4B8EE2E17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1" name="Rectangle 33">
              <a:extLst>
                <a:ext uri="{FF2B5EF4-FFF2-40B4-BE49-F238E27FC236}">
                  <a16:creationId xmlns:a16="http://schemas.microsoft.com/office/drawing/2014/main" id="{67803DA5-D5C0-B94F-AC22-7C21E790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2" name="Rectangle 34">
              <a:extLst>
                <a:ext uri="{FF2B5EF4-FFF2-40B4-BE49-F238E27FC236}">
                  <a16:creationId xmlns:a16="http://schemas.microsoft.com/office/drawing/2014/main" id="{EEFB88F6-978D-6244-9674-DD1B9A11E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3" name="Rectangle 35">
              <a:extLst>
                <a:ext uri="{FF2B5EF4-FFF2-40B4-BE49-F238E27FC236}">
                  <a16:creationId xmlns:a16="http://schemas.microsoft.com/office/drawing/2014/main" id="{7C6D66CE-4B75-6143-B6F6-4EE28C1D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Rectangle 36">
              <a:extLst>
                <a:ext uri="{FF2B5EF4-FFF2-40B4-BE49-F238E27FC236}">
                  <a16:creationId xmlns:a16="http://schemas.microsoft.com/office/drawing/2014/main" id="{A25DE463-51A4-7548-9CD4-820D5F075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5" name="Rectangle 37">
              <a:extLst>
                <a:ext uri="{FF2B5EF4-FFF2-40B4-BE49-F238E27FC236}">
                  <a16:creationId xmlns:a16="http://schemas.microsoft.com/office/drawing/2014/main" id="{1A1E69D6-02F4-FD4B-ADDF-D7D1ED0CE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6" name="Rectangle 38">
              <a:extLst>
                <a:ext uri="{FF2B5EF4-FFF2-40B4-BE49-F238E27FC236}">
                  <a16:creationId xmlns:a16="http://schemas.microsoft.com/office/drawing/2014/main" id="{DBFF3FB4-F265-E443-8A00-E70BFB82F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33" name="Group 45">
            <a:extLst>
              <a:ext uri="{FF2B5EF4-FFF2-40B4-BE49-F238E27FC236}">
                <a16:creationId xmlns:a16="http://schemas.microsoft.com/office/drawing/2014/main" id="{AD111F58-3ED0-7640-ADA4-ACF57952811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495800"/>
            <a:ext cx="5716588" cy="700088"/>
            <a:chOff x="864" y="2832"/>
            <a:chExt cx="3601" cy="441"/>
          </a:xfrm>
        </p:grpSpPr>
        <p:sp>
          <p:nvSpPr>
            <p:cNvPr id="37928" name="Freeform 40">
              <a:extLst>
                <a:ext uri="{FF2B5EF4-FFF2-40B4-BE49-F238E27FC236}">
                  <a16:creationId xmlns:a16="http://schemas.microsoft.com/office/drawing/2014/main" id="{F35C0524-E574-134B-BFE4-79985EF82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832"/>
              <a:ext cx="1105" cy="303"/>
            </a:xfrm>
            <a:custGeom>
              <a:avLst/>
              <a:gdLst>
                <a:gd name="T0" fmla="*/ 0 w 1105"/>
                <a:gd name="T1" fmla="*/ 0 h 303"/>
                <a:gd name="T2" fmla="*/ 15 w 1105"/>
                <a:gd name="T3" fmla="*/ 65 h 303"/>
                <a:gd name="T4" fmla="*/ 28 w 1105"/>
                <a:gd name="T5" fmla="*/ 115 h 303"/>
                <a:gd name="T6" fmla="*/ 40 w 1105"/>
                <a:gd name="T7" fmla="*/ 152 h 303"/>
                <a:gd name="T8" fmla="*/ 78 w 1105"/>
                <a:gd name="T9" fmla="*/ 190 h 303"/>
                <a:gd name="T10" fmla="*/ 115 w 1105"/>
                <a:gd name="T11" fmla="*/ 215 h 303"/>
                <a:gd name="T12" fmla="*/ 153 w 1105"/>
                <a:gd name="T13" fmla="*/ 227 h 303"/>
                <a:gd name="T14" fmla="*/ 190 w 1105"/>
                <a:gd name="T15" fmla="*/ 240 h 303"/>
                <a:gd name="T16" fmla="*/ 240 w 1105"/>
                <a:gd name="T17" fmla="*/ 240 h 303"/>
                <a:gd name="T18" fmla="*/ 278 w 1105"/>
                <a:gd name="T19" fmla="*/ 252 h 303"/>
                <a:gd name="T20" fmla="*/ 316 w 1105"/>
                <a:gd name="T21" fmla="*/ 265 h 303"/>
                <a:gd name="T22" fmla="*/ 353 w 1105"/>
                <a:gd name="T23" fmla="*/ 265 h 303"/>
                <a:gd name="T24" fmla="*/ 391 w 1105"/>
                <a:gd name="T25" fmla="*/ 277 h 303"/>
                <a:gd name="T26" fmla="*/ 441 w 1105"/>
                <a:gd name="T27" fmla="*/ 290 h 303"/>
                <a:gd name="T28" fmla="*/ 478 w 1105"/>
                <a:gd name="T29" fmla="*/ 290 h 303"/>
                <a:gd name="T30" fmla="*/ 516 w 1105"/>
                <a:gd name="T31" fmla="*/ 290 h 303"/>
                <a:gd name="T32" fmla="*/ 566 w 1105"/>
                <a:gd name="T33" fmla="*/ 302 h 303"/>
                <a:gd name="T34" fmla="*/ 603 w 1105"/>
                <a:gd name="T35" fmla="*/ 302 h 303"/>
                <a:gd name="T36" fmla="*/ 641 w 1105"/>
                <a:gd name="T37" fmla="*/ 302 h 303"/>
                <a:gd name="T38" fmla="*/ 678 w 1105"/>
                <a:gd name="T39" fmla="*/ 302 h 303"/>
                <a:gd name="T40" fmla="*/ 716 w 1105"/>
                <a:gd name="T41" fmla="*/ 302 h 303"/>
                <a:gd name="T42" fmla="*/ 753 w 1105"/>
                <a:gd name="T43" fmla="*/ 302 h 303"/>
                <a:gd name="T44" fmla="*/ 803 w 1105"/>
                <a:gd name="T45" fmla="*/ 290 h 303"/>
                <a:gd name="T46" fmla="*/ 841 w 1105"/>
                <a:gd name="T47" fmla="*/ 290 h 303"/>
                <a:gd name="T48" fmla="*/ 878 w 1105"/>
                <a:gd name="T49" fmla="*/ 277 h 303"/>
                <a:gd name="T50" fmla="*/ 916 w 1105"/>
                <a:gd name="T51" fmla="*/ 265 h 303"/>
                <a:gd name="T52" fmla="*/ 953 w 1105"/>
                <a:gd name="T53" fmla="*/ 252 h 303"/>
                <a:gd name="T54" fmla="*/ 991 w 1105"/>
                <a:gd name="T55" fmla="*/ 227 h 303"/>
                <a:gd name="T56" fmla="*/ 1028 w 1105"/>
                <a:gd name="T57" fmla="*/ 202 h 303"/>
                <a:gd name="T58" fmla="*/ 1053 w 1105"/>
                <a:gd name="T59" fmla="*/ 165 h 303"/>
                <a:gd name="T60" fmla="*/ 1078 w 1105"/>
                <a:gd name="T61" fmla="*/ 127 h 303"/>
                <a:gd name="T62" fmla="*/ 1103 w 1105"/>
                <a:gd name="T63" fmla="*/ 90 h 303"/>
                <a:gd name="T64" fmla="*/ 1104 w 1105"/>
                <a:gd name="T65" fmla="*/ 4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5" h="303">
                  <a:moveTo>
                    <a:pt x="0" y="0"/>
                  </a:moveTo>
                  <a:lnTo>
                    <a:pt x="15" y="65"/>
                  </a:lnTo>
                  <a:lnTo>
                    <a:pt x="28" y="115"/>
                  </a:lnTo>
                  <a:lnTo>
                    <a:pt x="40" y="152"/>
                  </a:lnTo>
                  <a:lnTo>
                    <a:pt x="78" y="190"/>
                  </a:lnTo>
                  <a:lnTo>
                    <a:pt x="115" y="215"/>
                  </a:lnTo>
                  <a:lnTo>
                    <a:pt x="153" y="227"/>
                  </a:lnTo>
                  <a:lnTo>
                    <a:pt x="190" y="240"/>
                  </a:lnTo>
                  <a:lnTo>
                    <a:pt x="240" y="240"/>
                  </a:lnTo>
                  <a:lnTo>
                    <a:pt x="278" y="252"/>
                  </a:lnTo>
                  <a:lnTo>
                    <a:pt x="316" y="265"/>
                  </a:lnTo>
                  <a:lnTo>
                    <a:pt x="353" y="265"/>
                  </a:lnTo>
                  <a:lnTo>
                    <a:pt x="391" y="277"/>
                  </a:lnTo>
                  <a:lnTo>
                    <a:pt x="441" y="290"/>
                  </a:lnTo>
                  <a:lnTo>
                    <a:pt x="478" y="290"/>
                  </a:lnTo>
                  <a:lnTo>
                    <a:pt x="516" y="290"/>
                  </a:lnTo>
                  <a:lnTo>
                    <a:pt x="566" y="302"/>
                  </a:lnTo>
                  <a:lnTo>
                    <a:pt x="603" y="302"/>
                  </a:lnTo>
                  <a:lnTo>
                    <a:pt x="641" y="302"/>
                  </a:lnTo>
                  <a:lnTo>
                    <a:pt x="678" y="302"/>
                  </a:lnTo>
                  <a:lnTo>
                    <a:pt x="716" y="302"/>
                  </a:lnTo>
                  <a:lnTo>
                    <a:pt x="753" y="302"/>
                  </a:lnTo>
                  <a:lnTo>
                    <a:pt x="803" y="290"/>
                  </a:lnTo>
                  <a:lnTo>
                    <a:pt x="841" y="290"/>
                  </a:lnTo>
                  <a:lnTo>
                    <a:pt x="878" y="277"/>
                  </a:lnTo>
                  <a:lnTo>
                    <a:pt x="916" y="265"/>
                  </a:lnTo>
                  <a:lnTo>
                    <a:pt x="953" y="252"/>
                  </a:lnTo>
                  <a:lnTo>
                    <a:pt x="991" y="227"/>
                  </a:lnTo>
                  <a:lnTo>
                    <a:pt x="1028" y="202"/>
                  </a:lnTo>
                  <a:lnTo>
                    <a:pt x="1053" y="165"/>
                  </a:lnTo>
                  <a:lnTo>
                    <a:pt x="1078" y="127"/>
                  </a:lnTo>
                  <a:lnTo>
                    <a:pt x="1103" y="90"/>
                  </a:lnTo>
                  <a:lnTo>
                    <a:pt x="1104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Freeform 41">
              <a:extLst>
                <a:ext uri="{FF2B5EF4-FFF2-40B4-BE49-F238E27FC236}">
                  <a16:creationId xmlns:a16="http://schemas.microsoft.com/office/drawing/2014/main" id="{3DC718DF-5FD2-2047-A2A1-AB0B8EA31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832"/>
              <a:ext cx="1441" cy="341"/>
            </a:xfrm>
            <a:custGeom>
              <a:avLst/>
              <a:gdLst>
                <a:gd name="T0" fmla="*/ 0 w 1441"/>
                <a:gd name="T1" fmla="*/ 0 h 341"/>
                <a:gd name="T2" fmla="*/ 28 w 1441"/>
                <a:gd name="T3" fmla="*/ 65 h 341"/>
                <a:gd name="T4" fmla="*/ 53 w 1441"/>
                <a:gd name="T5" fmla="*/ 102 h 341"/>
                <a:gd name="T6" fmla="*/ 90 w 1441"/>
                <a:gd name="T7" fmla="*/ 127 h 341"/>
                <a:gd name="T8" fmla="*/ 128 w 1441"/>
                <a:gd name="T9" fmla="*/ 152 h 341"/>
                <a:gd name="T10" fmla="*/ 165 w 1441"/>
                <a:gd name="T11" fmla="*/ 177 h 341"/>
                <a:gd name="T12" fmla="*/ 228 w 1441"/>
                <a:gd name="T13" fmla="*/ 202 h 341"/>
                <a:gd name="T14" fmla="*/ 265 w 1441"/>
                <a:gd name="T15" fmla="*/ 227 h 341"/>
                <a:gd name="T16" fmla="*/ 315 w 1441"/>
                <a:gd name="T17" fmla="*/ 240 h 341"/>
                <a:gd name="T18" fmla="*/ 365 w 1441"/>
                <a:gd name="T19" fmla="*/ 265 h 341"/>
                <a:gd name="T20" fmla="*/ 415 w 1441"/>
                <a:gd name="T21" fmla="*/ 277 h 341"/>
                <a:gd name="T22" fmla="*/ 453 w 1441"/>
                <a:gd name="T23" fmla="*/ 302 h 341"/>
                <a:gd name="T24" fmla="*/ 503 w 1441"/>
                <a:gd name="T25" fmla="*/ 315 h 341"/>
                <a:gd name="T26" fmla="*/ 553 w 1441"/>
                <a:gd name="T27" fmla="*/ 327 h 341"/>
                <a:gd name="T28" fmla="*/ 603 w 1441"/>
                <a:gd name="T29" fmla="*/ 340 h 341"/>
                <a:gd name="T30" fmla="*/ 653 w 1441"/>
                <a:gd name="T31" fmla="*/ 340 h 341"/>
                <a:gd name="T32" fmla="*/ 690 w 1441"/>
                <a:gd name="T33" fmla="*/ 340 h 341"/>
                <a:gd name="T34" fmla="*/ 728 w 1441"/>
                <a:gd name="T35" fmla="*/ 340 h 341"/>
                <a:gd name="T36" fmla="*/ 778 w 1441"/>
                <a:gd name="T37" fmla="*/ 340 h 341"/>
                <a:gd name="T38" fmla="*/ 815 w 1441"/>
                <a:gd name="T39" fmla="*/ 340 h 341"/>
                <a:gd name="T40" fmla="*/ 865 w 1441"/>
                <a:gd name="T41" fmla="*/ 340 h 341"/>
                <a:gd name="T42" fmla="*/ 903 w 1441"/>
                <a:gd name="T43" fmla="*/ 340 h 341"/>
                <a:gd name="T44" fmla="*/ 940 w 1441"/>
                <a:gd name="T45" fmla="*/ 327 h 341"/>
                <a:gd name="T46" fmla="*/ 978 w 1441"/>
                <a:gd name="T47" fmla="*/ 315 h 341"/>
                <a:gd name="T48" fmla="*/ 1015 w 1441"/>
                <a:gd name="T49" fmla="*/ 302 h 341"/>
                <a:gd name="T50" fmla="*/ 1053 w 1441"/>
                <a:gd name="T51" fmla="*/ 290 h 341"/>
                <a:gd name="T52" fmla="*/ 1090 w 1441"/>
                <a:gd name="T53" fmla="*/ 277 h 341"/>
                <a:gd name="T54" fmla="*/ 1128 w 1441"/>
                <a:gd name="T55" fmla="*/ 265 h 341"/>
                <a:gd name="T56" fmla="*/ 1165 w 1441"/>
                <a:gd name="T57" fmla="*/ 252 h 341"/>
                <a:gd name="T58" fmla="*/ 1203 w 1441"/>
                <a:gd name="T59" fmla="*/ 227 h 341"/>
                <a:gd name="T60" fmla="*/ 1240 w 1441"/>
                <a:gd name="T61" fmla="*/ 215 h 341"/>
                <a:gd name="T62" fmla="*/ 1303 w 1441"/>
                <a:gd name="T63" fmla="*/ 190 h 341"/>
                <a:gd name="T64" fmla="*/ 1365 w 1441"/>
                <a:gd name="T65" fmla="*/ 177 h 341"/>
                <a:gd name="T66" fmla="*/ 1403 w 1441"/>
                <a:gd name="T67" fmla="*/ 165 h 341"/>
                <a:gd name="T68" fmla="*/ 1415 w 1441"/>
                <a:gd name="T69" fmla="*/ 127 h 341"/>
                <a:gd name="T70" fmla="*/ 1428 w 1441"/>
                <a:gd name="T71" fmla="*/ 90 h 341"/>
                <a:gd name="T72" fmla="*/ 1440 w 1441"/>
                <a:gd name="T73" fmla="*/ 48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1" h="341">
                  <a:moveTo>
                    <a:pt x="0" y="0"/>
                  </a:moveTo>
                  <a:lnTo>
                    <a:pt x="28" y="65"/>
                  </a:lnTo>
                  <a:lnTo>
                    <a:pt x="53" y="102"/>
                  </a:lnTo>
                  <a:lnTo>
                    <a:pt x="90" y="127"/>
                  </a:lnTo>
                  <a:lnTo>
                    <a:pt x="128" y="152"/>
                  </a:lnTo>
                  <a:lnTo>
                    <a:pt x="165" y="177"/>
                  </a:lnTo>
                  <a:lnTo>
                    <a:pt x="228" y="202"/>
                  </a:lnTo>
                  <a:lnTo>
                    <a:pt x="265" y="227"/>
                  </a:lnTo>
                  <a:lnTo>
                    <a:pt x="315" y="240"/>
                  </a:lnTo>
                  <a:lnTo>
                    <a:pt x="365" y="265"/>
                  </a:lnTo>
                  <a:lnTo>
                    <a:pt x="415" y="277"/>
                  </a:lnTo>
                  <a:lnTo>
                    <a:pt x="453" y="302"/>
                  </a:lnTo>
                  <a:lnTo>
                    <a:pt x="503" y="315"/>
                  </a:lnTo>
                  <a:lnTo>
                    <a:pt x="553" y="327"/>
                  </a:lnTo>
                  <a:lnTo>
                    <a:pt x="603" y="340"/>
                  </a:lnTo>
                  <a:lnTo>
                    <a:pt x="653" y="340"/>
                  </a:lnTo>
                  <a:lnTo>
                    <a:pt x="690" y="340"/>
                  </a:lnTo>
                  <a:lnTo>
                    <a:pt x="728" y="340"/>
                  </a:lnTo>
                  <a:lnTo>
                    <a:pt x="778" y="340"/>
                  </a:lnTo>
                  <a:lnTo>
                    <a:pt x="815" y="340"/>
                  </a:lnTo>
                  <a:lnTo>
                    <a:pt x="865" y="340"/>
                  </a:lnTo>
                  <a:lnTo>
                    <a:pt x="903" y="340"/>
                  </a:lnTo>
                  <a:lnTo>
                    <a:pt x="940" y="327"/>
                  </a:lnTo>
                  <a:lnTo>
                    <a:pt x="978" y="315"/>
                  </a:lnTo>
                  <a:lnTo>
                    <a:pt x="1015" y="302"/>
                  </a:lnTo>
                  <a:lnTo>
                    <a:pt x="1053" y="290"/>
                  </a:lnTo>
                  <a:lnTo>
                    <a:pt x="1090" y="277"/>
                  </a:lnTo>
                  <a:lnTo>
                    <a:pt x="1128" y="265"/>
                  </a:lnTo>
                  <a:lnTo>
                    <a:pt x="1165" y="252"/>
                  </a:lnTo>
                  <a:lnTo>
                    <a:pt x="1203" y="227"/>
                  </a:lnTo>
                  <a:lnTo>
                    <a:pt x="1240" y="215"/>
                  </a:lnTo>
                  <a:lnTo>
                    <a:pt x="1303" y="190"/>
                  </a:lnTo>
                  <a:lnTo>
                    <a:pt x="1365" y="177"/>
                  </a:lnTo>
                  <a:lnTo>
                    <a:pt x="1403" y="165"/>
                  </a:lnTo>
                  <a:lnTo>
                    <a:pt x="1415" y="127"/>
                  </a:lnTo>
                  <a:lnTo>
                    <a:pt x="1428" y="90"/>
                  </a:lnTo>
                  <a:lnTo>
                    <a:pt x="1440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Freeform 42">
              <a:extLst>
                <a:ext uri="{FF2B5EF4-FFF2-40B4-BE49-F238E27FC236}">
                  <a16:creationId xmlns:a16="http://schemas.microsoft.com/office/drawing/2014/main" id="{5361B980-68C6-6649-9672-BE3CEEB4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832"/>
              <a:ext cx="1873" cy="441"/>
            </a:xfrm>
            <a:custGeom>
              <a:avLst/>
              <a:gdLst>
                <a:gd name="T0" fmla="*/ 0 w 1873"/>
                <a:gd name="T1" fmla="*/ 0 h 441"/>
                <a:gd name="T2" fmla="*/ 61 w 1873"/>
                <a:gd name="T3" fmla="*/ 15 h 441"/>
                <a:gd name="T4" fmla="*/ 111 w 1873"/>
                <a:gd name="T5" fmla="*/ 52 h 441"/>
                <a:gd name="T6" fmla="*/ 148 w 1873"/>
                <a:gd name="T7" fmla="*/ 77 h 441"/>
                <a:gd name="T8" fmla="*/ 186 w 1873"/>
                <a:gd name="T9" fmla="*/ 115 h 441"/>
                <a:gd name="T10" fmla="*/ 223 w 1873"/>
                <a:gd name="T11" fmla="*/ 152 h 441"/>
                <a:gd name="T12" fmla="*/ 261 w 1873"/>
                <a:gd name="T13" fmla="*/ 190 h 441"/>
                <a:gd name="T14" fmla="*/ 311 w 1873"/>
                <a:gd name="T15" fmla="*/ 240 h 441"/>
                <a:gd name="T16" fmla="*/ 348 w 1873"/>
                <a:gd name="T17" fmla="*/ 265 h 441"/>
                <a:gd name="T18" fmla="*/ 398 w 1873"/>
                <a:gd name="T19" fmla="*/ 302 h 441"/>
                <a:gd name="T20" fmla="*/ 436 w 1873"/>
                <a:gd name="T21" fmla="*/ 327 h 441"/>
                <a:gd name="T22" fmla="*/ 473 w 1873"/>
                <a:gd name="T23" fmla="*/ 352 h 441"/>
                <a:gd name="T24" fmla="*/ 511 w 1873"/>
                <a:gd name="T25" fmla="*/ 365 h 441"/>
                <a:gd name="T26" fmla="*/ 561 w 1873"/>
                <a:gd name="T27" fmla="*/ 390 h 441"/>
                <a:gd name="T28" fmla="*/ 611 w 1873"/>
                <a:gd name="T29" fmla="*/ 402 h 441"/>
                <a:gd name="T30" fmla="*/ 648 w 1873"/>
                <a:gd name="T31" fmla="*/ 415 h 441"/>
                <a:gd name="T32" fmla="*/ 686 w 1873"/>
                <a:gd name="T33" fmla="*/ 427 h 441"/>
                <a:gd name="T34" fmla="*/ 736 w 1873"/>
                <a:gd name="T35" fmla="*/ 440 h 441"/>
                <a:gd name="T36" fmla="*/ 786 w 1873"/>
                <a:gd name="T37" fmla="*/ 440 h 441"/>
                <a:gd name="T38" fmla="*/ 836 w 1873"/>
                <a:gd name="T39" fmla="*/ 440 h 441"/>
                <a:gd name="T40" fmla="*/ 886 w 1873"/>
                <a:gd name="T41" fmla="*/ 440 h 441"/>
                <a:gd name="T42" fmla="*/ 923 w 1873"/>
                <a:gd name="T43" fmla="*/ 440 h 441"/>
                <a:gd name="T44" fmla="*/ 961 w 1873"/>
                <a:gd name="T45" fmla="*/ 440 h 441"/>
                <a:gd name="T46" fmla="*/ 998 w 1873"/>
                <a:gd name="T47" fmla="*/ 440 h 441"/>
                <a:gd name="T48" fmla="*/ 1048 w 1873"/>
                <a:gd name="T49" fmla="*/ 427 h 441"/>
                <a:gd name="T50" fmla="*/ 1098 w 1873"/>
                <a:gd name="T51" fmla="*/ 427 h 441"/>
                <a:gd name="T52" fmla="*/ 1136 w 1873"/>
                <a:gd name="T53" fmla="*/ 427 h 441"/>
                <a:gd name="T54" fmla="*/ 1198 w 1873"/>
                <a:gd name="T55" fmla="*/ 415 h 441"/>
                <a:gd name="T56" fmla="*/ 1236 w 1873"/>
                <a:gd name="T57" fmla="*/ 415 h 441"/>
                <a:gd name="T58" fmla="*/ 1273 w 1873"/>
                <a:gd name="T59" fmla="*/ 415 h 441"/>
                <a:gd name="T60" fmla="*/ 1311 w 1873"/>
                <a:gd name="T61" fmla="*/ 402 h 441"/>
                <a:gd name="T62" fmla="*/ 1348 w 1873"/>
                <a:gd name="T63" fmla="*/ 402 h 441"/>
                <a:gd name="T64" fmla="*/ 1386 w 1873"/>
                <a:gd name="T65" fmla="*/ 402 h 441"/>
                <a:gd name="T66" fmla="*/ 1436 w 1873"/>
                <a:gd name="T67" fmla="*/ 390 h 441"/>
                <a:gd name="T68" fmla="*/ 1473 w 1873"/>
                <a:gd name="T69" fmla="*/ 377 h 441"/>
                <a:gd name="T70" fmla="*/ 1511 w 1873"/>
                <a:gd name="T71" fmla="*/ 365 h 441"/>
                <a:gd name="T72" fmla="*/ 1549 w 1873"/>
                <a:gd name="T73" fmla="*/ 352 h 441"/>
                <a:gd name="T74" fmla="*/ 1586 w 1873"/>
                <a:gd name="T75" fmla="*/ 340 h 441"/>
                <a:gd name="T76" fmla="*/ 1624 w 1873"/>
                <a:gd name="T77" fmla="*/ 315 h 441"/>
                <a:gd name="T78" fmla="*/ 1661 w 1873"/>
                <a:gd name="T79" fmla="*/ 302 h 441"/>
                <a:gd name="T80" fmla="*/ 1699 w 1873"/>
                <a:gd name="T81" fmla="*/ 265 h 441"/>
                <a:gd name="T82" fmla="*/ 1736 w 1873"/>
                <a:gd name="T83" fmla="*/ 240 h 441"/>
                <a:gd name="T84" fmla="*/ 1774 w 1873"/>
                <a:gd name="T85" fmla="*/ 215 h 441"/>
                <a:gd name="T86" fmla="*/ 1811 w 1873"/>
                <a:gd name="T87" fmla="*/ 190 h 441"/>
                <a:gd name="T88" fmla="*/ 1836 w 1873"/>
                <a:gd name="T89" fmla="*/ 152 h 441"/>
                <a:gd name="T90" fmla="*/ 1849 w 1873"/>
                <a:gd name="T91" fmla="*/ 115 h 441"/>
                <a:gd name="T92" fmla="*/ 1861 w 1873"/>
                <a:gd name="T93" fmla="*/ 77 h 441"/>
                <a:gd name="T94" fmla="*/ 1872 w 1873"/>
                <a:gd name="T95" fmla="*/ 48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73" h="441">
                  <a:moveTo>
                    <a:pt x="0" y="0"/>
                  </a:moveTo>
                  <a:lnTo>
                    <a:pt x="61" y="15"/>
                  </a:lnTo>
                  <a:lnTo>
                    <a:pt x="111" y="52"/>
                  </a:lnTo>
                  <a:lnTo>
                    <a:pt x="148" y="77"/>
                  </a:lnTo>
                  <a:lnTo>
                    <a:pt x="186" y="115"/>
                  </a:lnTo>
                  <a:lnTo>
                    <a:pt x="223" y="152"/>
                  </a:lnTo>
                  <a:lnTo>
                    <a:pt x="261" y="190"/>
                  </a:lnTo>
                  <a:lnTo>
                    <a:pt x="311" y="240"/>
                  </a:lnTo>
                  <a:lnTo>
                    <a:pt x="348" y="265"/>
                  </a:lnTo>
                  <a:lnTo>
                    <a:pt x="398" y="302"/>
                  </a:lnTo>
                  <a:lnTo>
                    <a:pt x="436" y="327"/>
                  </a:lnTo>
                  <a:lnTo>
                    <a:pt x="473" y="352"/>
                  </a:lnTo>
                  <a:lnTo>
                    <a:pt x="511" y="365"/>
                  </a:lnTo>
                  <a:lnTo>
                    <a:pt x="561" y="390"/>
                  </a:lnTo>
                  <a:lnTo>
                    <a:pt x="611" y="402"/>
                  </a:lnTo>
                  <a:lnTo>
                    <a:pt x="648" y="415"/>
                  </a:lnTo>
                  <a:lnTo>
                    <a:pt x="686" y="427"/>
                  </a:lnTo>
                  <a:lnTo>
                    <a:pt x="736" y="440"/>
                  </a:lnTo>
                  <a:lnTo>
                    <a:pt x="786" y="440"/>
                  </a:lnTo>
                  <a:lnTo>
                    <a:pt x="836" y="440"/>
                  </a:lnTo>
                  <a:lnTo>
                    <a:pt x="886" y="440"/>
                  </a:lnTo>
                  <a:lnTo>
                    <a:pt x="923" y="440"/>
                  </a:lnTo>
                  <a:lnTo>
                    <a:pt x="961" y="440"/>
                  </a:lnTo>
                  <a:lnTo>
                    <a:pt x="998" y="440"/>
                  </a:lnTo>
                  <a:lnTo>
                    <a:pt x="1048" y="427"/>
                  </a:lnTo>
                  <a:lnTo>
                    <a:pt x="1098" y="427"/>
                  </a:lnTo>
                  <a:lnTo>
                    <a:pt x="1136" y="427"/>
                  </a:lnTo>
                  <a:lnTo>
                    <a:pt x="1198" y="415"/>
                  </a:lnTo>
                  <a:lnTo>
                    <a:pt x="1236" y="415"/>
                  </a:lnTo>
                  <a:lnTo>
                    <a:pt x="1273" y="415"/>
                  </a:lnTo>
                  <a:lnTo>
                    <a:pt x="1311" y="402"/>
                  </a:lnTo>
                  <a:lnTo>
                    <a:pt x="1348" y="402"/>
                  </a:lnTo>
                  <a:lnTo>
                    <a:pt x="1386" y="402"/>
                  </a:lnTo>
                  <a:lnTo>
                    <a:pt x="1436" y="390"/>
                  </a:lnTo>
                  <a:lnTo>
                    <a:pt x="1473" y="377"/>
                  </a:lnTo>
                  <a:lnTo>
                    <a:pt x="1511" y="365"/>
                  </a:lnTo>
                  <a:lnTo>
                    <a:pt x="1549" y="352"/>
                  </a:lnTo>
                  <a:lnTo>
                    <a:pt x="1586" y="340"/>
                  </a:lnTo>
                  <a:lnTo>
                    <a:pt x="1624" y="315"/>
                  </a:lnTo>
                  <a:lnTo>
                    <a:pt x="1661" y="302"/>
                  </a:lnTo>
                  <a:lnTo>
                    <a:pt x="1699" y="265"/>
                  </a:lnTo>
                  <a:lnTo>
                    <a:pt x="1736" y="240"/>
                  </a:lnTo>
                  <a:lnTo>
                    <a:pt x="1774" y="215"/>
                  </a:lnTo>
                  <a:lnTo>
                    <a:pt x="1811" y="190"/>
                  </a:lnTo>
                  <a:lnTo>
                    <a:pt x="1836" y="152"/>
                  </a:lnTo>
                  <a:lnTo>
                    <a:pt x="1849" y="115"/>
                  </a:lnTo>
                  <a:lnTo>
                    <a:pt x="1861" y="77"/>
                  </a:lnTo>
                  <a:lnTo>
                    <a:pt x="1872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Freeform 43">
              <a:extLst>
                <a:ext uri="{FF2B5EF4-FFF2-40B4-BE49-F238E27FC236}">
                  <a16:creationId xmlns:a16="http://schemas.microsoft.com/office/drawing/2014/main" id="{1EAD2329-7165-6547-8736-46271C04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832"/>
              <a:ext cx="2209" cy="403"/>
            </a:xfrm>
            <a:custGeom>
              <a:avLst/>
              <a:gdLst>
                <a:gd name="T0" fmla="*/ 0 w 2209"/>
                <a:gd name="T1" fmla="*/ 0 h 403"/>
                <a:gd name="T2" fmla="*/ 10 w 2209"/>
                <a:gd name="T3" fmla="*/ 52 h 403"/>
                <a:gd name="T4" fmla="*/ 23 w 2209"/>
                <a:gd name="T5" fmla="*/ 90 h 403"/>
                <a:gd name="T6" fmla="*/ 35 w 2209"/>
                <a:gd name="T7" fmla="*/ 127 h 403"/>
                <a:gd name="T8" fmla="*/ 60 w 2209"/>
                <a:gd name="T9" fmla="*/ 165 h 403"/>
                <a:gd name="T10" fmla="*/ 98 w 2209"/>
                <a:gd name="T11" fmla="*/ 202 h 403"/>
                <a:gd name="T12" fmla="*/ 135 w 2209"/>
                <a:gd name="T13" fmla="*/ 227 h 403"/>
                <a:gd name="T14" fmla="*/ 173 w 2209"/>
                <a:gd name="T15" fmla="*/ 265 h 403"/>
                <a:gd name="T16" fmla="*/ 210 w 2209"/>
                <a:gd name="T17" fmla="*/ 290 h 403"/>
                <a:gd name="T18" fmla="*/ 248 w 2209"/>
                <a:gd name="T19" fmla="*/ 302 h 403"/>
                <a:gd name="T20" fmla="*/ 285 w 2209"/>
                <a:gd name="T21" fmla="*/ 327 h 403"/>
                <a:gd name="T22" fmla="*/ 323 w 2209"/>
                <a:gd name="T23" fmla="*/ 352 h 403"/>
                <a:gd name="T24" fmla="*/ 360 w 2209"/>
                <a:gd name="T25" fmla="*/ 365 h 403"/>
                <a:gd name="T26" fmla="*/ 398 w 2209"/>
                <a:gd name="T27" fmla="*/ 377 h 403"/>
                <a:gd name="T28" fmla="*/ 448 w 2209"/>
                <a:gd name="T29" fmla="*/ 377 h 403"/>
                <a:gd name="T30" fmla="*/ 485 w 2209"/>
                <a:gd name="T31" fmla="*/ 390 h 403"/>
                <a:gd name="T32" fmla="*/ 523 w 2209"/>
                <a:gd name="T33" fmla="*/ 390 h 403"/>
                <a:gd name="T34" fmla="*/ 585 w 2209"/>
                <a:gd name="T35" fmla="*/ 390 h 403"/>
                <a:gd name="T36" fmla="*/ 623 w 2209"/>
                <a:gd name="T37" fmla="*/ 390 h 403"/>
                <a:gd name="T38" fmla="*/ 673 w 2209"/>
                <a:gd name="T39" fmla="*/ 390 h 403"/>
                <a:gd name="T40" fmla="*/ 723 w 2209"/>
                <a:gd name="T41" fmla="*/ 402 h 403"/>
                <a:gd name="T42" fmla="*/ 760 w 2209"/>
                <a:gd name="T43" fmla="*/ 402 h 403"/>
                <a:gd name="T44" fmla="*/ 798 w 2209"/>
                <a:gd name="T45" fmla="*/ 402 h 403"/>
                <a:gd name="T46" fmla="*/ 835 w 2209"/>
                <a:gd name="T47" fmla="*/ 402 h 403"/>
                <a:gd name="T48" fmla="*/ 873 w 2209"/>
                <a:gd name="T49" fmla="*/ 402 h 403"/>
                <a:gd name="T50" fmla="*/ 910 w 2209"/>
                <a:gd name="T51" fmla="*/ 402 h 403"/>
                <a:gd name="T52" fmla="*/ 948 w 2209"/>
                <a:gd name="T53" fmla="*/ 402 h 403"/>
                <a:gd name="T54" fmla="*/ 985 w 2209"/>
                <a:gd name="T55" fmla="*/ 402 h 403"/>
                <a:gd name="T56" fmla="*/ 1035 w 2209"/>
                <a:gd name="T57" fmla="*/ 402 h 403"/>
                <a:gd name="T58" fmla="*/ 1085 w 2209"/>
                <a:gd name="T59" fmla="*/ 402 h 403"/>
                <a:gd name="T60" fmla="*/ 1123 w 2209"/>
                <a:gd name="T61" fmla="*/ 402 h 403"/>
                <a:gd name="T62" fmla="*/ 1160 w 2209"/>
                <a:gd name="T63" fmla="*/ 402 h 403"/>
                <a:gd name="T64" fmla="*/ 1210 w 2209"/>
                <a:gd name="T65" fmla="*/ 402 h 403"/>
                <a:gd name="T66" fmla="*/ 1261 w 2209"/>
                <a:gd name="T67" fmla="*/ 402 h 403"/>
                <a:gd name="T68" fmla="*/ 1298 w 2209"/>
                <a:gd name="T69" fmla="*/ 402 h 403"/>
                <a:gd name="T70" fmla="*/ 1336 w 2209"/>
                <a:gd name="T71" fmla="*/ 402 h 403"/>
                <a:gd name="T72" fmla="*/ 1373 w 2209"/>
                <a:gd name="T73" fmla="*/ 402 h 403"/>
                <a:gd name="T74" fmla="*/ 1423 w 2209"/>
                <a:gd name="T75" fmla="*/ 390 h 403"/>
                <a:gd name="T76" fmla="*/ 1473 w 2209"/>
                <a:gd name="T77" fmla="*/ 390 h 403"/>
                <a:gd name="T78" fmla="*/ 1511 w 2209"/>
                <a:gd name="T79" fmla="*/ 390 h 403"/>
                <a:gd name="T80" fmla="*/ 1561 w 2209"/>
                <a:gd name="T81" fmla="*/ 390 h 403"/>
                <a:gd name="T82" fmla="*/ 1598 w 2209"/>
                <a:gd name="T83" fmla="*/ 377 h 403"/>
                <a:gd name="T84" fmla="*/ 1648 w 2209"/>
                <a:gd name="T85" fmla="*/ 377 h 403"/>
                <a:gd name="T86" fmla="*/ 1686 w 2209"/>
                <a:gd name="T87" fmla="*/ 365 h 403"/>
                <a:gd name="T88" fmla="*/ 1723 w 2209"/>
                <a:gd name="T89" fmla="*/ 365 h 403"/>
                <a:gd name="T90" fmla="*/ 1761 w 2209"/>
                <a:gd name="T91" fmla="*/ 352 h 403"/>
                <a:gd name="T92" fmla="*/ 1811 w 2209"/>
                <a:gd name="T93" fmla="*/ 340 h 403"/>
                <a:gd name="T94" fmla="*/ 1861 w 2209"/>
                <a:gd name="T95" fmla="*/ 327 h 403"/>
                <a:gd name="T96" fmla="*/ 1898 w 2209"/>
                <a:gd name="T97" fmla="*/ 315 h 403"/>
                <a:gd name="T98" fmla="*/ 1936 w 2209"/>
                <a:gd name="T99" fmla="*/ 290 h 403"/>
                <a:gd name="T100" fmla="*/ 1973 w 2209"/>
                <a:gd name="T101" fmla="*/ 265 h 403"/>
                <a:gd name="T102" fmla="*/ 2011 w 2209"/>
                <a:gd name="T103" fmla="*/ 240 h 403"/>
                <a:gd name="T104" fmla="*/ 2048 w 2209"/>
                <a:gd name="T105" fmla="*/ 215 h 403"/>
                <a:gd name="T106" fmla="*/ 2086 w 2209"/>
                <a:gd name="T107" fmla="*/ 190 h 403"/>
                <a:gd name="T108" fmla="*/ 2123 w 2209"/>
                <a:gd name="T109" fmla="*/ 165 h 403"/>
                <a:gd name="T110" fmla="*/ 2161 w 2209"/>
                <a:gd name="T111" fmla="*/ 140 h 403"/>
                <a:gd name="T112" fmla="*/ 2186 w 2209"/>
                <a:gd name="T113" fmla="*/ 102 h 403"/>
                <a:gd name="T114" fmla="*/ 2198 w 2209"/>
                <a:gd name="T115" fmla="*/ 65 h 403"/>
                <a:gd name="T116" fmla="*/ 2208 w 2209"/>
                <a:gd name="T117" fmla="*/ 48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09" h="403">
                  <a:moveTo>
                    <a:pt x="0" y="0"/>
                  </a:moveTo>
                  <a:lnTo>
                    <a:pt x="10" y="52"/>
                  </a:lnTo>
                  <a:lnTo>
                    <a:pt x="23" y="90"/>
                  </a:lnTo>
                  <a:lnTo>
                    <a:pt x="35" y="127"/>
                  </a:lnTo>
                  <a:lnTo>
                    <a:pt x="60" y="165"/>
                  </a:lnTo>
                  <a:lnTo>
                    <a:pt x="98" y="202"/>
                  </a:lnTo>
                  <a:lnTo>
                    <a:pt x="135" y="227"/>
                  </a:lnTo>
                  <a:lnTo>
                    <a:pt x="173" y="265"/>
                  </a:lnTo>
                  <a:lnTo>
                    <a:pt x="210" y="290"/>
                  </a:lnTo>
                  <a:lnTo>
                    <a:pt x="248" y="302"/>
                  </a:lnTo>
                  <a:lnTo>
                    <a:pt x="285" y="327"/>
                  </a:lnTo>
                  <a:lnTo>
                    <a:pt x="323" y="352"/>
                  </a:lnTo>
                  <a:lnTo>
                    <a:pt x="360" y="365"/>
                  </a:lnTo>
                  <a:lnTo>
                    <a:pt x="398" y="377"/>
                  </a:lnTo>
                  <a:lnTo>
                    <a:pt x="448" y="377"/>
                  </a:lnTo>
                  <a:lnTo>
                    <a:pt x="485" y="390"/>
                  </a:lnTo>
                  <a:lnTo>
                    <a:pt x="523" y="390"/>
                  </a:lnTo>
                  <a:lnTo>
                    <a:pt x="585" y="390"/>
                  </a:lnTo>
                  <a:lnTo>
                    <a:pt x="623" y="390"/>
                  </a:lnTo>
                  <a:lnTo>
                    <a:pt x="673" y="390"/>
                  </a:lnTo>
                  <a:lnTo>
                    <a:pt x="723" y="402"/>
                  </a:lnTo>
                  <a:lnTo>
                    <a:pt x="760" y="402"/>
                  </a:lnTo>
                  <a:lnTo>
                    <a:pt x="798" y="402"/>
                  </a:lnTo>
                  <a:lnTo>
                    <a:pt x="835" y="402"/>
                  </a:lnTo>
                  <a:lnTo>
                    <a:pt x="873" y="402"/>
                  </a:lnTo>
                  <a:lnTo>
                    <a:pt x="910" y="402"/>
                  </a:lnTo>
                  <a:lnTo>
                    <a:pt x="948" y="402"/>
                  </a:lnTo>
                  <a:lnTo>
                    <a:pt x="985" y="402"/>
                  </a:lnTo>
                  <a:lnTo>
                    <a:pt x="1035" y="402"/>
                  </a:lnTo>
                  <a:lnTo>
                    <a:pt x="1085" y="402"/>
                  </a:lnTo>
                  <a:lnTo>
                    <a:pt x="1123" y="402"/>
                  </a:lnTo>
                  <a:lnTo>
                    <a:pt x="1160" y="402"/>
                  </a:lnTo>
                  <a:lnTo>
                    <a:pt x="1210" y="402"/>
                  </a:lnTo>
                  <a:lnTo>
                    <a:pt x="1261" y="402"/>
                  </a:lnTo>
                  <a:lnTo>
                    <a:pt x="1298" y="402"/>
                  </a:lnTo>
                  <a:lnTo>
                    <a:pt x="1336" y="402"/>
                  </a:lnTo>
                  <a:lnTo>
                    <a:pt x="1373" y="402"/>
                  </a:lnTo>
                  <a:lnTo>
                    <a:pt x="1423" y="390"/>
                  </a:lnTo>
                  <a:lnTo>
                    <a:pt x="1473" y="390"/>
                  </a:lnTo>
                  <a:lnTo>
                    <a:pt x="1511" y="390"/>
                  </a:lnTo>
                  <a:lnTo>
                    <a:pt x="1561" y="390"/>
                  </a:lnTo>
                  <a:lnTo>
                    <a:pt x="1598" y="377"/>
                  </a:lnTo>
                  <a:lnTo>
                    <a:pt x="1648" y="377"/>
                  </a:lnTo>
                  <a:lnTo>
                    <a:pt x="1686" y="365"/>
                  </a:lnTo>
                  <a:lnTo>
                    <a:pt x="1723" y="365"/>
                  </a:lnTo>
                  <a:lnTo>
                    <a:pt x="1761" y="352"/>
                  </a:lnTo>
                  <a:lnTo>
                    <a:pt x="1811" y="340"/>
                  </a:lnTo>
                  <a:lnTo>
                    <a:pt x="1861" y="327"/>
                  </a:lnTo>
                  <a:lnTo>
                    <a:pt x="1898" y="315"/>
                  </a:lnTo>
                  <a:lnTo>
                    <a:pt x="1936" y="290"/>
                  </a:lnTo>
                  <a:lnTo>
                    <a:pt x="1973" y="265"/>
                  </a:lnTo>
                  <a:lnTo>
                    <a:pt x="2011" y="240"/>
                  </a:lnTo>
                  <a:lnTo>
                    <a:pt x="2048" y="215"/>
                  </a:lnTo>
                  <a:lnTo>
                    <a:pt x="2086" y="190"/>
                  </a:lnTo>
                  <a:lnTo>
                    <a:pt x="2123" y="165"/>
                  </a:lnTo>
                  <a:lnTo>
                    <a:pt x="2161" y="140"/>
                  </a:lnTo>
                  <a:lnTo>
                    <a:pt x="2186" y="102"/>
                  </a:lnTo>
                  <a:lnTo>
                    <a:pt x="2198" y="65"/>
                  </a:lnTo>
                  <a:lnTo>
                    <a:pt x="2208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Freeform 44">
              <a:extLst>
                <a:ext uri="{FF2B5EF4-FFF2-40B4-BE49-F238E27FC236}">
                  <a16:creationId xmlns:a16="http://schemas.microsoft.com/office/drawing/2014/main" id="{665E2A80-EABB-914D-8BAE-938D5BC6D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832"/>
              <a:ext cx="2641" cy="403"/>
            </a:xfrm>
            <a:custGeom>
              <a:avLst/>
              <a:gdLst>
                <a:gd name="T0" fmla="*/ 31 w 2641"/>
                <a:gd name="T1" fmla="*/ 52 h 403"/>
                <a:gd name="T2" fmla="*/ 81 w 2641"/>
                <a:gd name="T3" fmla="*/ 115 h 403"/>
                <a:gd name="T4" fmla="*/ 156 w 2641"/>
                <a:gd name="T5" fmla="*/ 152 h 403"/>
                <a:gd name="T6" fmla="*/ 231 w 2641"/>
                <a:gd name="T7" fmla="*/ 202 h 403"/>
                <a:gd name="T8" fmla="*/ 318 w 2641"/>
                <a:gd name="T9" fmla="*/ 240 h 403"/>
                <a:gd name="T10" fmla="*/ 393 w 2641"/>
                <a:gd name="T11" fmla="*/ 277 h 403"/>
                <a:gd name="T12" fmla="*/ 481 w 2641"/>
                <a:gd name="T13" fmla="*/ 315 h 403"/>
                <a:gd name="T14" fmla="*/ 568 w 2641"/>
                <a:gd name="T15" fmla="*/ 340 h 403"/>
                <a:gd name="T16" fmla="*/ 668 w 2641"/>
                <a:gd name="T17" fmla="*/ 365 h 403"/>
                <a:gd name="T18" fmla="*/ 756 w 2641"/>
                <a:gd name="T19" fmla="*/ 390 h 403"/>
                <a:gd name="T20" fmla="*/ 831 w 2641"/>
                <a:gd name="T21" fmla="*/ 390 h 403"/>
                <a:gd name="T22" fmla="*/ 906 w 2641"/>
                <a:gd name="T23" fmla="*/ 390 h 403"/>
                <a:gd name="T24" fmla="*/ 1006 w 2641"/>
                <a:gd name="T25" fmla="*/ 402 h 403"/>
                <a:gd name="T26" fmla="*/ 1094 w 2641"/>
                <a:gd name="T27" fmla="*/ 402 h 403"/>
                <a:gd name="T28" fmla="*/ 1194 w 2641"/>
                <a:gd name="T29" fmla="*/ 402 h 403"/>
                <a:gd name="T30" fmla="*/ 1269 w 2641"/>
                <a:gd name="T31" fmla="*/ 402 h 403"/>
                <a:gd name="T32" fmla="*/ 1356 w 2641"/>
                <a:gd name="T33" fmla="*/ 402 h 403"/>
                <a:gd name="T34" fmla="*/ 1444 w 2641"/>
                <a:gd name="T35" fmla="*/ 402 h 403"/>
                <a:gd name="T36" fmla="*/ 1531 w 2641"/>
                <a:gd name="T37" fmla="*/ 402 h 403"/>
                <a:gd name="T38" fmla="*/ 1619 w 2641"/>
                <a:gd name="T39" fmla="*/ 402 h 403"/>
                <a:gd name="T40" fmla="*/ 1706 w 2641"/>
                <a:gd name="T41" fmla="*/ 402 h 403"/>
                <a:gd name="T42" fmla="*/ 1781 w 2641"/>
                <a:gd name="T43" fmla="*/ 390 h 403"/>
                <a:gd name="T44" fmla="*/ 1856 w 2641"/>
                <a:gd name="T45" fmla="*/ 377 h 403"/>
                <a:gd name="T46" fmla="*/ 1944 w 2641"/>
                <a:gd name="T47" fmla="*/ 377 h 403"/>
                <a:gd name="T48" fmla="*/ 2031 w 2641"/>
                <a:gd name="T49" fmla="*/ 365 h 403"/>
                <a:gd name="T50" fmla="*/ 2106 w 2641"/>
                <a:gd name="T51" fmla="*/ 365 h 403"/>
                <a:gd name="T52" fmla="*/ 2181 w 2641"/>
                <a:gd name="T53" fmla="*/ 340 h 403"/>
                <a:gd name="T54" fmla="*/ 2269 w 2641"/>
                <a:gd name="T55" fmla="*/ 315 h 403"/>
                <a:gd name="T56" fmla="*/ 2344 w 2641"/>
                <a:gd name="T57" fmla="*/ 277 h 403"/>
                <a:gd name="T58" fmla="*/ 2419 w 2641"/>
                <a:gd name="T59" fmla="*/ 240 h 403"/>
                <a:gd name="T60" fmla="*/ 2494 w 2641"/>
                <a:gd name="T61" fmla="*/ 190 h 403"/>
                <a:gd name="T62" fmla="*/ 2569 w 2641"/>
                <a:gd name="T63" fmla="*/ 140 h 403"/>
                <a:gd name="T64" fmla="*/ 2631 w 2641"/>
                <a:gd name="T65" fmla="*/ 6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41" h="403">
                  <a:moveTo>
                    <a:pt x="0" y="0"/>
                  </a:moveTo>
                  <a:lnTo>
                    <a:pt x="31" y="52"/>
                  </a:lnTo>
                  <a:lnTo>
                    <a:pt x="43" y="90"/>
                  </a:lnTo>
                  <a:lnTo>
                    <a:pt x="81" y="115"/>
                  </a:lnTo>
                  <a:lnTo>
                    <a:pt x="118" y="140"/>
                  </a:lnTo>
                  <a:lnTo>
                    <a:pt x="156" y="152"/>
                  </a:lnTo>
                  <a:lnTo>
                    <a:pt x="193" y="177"/>
                  </a:lnTo>
                  <a:lnTo>
                    <a:pt x="231" y="202"/>
                  </a:lnTo>
                  <a:lnTo>
                    <a:pt x="281" y="227"/>
                  </a:lnTo>
                  <a:lnTo>
                    <a:pt x="318" y="240"/>
                  </a:lnTo>
                  <a:lnTo>
                    <a:pt x="356" y="252"/>
                  </a:lnTo>
                  <a:lnTo>
                    <a:pt x="393" y="277"/>
                  </a:lnTo>
                  <a:lnTo>
                    <a:pt x="443" y="302"/>
                  </a:lnTo>
                  <a:lnTo>
                    <a:pt x="481" y="315"/>
                  </a:lnTo>
                  <a:lnTo>
                    <a:pt x="518" y="327"/>
                  </a:lnTo>
                  <a:lnTo>
                    <a:pt x="568" y="340"/>
                  </a:lnTo>
                  <a:lnTo>
                    <a:pt x="618" y="352"/>
                  </a:lnTo>
                  <a:lnTo>
                    <a:pt x="668" y="365"/>
                  </a:lnTo>
                  <a:lnTo>
                    <a:pt x="718" y="377"/>
                  </a:lnTo>
                  <a:lnTo>
                    <a:pt x="756" y="390"/>
                  </a:lnTo>
                  <a:lnTo>
                    <a:pt x="793" y="390"/>
                  </a:lnTo>
                  <a:lnTo>
                    <a:pt x="831" y="390"/>
                  </a:lnTo>
                  <a:lnTo>
                    <a:pt x="868" y="390"/>
                  </a:lnTo>
                  <a:lnTo>
                    <a:pt x="906" y="390"/>
                  </a:lnTo>
                  <a:lnTo>
                    <a:pt x="956" y="402"/>
                  </a:lnTo>
                  <a:lnTo>
                    <a:pt x="1006" y="402"/>
                  </a:lnTo>
                  <a:lnTo>
                    <a:pt x="1056" y="402"/>
                  </a:lnTo>
                  <a:lnTo>
                    <a:pt x="1094" y="402"/>
                  </a:lnTo>
                  <a:lnTo>
                    <a:pt x="1144" y="402"/>
                  </a:lnTo>
                  <a:lnTo>
                    <a:pt x="1194" y="402"/>
                  </a:lnTo>
                  <a:lnTo>
                    <a:pt x="1231" y="402"/>
                  </a:lnTo>
                  <a:lnTo>
                    <a:pt x="1269" y="402"/>
                  </a:lnTo>
                  <a:lnTo>
                    <a:pt x="1319" y="402"/>
                  </a:lnTo>
                  <a:lnTo>
                    <a:pt x="1356" y="402"/>
                  </a:lnTo>
                  <a:lnTo>
                    <a:pt x="1394" y="402"/>
                  </a:lnTo>
                  <a:lnTo>
                    <a:pt x="1444" y="402"/>
                  </a:lnTo>
                  <a:lnTo>
                    <a:pt x="1481" y="402"/>
                  </a:lnTo>
                  <a:lnTo>
                    <a:pt x="1531" y="402"/>
                  </a:lnTo>
                  <a:lnTo>
                    <a:pt x="1581" y="402"/>
                  </a:lnTo>
                  <a:lnTo>
                    <a:pt x="1619" y="402"/>
                  </a:lnTo>
                  <a:lnTo>
                    <a:pt x="1656" y="402"/>
                  </a:lnTo>
                  <a:lnTo>
                    <a:pt x="1706" y="402"/>
                  </a:lnTo>
                  <a:lnTo>
                    <a:pt x="1744" y="390"/>
                  </a:lnTo>
                  <a:lnTo>
                    <a:pt x="1781" y="390"/>
                  </a:lnTo>
                  <a:lnTo>
                    <a:pt x="1819" y="390"/>
                  </a:lnTo>
                  <a:lnTo>
                    <a:pt x="1856" y="377"/>
                  </a:lnTo>
                  <a:lnTo>
                    <a:pt x="1894" y="377"/>
                  </a:lnTo>
                  <a:lnTo>
                    <a:pt x="1944" y="377"/>
                  </a:lnTo>
                  <a:lnTo>
                    <a:pt x="1994" y="377"/>
                  </a:lnTo>
                  <a:lnTo>
                    <a:pt x="2031" y="365"/>
                  </a:lnTo>
                  <a:lnTo>
                    <a:pt x="2069" y="365"/>
                  </a:lnTo>
                  <a:lnTo>
                    <a:pt x="2106" y="365"/>
                  </a:lnTo>
                  <a:lnTo>
                    <a:pt x="2144" y="352"/>
                  </a:lnTo>
                  <a:lnTo>
                    <a:pt x="2181" y="340"/>
                  </a:lnTo>
                  <a:lnTo>
                    <a:pt x="2219" y="327"/>
                  </a:lnTo>
                  <a:lnTo>
                    <a:pt x="2269" y="315"/>
                  </a:lnTo>
                  <a:lnTo>
                    <a:pt x="2306" y="302"/>
                  </a:lnTo>
                  <a:lnTo>
                    <a:pt x="2344" y="277"/>
                  </a:lnTo>
                  <a:lnTo>
                    <a:pt x="2381" y="252"/>
                  </a:lnTo>
                  <a:lnTo>
                    <a:pt x="2419" y="240"/>
                  </a:lnTo>
                  <a:lnTo>
                    <a:pt x="2456" y="227"/>
                  </a:lnTo>
                  <a:lnTo>
                    <a:pt x="2494" y="190"/>
                  </a:lnTo>
                  <a:lnTo>
                    <a:pt x="2531" y="165"/>
                  </a:lnTo>
                  <a:lnTo>
                    <a:pt x="2569" y="140"/>
                  </a:lnTo>
                  <a:lnTo>
                    <a:pt x="2606" y="102"/>
                  </a:lnTo>
                  <a:lnTo>
                    <a:pt x="2631" y="65"/>
                  </a:lnTo>
                  <a:lnTo>
                    <a:pt x="2640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34" name="Rectangle 46">
            <a:extLst>
              <a:ext uri="{FF2B5EF4-FFF2-40B4-BE49-F238E27FC236}">
                <a16:creationId xmlns:a16="http://schemas.microsoft.com/office/drawing/2014/main" id="{F9933C87-9A99-CA4A-9C4F-470C771D3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5168900"/>
            <a:ext cx="31035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Array of Field Offsets</a:t>
            </a:r>
          </a:p>
        </p:txBody>
      </p:sp>
    </p:spTree>
    <p:extLst>
      <p:ext uri="{BB962C8B-B14F-4D97-AF65-F5344CB8AC3E}">
        <p14:creationId xmlns:p14="http://schemas.microsoft.com/office/powerpoint/2010/main" val="364247147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F418D6F-C482-034B-A107-916F4771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50B1E2E-3506-B740-A24E-DB0464934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BC97AA5C-227E-CC48-A634-05EA9B101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Page formats: fixed length records</a:t>
            </a:r>
            <a:endParaRPr lang="en-US" altLang="en-US" sz="3600" dirty="0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A74FC941-B936-CA4A-AD8A-57CBFA2B4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5103813"/>
            <a:ext cx="7696200" cy="1447800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 typeface="Monotype Sorts" pitchFamily="2" charset="2"/>
              <a:buChar char="*"/>
            </a:pPr>
            <a:r>
              <a:rPr lang="en-US" altLang="en-US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id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&lt;page id, slot #&gt;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In first alternative, moving records for free space management changes rid; may not be acceptable.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2FE8A5A3-FCA7-8F4F-9FA7-C9BF8FEF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55DA6FFE-91A3-184D-8CFC-0AAA6FE9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9437C31A-E00E-704C-B48E-CEF7ECBC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21A9E83F-CAA9-F943-B110-3E9A84E6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0173499E-5700-3544-A822-07C11375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6800E32A-C9D1-324A-A6BB-85721EFB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206750"/>
            <a:ext cx="1739900" cy="520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6D4BAA20-F8E2-D445-BF63-333A5792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>
            <a:extLst>
              <a:ext uri="{FF2B5EF4-FFF2-40B4-BE49-F238E27FC236}">
                <a16:creationId xmlns:a16="http://schemas.microsoft.com/office/drawing/2014/main" id="{0889F895-EA82-E24A-9501-2A2FF382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Rectangle 14">
            <a:extLst>
              <a:ext uri="{FF2B5EF4-FFF2-40B4-BE49-F238E27FC236}">
                <a16:creationId xmlns:a16="http://schemas.microsoft.com/office/drawing/2014/main" id="{8E5EF70B-CF08-D746-B884-136A69FBC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>
            <a:extLst>
              <a:ext uri="{FF2B5EF4-FFF2-40B4-BE49-F238E27FC236}">
                <a16:creationId xmlns:a16="http://schemas.microsoft.com/office/drawing/2014/main" id="{F1F02D8E-6530-C143-A2BE-C790CB72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A6661C1D-B970-3E4B-BB1A-DF920B826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36016DD9-2BB2-E148-81B6-1A97ACAB8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DF918ABA-501F-EF47-8333-26839EE7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>
            <a:extLst>
              <a:ext uri="{FF2B5EF4-FFF2-40B4-BE49-F238E27FC236}">
                <a16:creationId xmlns:a16="http://schemas.microsoft.com/office/drawing/2014/main" id="{72D95F26-DF98-8A46-B978-FE2D53E1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206750"/>
            <a:ext cx="1739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81F0CCF8-2ECC-1C47-9C55-1643C4E4D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5121BD7A-B7AA-F04C-960F-3603F6703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6FAECDC3-CF50-F340-852D-10FA96360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7ADB3182-904C-5E4D-9274-7006E6463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06A2D456-0BCE-1F40-B192-FB612B780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6CE6300C-4CAB-2A42-A780-B03DFE8E3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6">
            <a:extLst>
              <a:ext uri="{FF2B5EF4-FFF2-40B4-BE49-F238E27FC236}">
                <a16:creationId xmlns:a16="http://schemas.microsoft.com/office/drawing/2014/main" id="{8B67235D-912D-5E43-904A-C670A4E56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Rectangle 27">
            <a:extLst>
              <a:ext uri="{FF2B5EF4-FFF2-40B4-BE49-F238E27FC236}">
                <a16:creationId xmlns:a16="http://schemas.microsoft.com/office/drawing/2014/main" id="{4AA2DEFB-1E86-DB4A-95BA-A0E2FAE9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7303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1</a:t>
            </a:r>
          </a:p>
        </p:txBody>
      </p:sp>
      <p:sp>
        <p:nvSpPr>
          <p:cNvPr id="39964" name="Rectangle 28">
            <a:extLst>
              <a:ext uri="{FF2B5EF4-FFF2-40B4-BE49-F238E27FC236}">
                <a16:creationId xmlns:a16="http://schemas.microsoft.com/office/drawing/2014/main" id="{77803053-2CDC-E54C-8078-4B071A018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9589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2</a:t>
            </a:r>
          </a:p>
        </p:txBody>
      </p:sp>
      <p:sp>
        <p:nvSpPr>
          <p:cNvPr id="39965" name="Rectangle 29">
            <a:extLst>
              <a:ext uri="{FF2B5EF4-FFF2-40B4-BE49-F238E27FC236}">
                <a16:creationId xmlns:a16="http://schemas.microsoft.com/office/drawing/2014/main" id="{5AAF0BC0-66C2-3344-A72C-C3852EE88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949575"/>
            <a:ext cx="8143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N</a:t>
            </a:r>
          </a:p>
        </p:txBody>
      </p:sp>
      <p:sp>
        <p:nvSpPr>
          <p:cNvPr id="39966" name="Rectangle 30">
            <a:extLst>
              <a:ext uri="{FF2B5EF4-FFF2-40B4-BE49-F238E27FC236}">
                <a16:creationId xmlns:a16="http://schemas.microsoft.com/office/drawing/2014/main" id="{C8C151B2-4564-BF4D-89B7-B3AE73CD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378075"/>
            <a:ext cx="6254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9967" name="Rectangle 31">
            <a:extLst>
              <a:ext uri="{FF2B5EF4-FFF2-40B4-BE49-F238E27FC236}">
                <a16:creationId xmlns:a16="http://schemas.microsoft.com/office/drawing/2014/main" id="{DB3069FA-7C7B-4144-B8D6-81E96C49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2378075"/>
            <a:ext cx="6254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9968" name="Rectangle 32">
            <a:extLst>
              <a:ext uri="{FF2B5EF4-FFF2-40B4-BE49-F238E27FC236}">
                <a16:creationId xmlns:a16="http://schemas.microsoft.com/office/drawing/2014/main" id="{692978A7-DB97-654F-9447-BC7ED9BE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3863975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39969" name="Rectangle 33">
            <a:extLst>
              <a:ext uri="{FF2B5EF4-FFF2-40B4-BE49-F238E27FC236}">
                <a16:creationId xmlns:a16="http://schemas.microsoft.com/office/drawing/2014/main" id="{B8C281FE-3A07-5043-B4A4-247308161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3865563"/>
            <a:ext cx="396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M</a:t>
            </a:r>
          </a:p>
        </p:txBody>
      </p:sp>
      <p:sp>
        <p:nvSpPr>
          <p:cNvPr id="39970" name="Rectangle 34">
            <a:extLst>
              <a:ext uri="{FF2B5EF4-FFF2-40B4-BE49-F238E27FC236}">
                <a16:creationId xmlns:a16="http://schemas.microsoft.com/office/drawing/2014/main" id="{BB2D2F52-74B7-EA46-B353-82B4E60D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38655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39971" name="Rectangle 35">
            <a:extLst>
              <a:ext uri="{FF2B5EF4-FFF2-40B4-BE49-F238E27FC236}">
                <a16:creationId xmlns:a16="http://schemas.microsoft.com/office/drawing/2014/main" id="{9EEC88B5-8A7C-FC41-B35D-926CEF46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3867150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39972" name="Rectangle 36">
            <a:extLst>
              <a:ext uri="{FF2B5EF4-FFF2-40B4-BE49-F238E27FC236}">
                <a16:creationId xmlns:a16="http://schemas.microsoft.com/office/drawing/2014/main" id="{0D910510-BA9D-114B-970A-90EA9CA3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3863975"/>
            <a:ext cx="4667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9973" name="Rectangle 37">
            <a:extLst>
              <a:ext uri="{FF2B5EF4-FFF2-40B4-BE49-F238E27FC236}">
                <a16:creationId xmlns:a16="http://schemas.microsoft.com/office/drawing/2014/main" id="{7EF73556-0463-F249-9D63-6C0F1542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4246563"/>
            <a:ext cx="14827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M  ...    3  2  1</a:t>
            </a:r>
          </a:p>
        </p:txBody>
      </p:sp>
      <p:sp>
        <p:nvSpPr>
          <p:cNvPr id="39974" name="Rectangle 38">
            <a:extLst>
              <a:ext uri="{FF2B5EF4-FFF2-40B4-BE49-F238E27FC236}">
                <a16:creationId xmlns:a16="http://schemas.microsoft.com/office/drawing/2014/main" id="{0C259172-ADC4-164D-9815-D5C4FA4E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4549775"/>
            <a:ext cx="11414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PACKED</a:t>
            </a:r>
          </a:p>
        </p:txBody>
      </p:sp>
      <p:sp>
        <p:nvSpPr>
          <p:cNvPr id="39975" name="Rectangle 39">
            <a:extLst>
              <a:ext uri="{FF2B5EF4-FFF2-40B4-BE49-F238E27FC236}">
                <a16:creationId xmlns:a16="http://schemas.microsoft.com/office/drawing/2014/main" id="{2D98BEED-C3CA-7B42-B87D-30DE2F6E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4625975"/>
            <a:ext cx="2513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UNPACKED, BITMAP</a:t>
            </a:r>
          </a:p>
        </p:txBody>
      </p:sp>
      <p:sp>
        <p:nvSpPr>
          <p:cNvPr id="39976" name="Rectangle 40">
            <a:extLst>
              <a:ext uri="{FF2B5EF4-FFF2-40B4-BE49-F238E27FC236}">
                <a16:creationId xmlns:a16="http://schemas.microsoft.com/office/drawing/2014/main" id="{F7564C28-CE7B-204C-A8F1-A5065E9F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17303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1</a:t>
            </a:r>
          </a:p>
        </p:txBody>
      </p:sp>
      <p:sp>
        <p:nvSpPr>
          <p:cNvPr id="39977" name="Rectangle 41">
            <a:extLst>
              <a:ext uri="{FF2B5EF4-FFF2-40B4-BE49-F238E27FC236}">
                <a16:creationId xmlns:a16="http://schemas.microsoft.com/office/drawing/2014/main" id="{2492B160-2269-3445-A89E-799A0F03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19589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2</a:t>
            </a:r>
          </a:p>
        </p:txBody>
      </p:sp>
      <p:sp>
        <p:nvSpPr>
          <p:cNvPr id="39978" name="Rectangle 42">
            <a:extLst>
              <a:ext uri="{FF2B5EF4-FFF2-40B4-BE49-F238E27FC236}">
                <a16:creationId xmlns:a16="http://schemas.microsoft.com/office/drawing/2014/main" id="{CE20E743-7906-CC42-9FBD-6F8E720A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2949575"/>
            <a:ext cx="8143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N</a:t>
            </a:r>
          </a:p>
        </p:txBody>
      </p:sp>
      <p:sp>
        <p:nvSpPr>
          <p:cNvPr id="39979" name="Rectangle 43">
            <a:extLst>
              <a:ext uri="{FF2B5EF4-FFF2-40B4-BE49-F238E27FC236}">
                <a16:creationId xmlns:a16="http://schemas.microsoft.com/office/drawing/2014/main" id="{EB3B8D27-6BB7-6244-BDC5-B8D019021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216150"/>
            <a:ext cx="1739900" cy="215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Rectangle 44">
            <a:extLst>
              <a:ext uri="{FF2B5EF4-FFF2-40B4-BE49-F238E27FC236}">
                <a16:creationId xmlns:a16="http://schemas.microsoft.com/office/drawing/2014/main" id="{7D9B5CC5-CDEB-0541-83AB-CB086C49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2339975"/>
            <a:ext cx="7635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Free</a:t>
            </a:r>
          </a:p>
          <a:p>
            <a:r>
              <a:rPr lang="en-US" altLang="en-US" sz="1800">
                <a:latin typeface="Book Antiqua" panose="02040602050305030304" pitchFamily="18" charset="0"/>
              </a:rPr>
              <a:t>Space</a:t>
            </a:r>
          </a:p>
        </p:txBody>
      </p:sp>
      <p:sp>
        <p:nvSpPr>
          <p:cNvPr id="39981" name="Freeform 45">
            <a:extLst>
              <a:ext uri="{FF2B5EF4-FFF2-40B4-BE49-F238E27FC236}">
                <a16:creationId xmlns:a16="http://schemas.microsoft.com/office/drawing/2014/main" id="{587FE62C-A9C9-E84F-98F0-71AEAB61B8D7}"/>
              </a:ext>
            </a:extLst>
          </p:cNvPr>
          <p:cNvSpPr>
            <a:spLocks/>
          </p:cNvSpPr>
          <p:nvPr/>
        </p:nvSpPr>
        <p:spPr bwMode="auto">
          <a:xfrm>
            <a:off x="3962400" y="2438400"/>
            <a:ext cx="1068388" cy="131763"/>
          </a:xfrm>
          <a:custGeom>
            <a:avLst/>
            <a:gdLst>
              <a:gd name="T0" fmla="*/ 0 w 673"/>
              <a:gd name="T1" fmla="*/ 48 h 83"/>
              <a:gd name="T2" fmla="*/ 59 w 673"/>
              <a:gd name="T3" fmla="*/ 20 h 83"/>
              <a:gd name="T4" fmla="*/ 96 w 673"/>
              <a:gd name="T5" fmla="*/ 7 h 83"/>
              <a:gd name="T6" fmla="*/ 134 w 673"/>
              <a:gd name="T7" fmla="*/ 7 h 83"/>
              <a:gd name="T8" fmla="*/ 171 w 673"/>
              <a:gd name="T9" fmla="*/ 20 h 83"/>
              <a:gd name="T10" fmla="*/ 209 w 673"/>
              <a:gd name="T11" fmla="*/ 45 h 83"/>
              <a:gd name="T12" fmla="*/ 246 w 673"/>
              <a:gd name="T13" fmla="*/ 57 h 83"/>
              <a:gd name="T14" fmla="*/ 296 w 673"/>
              <a:gd name="T15" fmla="*/ 82 h 83"/>
              <a:gd name="T16" fmla="*/ 334 w 673"/>
              <a:gd name="T17" fmla="*/ 82 h 83"/>
              <a:gd name="T18" fmla="*/ 371 w 673"/>
              <a:gd name="T19" fmla="*/ 82 h 83"/>
              <a:gd name="T20" fmla="*/ 397 w 673"/>
              <a:gd name="T21" fmla="*/ 82 h 83"/>
              <a:gd name="T22" fmla="*/ 434 w 673"/>
              <a:gd name="T23" fmla="*/ 82 h 83"/>
              <a:gd name="T24" fmla="*/ 472 w 673"/>
              <a:gd name="T25" fmla="*/ 82 h 83"/>
              <a:gd name="T26" fmla="*/ 522 w 673"/>
              <a:gd name="T27" fmla="*/ 70 h 83"/>
              <a:gd name="T28" fmla="*/ 559 w 673"/>
              <a:gd name="T29" fmla="*/ 70 h 83"/>
              <a:gd name="T30" fmla="*/ 597 w 673"/>
              <a:gd name="T31" fmla="*/ 57 h 83"/>
              <a:gd name="T32" fmla="*/ 634 w 673"/>
              <a:gd name="T33" fmla="*/ 32 h 83"/>
              <a:gd name="T34" fmla="*/ 672 w 673"/>
              <a:gd name="T35" fmla="*/ 7 h 83"/>
              <a:gd name="T36" fmla="*/ 672 w 673"/>
              <a:gd name="T3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3" h="83">
                <a:moveTo>
                  <a:pt x="0" y="48"/>
                </a:moveTo>
                <a:lnTo>
                  <a:pt x="59" y="20"/>
                </a:lnTo>
                <a:lnTo>
                  <a:pt x="96" y="7"/>
                </a:lnTo>
                <a:lnTo>
                  <a:pt x="134" y="7"/>
                </a:lnTo>
                <a:lnTo>
                  <a:pt x="171" y="20"/>
                </a:lnTo>
                <a:lnTo>
                  <a:pt x="209" y="45"/>
                </a:lnTo>
                <a:lnTo>
                  <a:pt x="246" y="57"/>
                </a:lnTo>
                <a:lnTo>
                  <a:pt x="296" y="82"/>
                </a:lnTo>
                <a:lnTo>
                  <a:pt x="334" y="82"/>
                </a:lnTo>
                <a:lnTo>
                  <a:pt x="371" y="82"/>
                </a:lnTo>
                <a:lnTo>
                  <a:pt x="397" y="82"/>
                </a:lnTo>
                <a:lnTo>
                  <a:pt x="434" y="82"/>
                </a:lnTo>
                <a:lnTo>
                  <a:pt x="472" y="82"/>
                </a:lnTo>
                <a:lnTo>
                  <a:pt x="522" y="70"/>
                </a:lnTo>
                <a:lnTo>
                  <a:pt x="559" y="70"/>
                </a:lnTo>
                <a:lnTo>
                  <a:pt x="597" y="57"/>
                </a:lnTo>
                <a:lnTo>
                  <a:pt x="634" y="32"/>
                </a:lnTo>
                <a:lnTo>
                  <a:pt x="672" y="7"/>
                </a:lnTo>
                <a:lnTo>
                  <a:pt x="67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Freeform 46">
            <a:extLst>
              <a:ext uri="{FF2B5EF4-FFF2-40B4-BE49-F238E27FC236}">
                <a16:creationId xmlns:a16="http://schemas.microsoft.com/office/drawing/2014/main" id="{A95A6AE7-A3F9-CD43-8841-AA8611AA1867}"/>
              </a:ext>
            </a:extLst>
          </p:cNvPr>
          <p:cNvSpPr>
            <a:spLocks/>
          </p:cNvSpPr>
          <p:nvPr/>
        </p:nvSpPr>
        <p:spPr bwMode="auto">
          <a:xfrm>
            <a:off x="3886200" y="2895600"/>
            <a:ext cx="1144588" cy="458788"/>
          </a:xfrm>
          <a:custGeom>
            <a:avLst/>
            <a:gdLst>
              <a:gd name="T0" fmla="*/ 0 w 721"/>
              <a:gd name="T1" fmla="*/ 0 h 289"/>
              <a:gd name="T2" fmla="*/ 7 w 721"/>
              <a:gd name="T3" fmla="*/ 38 h 289"/>
              <a:gd name="T4" fmla="*/ 19 w 721"/>
              <a:gd name="T5" fmla="*/ 62 h 289"/>
              <a:gd name="T6" fmla="*/ 44 w 721"/>
              <a:gd name="T7" fmla="*/ 88 h 289"/>
              <a:gd name="T8" fmla="*/ 57 w 721"/>
              <a:gd name="T9" fmla="*/ 112 h 289"/>
              <a:gd name="T10" fmla="*/ 69 w 721"/>
              <a:gd name="T11" fmla="*/ 137 h 289"/>
              <a:gd name="T12" fmla="*/ 82 w 721"/>
              <a:gd name="T13" fmla="*/ 162 h 289"/>
              <a:gd name="T14" fmla="*/ 107 w 721"/>
              <a:gd name="T15" fmla="*/ 187 h 289"/>
              <a:gd name="T16" fmla="*/ 144 w 721"/>
              <a:gd name="T17" fmla="*/ 212 h 289"/>
              <a:gd name="T18" fmla="*/ 182 w 721"/>
              <a:gd name="T19" fmla="*/ 220 h 289"/>
              <a:gd name="T20" fmla="*/ 219 w 721"/>
              <a:gd name="T21" fmla="*/ 237 h 289"/>
              <a:gd name="T22" fmla="*/ 257 w 721"/>
              <a:gd name="T23" fmla="*/ 246 h 289"/>
              <a:gd name="T24" fmla="*/ 294 w 721"/>
              <a:gd name="T25" fmla="*/ 246 h 289"/>
              <a:gd name="T26" fmla="*/ 332 w 721"/>
              <a:gd name="T27" fmla="*/ 254 h 289"/>
              <a:gd name="T28" fmla="*/ 369 w 721"/>
              <a:gd name="T29" fmla="*/ 254 h 289"/>
              <a:gd name="T30" fmla="*/ 407 w 721"/>
              <a:gd name="T31" fmla="*/ 254 h 289"/>
              <a:gd name="T32" fmla="*/ 445 w 721"/>
              <a:gd name="T33" fmla="*/ 254 h 289"/>
              <a:gd name="T34" fmla="*/ 482 w 721"/>
              <a:gd name="T35" fmla="*/ 254 h 289"/>
              <a:gd name="T36" fmla="*/ 520 w 721"/>
              <a:gd name="T37" fmla="*/ 262 h 289"/>
              <a:gd name="T38" fmla="*/ 557 w 721"/>
              <a:gd name="T39" fmla="*/ 262 h 289"/>
              <a:gd name="T40" fmla="*/ 595 w 721"/>
              <a:gd name="T41" fmla="*/ 270 h 289"/>
              <a:gd name="T42" fmla="*/ 632 w 721"/>
              <a:gd name="T43" fmla="*/ 279 h 289"/>
              <a:gd name="T44" fmla="*/ 670 w 721"/>
              <a:gd name="T45" fmla="*/ 279 h 289"/>
              <a:gd name="T46" fmla="*/ 707 w 721"/>
              <a:gd name="T47" fmla="*/ 279 h 289"/>
              <a:gd name="T48" fmla="*/ 720 w 721"/>
              <a:gd name="T49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1" h="289">
                <a:moveTo>
                  <a:pt x="0" y="0"/>
                </a:moveTo>
                <a:lnTo>
                  <a:pt x="7" y="38"/>
                </a:lnTo>
                <a:lnTo>
                  <a:pt x="19" y="62"/>
                </a:lnTo>
                <a:lnTo>
                  <a:pt x="44" y="88"/>
                </a:lnTo>
                <a:lnTo>
                  <a:pt x="57" y="112"/>
                </a:lnTo>
                <a:lnTo>
                  <a:pt x="69" y="137"/>
                </a:lnTo>
                <a:lnTo>
                  <a:pt x="82" y="162"/>
                </a:lnTo>
                <a:lnTo>
                  <a:pt x="107" y="187"/>
                </a:lnTo>
                <a:lnTo>
                  <a:pt x="144" y="212"/>
                </a:lnTo>
                <a:lnTo>
                  <a:pt x="182" y="220"/>
                </a:lnTo>
                <a:lnTo>
                  <a:pt x="219" y="237"/>
                </a:lnTo>
                <a:lnTo>
                  <a:pt x="257" y="246"/>
                </a:lnTo>
                <a:lnTo>
                  <a:pt x="294" y="246"/>
                </a:lnTo>
                <a:lnTo>
                  <a:pt x="332" y="254"/>
                </a:lnTo>
                <a:lnTo>
                  <a:pt x="369" y="254"/>
                </a:lnTo>
                <a:lnTo>
                  <a:pt x="407" y="254"/>
                </a:lnTo>
                <a:lnTo>
                  <a:pt x="445" y="254"/>
                </a:lnTo>
                <a:lnTo>
                  <a:pt x="482" y="254"/>
                </a:lnTo>
                <a:lnTo>
                  <a:pt x="520" y="262"/>
                </a:lnTo>
                <a:lnTo>
                  <a:pt x="557" y="262"/>
                </a:lnTo>
                <a:lnTo>
                  <a:pt x="595" y="270"/>
                </a:lnTo>
                <a:lnTo>
                  <a:pt x="632" y="279"/>
                </a:lnTo>
                <a:lnTo>
                  <a:pt x="670" y="279"/>
                </a:lnTo>
                <a:lnTo>
                  <a:pt x="707" y="279"/>
                </a:lnTo>
                <a:lnTo>
                  <a:pt x="72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Freeform 47">
            <a:extLst>
              <a:ext uri="{FF2B5EF4-FFF2-40B4-BE49-F238E27FC236}">
                <a16:creationId xmlns:a16="http://schemas.microsoft.com/office/drawing/2014/main" id="{36135C7F-2E8E-A14A-929B-47604DA85CCE}"/>
              </a:ext>
            </a:extLst>
          </p:cNvPr>
          <p:cNvSpPr>
            <a:spLocks/>
          </p:cNvSpPr>
          <p:nvPr/>
        </p:nvSpPr>
        <p:spPr bwMode="auto">
          <a:xfrm>
            <a:off x="3124200" y="2971800"/>
            <a:ext cx="458788" cy="471488"/>
          </a:xfrm>
          <a:custGeom>
            <a:avLst/>
            <a:gdLst>
              <a:gd name="T0" fmla="*/ 288 w 289"/>
              <a:gd name="T1" fmla="*/ 0 h 297"/>
              <a:gd name="T2" fmla="*/ 262 w 289"/>
              <a:gd name="T3" fmla="*/ 71 h 297"/>
              <a:gd name="T4" fmla="*/ 249 w 289"/>
              <a:gd name="T5" fmla="*/ 108 h 297"/>
              <a:gd name="T6" fmla="*/ 237 w 289"/>
              <a:gd name="T7" fmla="*/ 146 h 297"/>
              <a:gd name="T8" fmla="*/ 224 w 289"/>
              <a:gd name="T9" fmla="*/ 183 h 297"/>
              <a:gd name="T10" fmla="*/ 199 w 289"/>
              <a:gd name="T11" fmla="*/ 221 h 297"/>
              <a:gd name="T12" fmla="*/ 162 w 289"/>
              <a:gd name="T13" fmla="*/ 246 h 297"/>
              <a:gd name="T14" fmla="*/ 124 w 289"/>
              <a:gd name="T15" fmla="*/ 271 h 297"/>
              <a:gd name="T16" fmla="*/ 87 w 289"/>
              <a:gd name="T17" fmla="*/ 283 h 297"/>
              <a:gd name="T18" fmla="*/ 49 w 289"/>
              <a:gd name="T19" fmla="*/ 296 h 297"/>
              <a:gd name="T20" fmla="*/ 12 w 289"/>
              <a:gd name="T21" fmla="*/ 296 h 297"/>
              <a:gd name="T22" fmla="*/ 0 w 289"/>
              <a:gd name="T23" fmla="*/ 28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" h="297">
                <a:moveTo>
                  <a:pt x="288" y="0"/>
                </a:moveTo>
                <a:lnTo>
                  <a:pt x="262" y="71"/>
                </a:lnTo>
                <a:lnTo>
                  <a:pt x="249" y="108"/>
                </a:lnTo>
                <a:lnTo>
                  <a:pt x="237" y="146"/>
                </a:lnTo>
                <a:lnTo>
                  <a:pt x="224" y="183"/>
                </a:lnTo>
                <a:lnTo>
                  <a:pt x="199" y="221"/>
                </a:lnTo>
                <a:lnTo>
                  <a:pt x="162" y="246"/>
                </a:lnTo>
                <a:lnTo>
                  <a:pt x="124" y="271"/>
                </a:lnTo>
                <a:lnTo>
                  <a:pt x="87" y="283"/>
                </a:lnTo>
                <a:lnTo>
                  <a:pt x="49" y="296"/>
                </a:lnTo>
                <a:lnTo>
                  <a:pt x="12" y="296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Rectangle 48">
            <a:extLst>
              <a:ext uri="{FF2B5EF4-FFF2-40B4-BE49-F238E27FC236}">
                <a16:creationId xmlns:a16="http://schemas.microsoft.com/office/drawing/2014/main" id="{F9A3A3B2-82A0-4C4E-B15D-1FC7E37EB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511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5" name="Rectangle 49">
            <a:extLst>
              <a:ext uri="{FF2B5EF4-FFF2-40B4-BE49-F238E27FC236}">
                <a16:creationId xmlns:a16="http://schemas.microsoft.com/office/drawing/2014/main" id="{5362ABD2-6C71-1544-8910-C243D09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3482975"/>
            <a:ext cx="8397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M</a:t>
            </a:r>
          </a:p>
        </p:txBody>
      </p:sp>
      <p:sp>
        <p:nvSpPr>
          <p:cNvPr id="39986" name="Rectangle 50">
            <a:extLst>
              <a:ext uri="{FF2B5EF4-FFF2-40B4-BE49-F238E27FC236}">
                <a16:creationId xmlns:a16="http://schemas.microsoft.com/office/drawing/2014/main" id="{83C490AD-CF0C-A649-8956-7F1E7765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38655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39987" name="Rectangle 51">
            <a:extLst>
              <a:ext uri="{FF2B5EF4-FFF2-40B4-BE49-F238E27FC236}">
                <a16:creationId xmlns:a16="http://schemas.microsoft.com/office/drawing/2014/main" id="{19FF4611-86F3-0440-8CD4-A801F426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38655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39988" name="Rectangle 52">
            <a:extLst>
              <a:ext uri="{FF2B5EF4-FFF2-40B4-BE49-F238E27FC236}">
                <a16:creationId xmlns:a16="http://schemas.microsoft.com/office/drawing/2014/main" id="{E1217A0D-2530-E146-B7A3-E7465BD0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4321175"/>
            <a:ext cx="11922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number </a:t>
            </a:r>
          </a:p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of records</a:t>
            </a:r>
          </a:p>
        </p:txBody>
      </p:sp>
      <p:sp>
        <p:nvSpPr>
          <p:cNvPr id="39989" name="Freeform 53">
            <a:extLst>
              <a:ext uri="{FF2B5EF4-FFF2-40B4-BE49-F238E27FC236}">
                <a16:creationId xmlns:a16="http://schemas.microsoft.com/office/drawing/2014/main" id="{DA1A35AB-4CA4-2A4A-9608-F47F9253D757}"/>
              </a:ext>
            </a:extLst>
          </p:cNvPr>
          <p:cNvSpPr>
            <a:spLocks/>
          </p:cNvSpPr>
          <p:nvPr/>
        </p:nvSpPr>
        <p:spPr bwMode="auto">
          <a:xfrm>
            <a:off x="2971800" y="3962400"/>
            <a:ext cx="396875" cy="458788"/>
          </a:xfrm>
          <a:custGeom>
            <a:avLst/>
            <a:gdLst>
              <a:gd name="T0" fmla="*/ 240 w 250"/>
              <a:gd name="T1" fmla="*/ 288 h 289"/>
              <a:gd name="T2" fmla="*/ 249 w 250"/>
              <a:gd name="T3" fmla="*/ 234 h 289"/>
              <a:gd name="T4" fmla="*/ 249 w 250"/>
              <a:gd name="T5" fmla="*/ 197 h 289"/>
              <a:gd name="T6" fmla="*/ 249 w 250"/>
              <a:gd name="T7" fmla="*/ 147 h 289"/>
              <a:gd name="T8" fmla="*/ 237 w 250"/>
              <a:gd name="T9" fmla="*/ 109 h 289"/>
              <a:gd name="T10" fmla="*/ 199 w 250"/>
              <a:gd name="T11" fmla="*/ 84 h 289"/>
              <a:gd name="T12" fmla="*/ 162 w 250"/>
              <a:gd name="T13" fmla="*/ 59 h 289"/>
              <a:gd name="T14" fmla="*/ 124 w 250"/>
              <a:gd name="T15" fmla="*/ 47 h 289"/>
              <a:gd name="T16" fmla="*/ 87 w 250"/>
              <a:gd name="T17" fmla="*/ 34 h 289"/>
              <a:gd name="T18" fmla="*/ 49 w 250"/>
              <a:gd name="T19" fmla="*/ 34 h 289"/>
              <a:gd name="T20" fmla="*/ 12 w 250"/>
              <a:gd name="T21" fmla="*/ 34 h 289"/>
              <a:gd name="T22" fmla="*/ 0 w 250"/>
              <a:gd name="T23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289">
                <a:moveTo>
                  <a:pt x="240" y="288"/>
                </a:moveTo>
                <a:lnTo>
                  <a:pt x="249" y="234"/>
                </a:lnTo>
                <a:lnTo>
                  <a:pt x="249" y="197"/>
                </a:lnTo>
                <a:lnTo>
                  <a:pt x="249" y="147"/>
                </a:lnTo>
                <a:lnTo>
                  <a:pt x="237" y="109"/>
                </a:lnTo>
                <a:lnTo>
                  <a:pt x="199" y="84"/>
                </a:lnTo>
                <a:lnTo>
                  <a:pt x="162" y="59"/>
                </a:lnTo>
                <a:lnTo>
                  <a:pt x="124" y="47"/>
                </a:lnTo>
                <a:lnTo>
                  <a:pt x="87" y="34"/>
                </a:lnTo>
                <a:lnTo>
                  <a:pt x="49" y="34"/>
                </a:lnTo>
                <a:lnTo>
                  <a:pt x="12" y="3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Rectangle 54">
            <a:extLst>
              <a:ext uri="{FF2B5EF4-FFF2-40B4-BE49-F238E27FC236}">
                <a16:creationId xmlns:a16="http://schemas.microsoft.com/office/drawing/2014/main" id="{0CA8D2BA-FFB2-BA43-B13D-53398C1E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4321175"/>
            <a:ext cx="9794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number</a:t>
            </a:r>
          </a:p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of slots</a:t>
            </a:r>
          </a:p>
        </p:txBody>
      </p:sp>
      <p:sp>
        <p:nvSpPr>
          <p:cNvPr id="39991" name="Freeform 55">
            <a:extLst>
              <a:ext uri="{FF2B5EF4-FFF2-40B4-BE49-F238E27FC236}">
                <a16:creationId xmlns:a16="http://schemas.microsoft.com/office/drawing/2014/main" id="{BCBC3E7F-B74F-194C-ABA0-E8272D3F524B}"/>
              </a:ext>
            </a:extLst>
          </p:cNvPr>
          <p:cNvSpPr>
            <a:spLocks/>
          </p:cNvSpPr>
          <p:nvPr/>
        </p:nvSpPr>
        <p:spPr bwMode="auto">
          <a:xfrm>
            <a:off x="6781800" y="4038600"/>
            <a:ext cx="687388" cy="382588"/>
          </a:xfrm>
          <a:custGeom>
            <a:avLst/>
            <a:gdLst>
              <a:gd name="T0" fmla="*/ 432 w 433"/>
              <a:gd name="T1" fmla="*/ 240 h 241"/>
              <a:gd name="T2" fmla="*/ 409 w 433"/>
              <a:gd name="T3" fmla="*/ 186 h 241"/>
              <a:gd name="T4" fmla="*/ 371 w 433"/>
              <a:gd name="T5" fmla="*/ 149 h 241"/>
              <a:gd name="T6" fmla="*/ 333 w 433"/>
              <a:gd name="T7" fmla="*/ 111 h 241"/>
              <a:gd name="T8" fmla="*/ 296 w 433"/>
              <a:gd name="T9" fmla="*/ 86 h 241"/>
              <a:gd name="T10" fmla="*/ 258 w 433"/>
              <a:gd name="T11" fmla="*/ 61 h 241"/>
              <a:gd name="T12" fmla="*/ 221 w 433"/>
              <a:gd name="T13" fmla="*/ 49 h 241"/>
              <a:gd name="T14" fmla="*/ 183 w 433"/>
              <a:gd name="T15" fmla="*/ 36 h 241"/>
              <a:gd name="T16" fmla="*/ 146 w 433"/>
              <a:gd name="T17" fmla="*/ 24 h 241"/>
              <a:gd name="T18" fmla="*/ 108 w 433"/>
              <a:gd name="T19" fmla="*/ 24 h 241"/>
              <a:gd name="T20" fmla="*/ 71 w 433"/>
              <a:gd name="T21" fmla="*/ 11 h 241"/>
              <a:gd name="T22" fmla="*/ 33 w 433"/>
              <a:gd name="T23" fmla="*/ 11 h 241"/>
              <a:gd name="T24" fmla="*/ 0 w 433"/>
              <a:gd name="T25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3" h="241">
                <a:moveTo>
                  <a:pt x="432" y="240"/>
                </a:moveTo>
                <a:lnTo>
                  <a:pt x="409" y="186"/>
                </a:lnTo>
                <a:lnTo>
                  <a:pt x="371" y="149"/>
                </a:lnTo>
                <a:lnTo>
                  <a:pt x="333" y="111"/>
                </a:lnTo>
                <a:lnTo>
                  <a:pt x="296" y="86"/>
                </a:lnTo>
                <a:lnTo>
                  <a:pt x="258" y="61"/>
                </a:lnTo>
                <a:lnTo>
                  <a:pt x="221" y="49"/>
                </a:lnTo>
                <a:lnTo>
                  <a:pt x="183" y="36"/>
                </a:lnTo>
                <a:lnTo>
                  <a:pt x="146" y="24"/>
                </a:lnTo>
                <a:lnTo>
                  <a:pt x="108" y="24"/>
                </a:lnTo>
                <a:lnTo>
                  <a:pt x="71" y="11"/>
                </a:lnTo>
                <a:lnTo>
                  <a:pt x="33" y="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23784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7F2FB9E-5FE7-7744-9CBB-170AE551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5D6DD1B-3F11-EA43-A56E-E5E3CA67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2732AD15-1BC8-804C-8732-DEA8F3484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Page formats: variable length records</a:t>
            </a:r>
            <a:endParaRPr lang="en-US" altLang="en-US" sz="3600" dirty="0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4AD01C9D-374B-6247-BCE7-0B5BC0815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696200" cy="1066800"/>
          </a:xfrm>
          <a:noFill/>
          <a:ln/>
        </p:spPr>
        <p:txBody>
          <a:bodyPr>
            <a:normAutofit/>
          </a:bodyPr>
          <a:lstStyle/>
          <a:p>
            <a:pPr>
              <a:buFont typeface="Monotype Sorts" pitchFamily="2" charset="2"/>
              <a:buChar char="*"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move records on page without changing rid; so, attractive for fixed-length records too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D9DAC980-7FEF-4047-BCA9-04BEB2C6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533525"/>
            <a:ext cx="7061200" cy="30257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9268683B-EA46-1A49-8FDA-CEB6BE48A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1704975"/>
            <a:ext cx="7937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 i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91CE38AD-0DEC-9B4D-8A38-14FB82A8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1798638"/>
            <a:ext cx="19685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38F58ADD-4CCC-9747-9BAE-B8D7720A8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476500"/>
            <a:ext cx="1663700" cy="25876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30B7C6FA-B59D-D54E-8E50-35E12A12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951163"/>
            <a:ext cx="25019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1FB3D883-7D51-5D41-B2D3-39C26DBB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3290888"/>
            <a:ext cx="7073900" cy="127476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C55569FC-A1BC-7248-9882-525E0C74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1501775"/>
            <a:ext cx="12588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Rid = (i,N)</a:t>
            </a: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DAAD6CB9-6FB8-0A4A-B812-D1B3EB91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181225"/>
            <a:ext cx="11826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Rid = (i,2)</a:t>
            </a: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0D117420-1E9F-7643-8705-D6E9E4B6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2655888"/>
            <a:ext cx="11826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Rid = (i,1)</a:t>
            </a:r>
          </a:p>
        </p:txBody>
      </p:sp>
      <p:sp useBgFill="1">
        <p:nvSpPr>
          <p:cNvPr id="41999" name="Rectangle 15">
            <a:extLst>
              <a:ext uri="{FF2B5EF4-FFF2-40B4-BE49-F238E27FC236}">
                <a16:creationId xmlns:a16="http://schemas.microsoft.com/office/drawing/2014/main" id="{078AAC2B-83B0-1A4B-B6AF-59F07E354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0" name="Rectangle 16">
            <a:extLst>
              <a:ext uri="{FF2B5EF4-FFF2-40B4-BE49-F238E27FC236}">
                <a16:creationId xmlns:a16="http://schemas.microsoft.com/office/drawing/2014/main" id="{2164E664-EE38-BD49-86B2-BF35687B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1" name="Rectangle 17">
            <a:extLst>
              <a:ext uri="{FF2B5EF4-FFF2-40B4-BE49-F238E27FC236}">
                <a16:creationId xmlns:a16="http://schemas.microsoft.com/office/drawing/2014/main" id="{EDA9A7CC-6D55-B641-B41E-B1FD1810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2" name="Rectangle 18">
            <a:extLst>
              <a:ext uri="{FF2B5EF4-FFF2-40B4-BE49-F238E27FC236}">
                <a16:creationId xmlns:a16="http://schemas.microsoft.com/office/drawing/2014/main" id="{ACF0EADD-2A31-5F4E-BB99-8AB345384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3" name="Rectangle 19">
            <a:extLst>
              <a:ext uri="{FF2B5EF4-FFF2-40B4-BE49-F238E27FC236}">
                <a16:creationId xmlns:a16="http://schemas.microsoft.com/office/drawing/2014/main" id="{A02795CE-BC92-E846-9F8D-60C1CCDB9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4171950"/>
            <a:ext cx="11303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4" name="Rectangle 20">
            <a:extLst>
              <a:ext uri="{FF2B5EF4-FFF2-40B4-BE49-F238E27FC236}">
                <a16:creationId xmlns:a16="http://schemas.microsoft.com/office/drawing/2014/main" id="{18BDF6A6-80E5-3745-930D-044D393A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>
            <a:extLst>
              <a:ext uri="{FF2B5EF4-FFF2-40B4-BE49-F238E27FC236}">
                <a16:creationId xmlns:a16="http://schemas.microsoft.com/office/drawing/2014/main" id="{DD77DB8A-F221-164D-B323-9264F98D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4244975"/>
            <a:ext cx="8366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Pointer</a:t>
            </a:r>
          </a:p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to start</a:t>
            </a:r>
          </a:p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of free</a:t>
            </a:r>
          </a:p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space</a:t>
            </a:r>
          </a:p>
        </p:txBody>
      </p:sp>
      <p:sp>
        <p:nvSpPr>
          <p:cNvPr id="42006" name="Rectangle 22">
            <a:extLst>
              <a:ext uri="{FF2B5EF4-FFF2-40B4-BE49-F238E27FC236}">
                <a16:creationId xmlns:a16="http://schemas.microsoft.com/office/drawing/2014/main" id="{DC186DAA-01CC-954B-AC57-72137540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5159375"/>
            <a:ext cx="17129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>
                <a:solidFill>
                  <a:srgbClr val="CF0E30"/>
                </a:solidFill>
                <a:latin typeface="Book Antiqua" panose="02040602050305030304" pitchFamily="18" charset="0"/>
              </a:rPr>
              <a:t>SLOT DIRECTORY</a:t>
            </a:r>
          </a:p>
        </p:txBody>
      </p:sp>
      <p:grpSp>
        <p:nvGrpSpPr>
          <p:cNvPr id="42010" name="Group 26">
            <a:extLst>
              <a:ext uri="{FF2B5EF4-FFF2-40B4-BE49-F238E27FC236}">
                <a16:creationId xmlns:a16="http://schemas.microsoft.com/office/drawing/2014/main" id="{9329DE6B-1D0C-AE42-A060-59285235099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800600"/>
            <a:ext cx="2895600" cy="304800"/>
            <a:chOff x="2544" y="3024"/>
            <a:chExt cx="1824" cy="192"/>
          </a:xfrm>
        </p:grpSpPr>
        <p:sp>
          <p:nvSpPr>
            <p:cNvPr id="42007" name="Line 23">
              <a:extLst>
                <a:ext uri="{FF2B5EF4-FFF2-40B4-BE49-F238E27FC236}">
                  <a16:creationId xmlns:a16="http://schemas.microsoft.com/office/drawing/2014/main" id="{40D874EB-F591-1C4F-A4B4-6175E4705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24"/>
              <a:ext cx="384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24">
              <a:extLst>
                <a:ext uri="{FF2B5EF4-FFF2-40B4-BE49-F238E27FC236}">
                  <a16:creationId xmlns:a16="http://schemas.microsoft.com/office/drawing/2014/main" id="{ED753A5C-E6F9-564D-B547-D1B81C03E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16"/>
              <a:ext cx="1104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25">
              <a:extLst>
                <a:ext uri="{FF2B5EF4-FFF2-40B4-BE49-F238E27FC236}">
                  <a16:creationId xmlns:a16="http://schemas.microsoft.com/office/drawing/2014/main" id="{8AF7D3A4-03D7-3D47-A719-09254BF66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024"/>
              <a:ext cx="336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11" name="Rectangle 27">
            <a:extLst>
              <a:ext uri="{FF2B5EF4-FFF2-40B4-BE49-F238E27FC236}">
                <a16:creationId xmlns:a16="http://schemas.microsoft.com/office/drawing/2014/main" id="{5F058657-BA97-5F4C-B999-CCD65B13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551363"/>
            <a:ext cx="27146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accent2"/>
                </a:solidFill>
                <a:latin typeface="Book Antiqua" panose="02040602050305030304" pitchFamily="18" charset="0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           . . .            2         1</a:t>
            </a:r>
          </a:p>
        </p:txBody>
      </p:sp>
      <p:sp>
        <p:nvSpPr>
          <p:cNvPr id="42012" name="Freeform 28">
            <a:extLst>
              <a:ext uri="{FF2B5EF4-FFF2-40B4-BE49-F238E27FC236}">
                <a16:creationId xmlns:a16="http://schemas.microsoft.com/office/drawing/2014/main" id="{339EFE39-8058-4C48-ACD3-F264EE6BE7BB}"/>
              </a:ext>
            </a:extLst>
          </p:cNvPr>
          <p:cNvSpPr>
            <a:spLocks/>
          </p:cNvSpPr>
          <p:nvPr/>
        </p:nvSpPr>
        <p:spPr bwMode="auto">
          <a:xfrm>
            <a:off x="4910138" y="3124200"/>
            <a:ext cx="1568450" cy="1220788"/>
          </a:xfrm>
          <a:custGeom>
            <a:avLst/>
            <a:gdLst>
              <a:gd name="T0" fmla="*/ 987 w 988"/>
              <a:gd name="T1" fmla="*/ 768 h 769"/>
              <a:gd name="T2" fmla="*/ 970 w 988"/>
              <a:gd name="T3" fmla="*/ 709 h 769"/>
              <a:gd name="T4" fmla="*/ 948 w 988"/>
              <a:gd name="T5" fmla="*/ 662 h 769"/>
              <a:gd name="T6" fmla="*/ 916 w 988"/>
              <a:gd name="T7" fmla="*/ 627 h 769"/>
              <a:gd name="T8" fmla="*/ 883 w 988"/>
              <a:gd name="T9" fmla="*/ 604 h 769"/>
              <a:gd name="T10" fmla="*/ 850 w 988"/>
              <a:gd name="T11" fmla="*/ 592 h 769"/>
              <a:gd name="T12" fmla="*/ 817 w 988"/>
              <a:gd name="T13" fmla="*/ 580 h 769"/>
              <a:gd name="T14" fmla="*/ 785 w 988"/>
              <a:gd name="T15" fmla="*/ 568 h 769"/>
              <a:gd name="T16" fmla="*/ 741 w 988"/>
              <a:gd name="T17" fmla="*/ 568 h 769"/>
              <a:gd name="T18" fmla="*/ 686 w 988"/>
              <a:gd name="T19" fmla="*/ 557 h 769"/>
              <a:gd name="T20" fmla="*/ 654 w 988"/>
              <a:gd name="T21" fmla="*/ 544 h 769"/>
              <a:gd name="T22" fmla="*/ 599 w 988"/>
              <a:gd name="T23" fmla="*/ 521 h 769"/>
              <a:gd name="T24" fmla="*/ 555 w 988"/>
              <a:gd name="T25" fmla="*/ 510 h 769"/>
              <a:gd name="T26" fmla="*/ 501 w 988"/>
              <a:gd name="T27" fmla="*/ 486 h 769"/>
              <a:gd name="T28" fmla="*/ 436 w 988"/>
              <a:gd name="T29" fmla="*/ 450 h 769"/>
              <a:gd name="T30" fmla="*/ 392 w 988"/>
              <a:gd name="T31" fmla="*/ 427 h 769"/>
              <a:gd name="T32" fmla="*/ 349 w 988"/>
              <a:gd name="T33" fmla="*/ 416 h 769"/>
              <a:gd name="T34" fmla="*/ 305 w 988"/>
              <a:gd name="T35" fmla="*/ 392 h 769"/>
              <a:gd name="T36" fmla="*/ 261 w 988"/>
              <a:gd name="T37" fmla="*/ 368 h 769"/>
              <a:gd name="T38" fmla="*/ 218 w 988"/>
              <a:gd name="T39" fmla="*/ 333 h 769"/>
              <a:gd name="T40" fmla="*/ 185 w 988"/>
              <a:gd name="T41" fmla="*/ 309 h 769"/>
              <a:gd name="T42" fmla="*/ 152 w 988"/>
              <a:gd name="T43" fmla="*/ 286 h 769"/>
              <a:gd name="T44" fmla="*/ 119 w 988"/>
              <a:gd name="T45" fmla="*/ 274 h 769"/>
              <a:gd name="T46" fmla="*/ 87 w 988"/>
              <a:gd name="T47" fmla="*/ 251 h 769"/>
              <a:gd name="T48" fmla="*/ 54 w 988"/>
              <a:gd name="T49" fmla="*/ 239 h 769"/>
              <a:gd name="T50" fmla="*/ 21 w 988"/>
              <a:gd name="T51" fmla="*/ 204 h 769"/>
              <a:gd name="T52" fmla="*/ 0 w 988"/>
              <a:gd name="T53" fmla="*/ 169 h 769"/>
              <a:gd name="T54" fmla="*/ 0 w 988"/>
              <a:gd name="T55" fmla="*/ 133 h 769"/>
              <a:gd name="T56" fmla="*/ 0 w 988"/>
              <a:gd name="T57" fmla="*/ 98 h 769"/>
              <a:gd name="T58" fmla="*/ 10 w 988"/>
              <a:gd name="T59" fmla="*/ 63 h 769"/>
              <a:gd name="T60" fmla="*/ 32 w 988"/>
              <a:gd name="T61" fmla="*/ 28 h 769"/>
              <a:gd name="T62" fmla="*/ 65 w 988"/>
              <a:gd name="T63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88" h="769">
                <a:moveTo>
                  <a:pt x="987" y="768"/>
                </a:moveTo>
                <a:lnTo>
                  <a:pt x="970" y="709"/>
                </a:lnTo>
                <a:lnTo>
                  <a:pt x="948" y="662"/>
                </a:lnTo>
                <a:lnTo>
                  <a:pt x="916" y="627"/>
                </a:lnTo>
                <a:lnTo>
                  <a:pt x="883" y="604"/>
                </a:lnTo>
                <a:lnTo>
                  <a:pt x="850" y="592"/>
                </a:lnTo>
                <a:lnTo>
                  <a:pt x="817" y="580"/>
                </a:lnTo>
                <a:lnTo>
                  <a:pt x="785" y="568"/>
                </a:lnTo>
                <a:lnTo>
                  <a:pt x="741" y="568"/>
                </a:lnTo>
                <a:lnTo>
                  <a:pt x="686" y="557"/>
                </a:lnTo>
                <a:lnTo>
                  <a:pt x="654" y="544"/>
                </a:lnTo>
                <a:lnTo>
                  <a:pt x="599" y="521"/>
                </a:lnTo>
                <a:lnTo>
                  <a:pt x="555" y="510"/>
                </a:lnTo>
                <a:lnTo>
                  <a:pt x="501" y="486"/>
                </a:lnTo>
                <a:lnTo>
                  <a:pt x="436" y="450"/>
                </a:lnTo>
                <a:lnTo>
                  <a:pt x="392" y="427"/>
                </a:lnTo>
                <a:lnTo>
                  <a:pt x="349" y="416"/>
                </a:lnTo>
                <a:lnTo>
                  <a:pt x="305" y="392"/>
                </a:lnTo>
                <a:lnTo>
                  <a:pt x="261" y="368"/>
                </a:lnTo>
                <a:lnTo>
                  <a:pt x="218" y="333"/>
                </a:lnTo>
                <a:lnTo>
                  <a:pt x="185" y="309"/>
                </a:lnTo>
                <a:lnTo>
                  <a:pt x="152" y="286"/>
                </a:lnTo>
                <a:lnTo>
                  <a:pt x="119" y="274"/>
                </a:lnTo>
                <a:lnTo>
                  <a:pt x="87" y="251"/>
                </a:lnTo>
                <a:lnTo>
                  <a:pt x="54" y="239"/>
                </a:lnTo>
                <a:lnTo>
                  <a:pt x="21" y="204"/>
                </a:lnTo>
                <a:lnTo>
                  <a:pt x="0" y="169"/>
                </a:lnTo>
                <a:lnTo>
                  <a:pt x="0" y="133"/>
                </a:lnTo>
                <a:lnTo>
                  <a:pt x="0" y="98"/>
                </a:lnTo>
                <a:lnTo>
                  <a:pt x="10" y="63"/>
                </a:lnTo>
                <a:lnTo>
                  <a:pt x="32" y="28"/>
                </a:lnTo>
                <a:lnTo>
                  <a:pt x="65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Freeform 29">
            <a:extLst>
              <a:ext uri="{FF2B5EF4-FFF2-40B4-BE49-F238E27FC236}">
                <a16:creationId xmlns:a16="http://schemas.microsoft.com/office/drawing/2014/main" id="{89A06F0B-5803-D542-A182-23370EF6D93C}"/>
              </a:ext>
            </a:extLst>
          </p:cNvPr>
          <p:cNvSpPr>
            <a:spLocks/>
          </p:cNvSpPr>
          <p:nvPr/>
        </p:nvSpPr>
        <p:spPr bwMode="auto">
          <a:xfrm>
            <a:off x="3360738" y="2667000"/>
            <a:ext cx="2508250" cy="1677988"/>
          </a:xfrm>
          <a:custGeom>
            <a:avLst/>
            <a:gdLst>
              <a:gd name="T0" fmla="*/ 1579 w 1580"/>
              <a:gd name="T1" fmla="*/ 1056 h 1057"/>
              <a:gd name="T2" fmla="*/ 1524 w 1580"/>
              <a:gd name="T3" fmla="*/ 1009 h 1057"/>
              <a:gd name="T4" fmla="*/ 1490 w 1580"/>
              <a:gd name="T5" fmla="*/ 972 h 1057"/>
              <a:gd name="T6" fmla="*/ 1455 w 1580"/>
              <a:gd name="T7" fmla="*/ 948 h 1057"/>
              <a:gd name="T8" fmla="*/ 1421 w 1580"/>
              <a:gd name="T9" fmla="*/ 913 h 1057"/>
              <a:gd name="T10" fmla="*/ 1375 w 1580"/>
              <a:gd name="T11" fmla="*/ 889 h 1057"/>
              <a:gd name="T12" fmla="*/ 1329 w 1580"/>
              <a:gd name="T13" fmla="*/ 865 h 1057"/>
              <a:gd name="T14" fmla="*/ 1294 w 1580"/>
              <a:gd name="T15" fmla="*/ 865 h 1057"/>
              <a:gd name="T16" fmla="*/ 1261 w 1580"/>
              <a:gd name="T17" fmla="*/ 853 h 1057"/>
              <a:gd name="T18" fmla="*/ 1226 w 1580"/>
              <a:gd name="T19" fmla="*/ 841 h 1057"/>
              <a:gd name="T20" fmla="*/ 1192 w 1580"/>
              <a:gd name="T21" fmla="*/ 829 h 1057"/>
              <a:gd name="T22" fmla="*/ 1157 w 1580"/>
              <a:gd name="T23" fmla="*/ 829 h 1057"/>
              <a:gd name="T24" fmla="*/ 1123 w 1580"/>
              <a:gd name="T25" fmla="*/ 817 h 1057"/>
              <a:gd name="T26" fmla="*/ 1077 w 1580"/>
              <a:gd name="T27" fmla="*/ 793 h 1057"/>
              <a:gd name="T28" fmla="*/ 1042 w 1580"/>
              <a:gd name="T29" fmla="*/ 781 h 1057"/>
              <a:gd name="T30" fmla="*/ 986 w 1580"/>
              <a:gd name="T31" fmla="*/ 757 h 1057"/>
              <a:gd name="T32" fmla="*/ 940 w 1580"/>
              <a:gd name="T33" fmla="*/ 746 h 1057"/>
              <a:gd name="T34" fmla="*/ 894 w 1580"/>
              <a:gd name="T35" fmla="*/ 722 h 1057"/>
              <a:gd name="T36" fmla="*/ 859 w 1580"/>
              <a:gd name="T37" fmla="*/ 698 h 1057"/>
              <a:gd name="T38" fmla="*/ 802 w 1580"/>
              <a:gd name="T39" fmla="*/ 674 h 1057"/>
              <a:gd name="T40" fmla="*/ 745 w 1580"/>
              <a:gd name="T41" fmla="*/ 638 h 1057"/>
              <a:gd name="T42" fmla="*/ 711 w 1580"/>
              <a:gd name="T43" fmla="*/ 626 h 1057"/>
              <a:gd name="T44" fmla="*/ 687 w 1580"/>
              <a:gd name="T45" fmla="*/ 614 h 1057"/>
              <a:gd name="T46" fmla="*/ 630 w 1580"/>
              <a:gd name="T47" fmla="*/ 590 h 1057"/>
              <a:gd name="T48" fmla="*/ 595 w 1580"/>
              <a:gd name="T49" fmla="*/ 566 h 1057"/>
              <a:gd name="T50" fmla="*/ 561 w 1580"/>
              <a:gd name="T51" fmla="*/ 554 h 1057"/>
              <a:gd name="T52" fmla="*/ 526 w 1580"/>
              <a:gd name="T53" fmla="*/ 530 h 1057"/>
              <a:gd name="T54" fmla="*/ 470 w 1580"/>
              <a:gd name="T55" fmla="*/ 506 h 1057"/>
              <a:gd name="T56" fmla="*/ 424 w 1580"/>
              <a:gd name="T57" fmla="*/ 494 h 1057"/>
              <a:gd name="T58" fmla="*/ 389 w 1580"/>
              <a:gd name="T59" fmla="*/ 483 h 1057"/>
              <a:gd name="T60" fmla="*/ 343 w 1580"/>
              <a:gd name="T61" fmla="*/ 459 h 1057"/>
              <a:gd name="T62" fmla="*/ 309 w 1580"/>
              <a:gd name="T63" fmla="*/ 447 h 1057"/>
              <a:gd name="T64" fmla="*/ 274 w 1580"/>
              <a:gd name="T65" fmla="*/ 423 h 1057"/>
              <a:gd name="T66" fmla="*/ 229 w 1580"/>
              <a:gd name="T67" fmla="*/ 411 h 1057"/>
              <a:gd name="T68" fmla="*/ 195 w 1580"/>
              <a:gd name="T69" fmla="*/ 387 h 1057"/>
              <a:gd name="T70" fmla="*/ 160 w 1580"/>
              <a:gd name="T71" fmla="*/ 375 h 1057"/>
              <a:gd name="T72" fmla="*/ 126 w 1580"/>
              <a:gd name="T73" fmla="*/ 352 h 1057"/>
              <a:gd name="T74" fmla="*/ 80 w 1580"/>
              <a:gd name="T75" fmla="*/ 304 h 1057"/>
              <a:gd name="T76" fmla="*/ 45 w 1580"/>
              <a:gd name="T77" fmla="*/ 291 h 1057"/>
              <a:gd name="T78" fmla="*/ 22 w 1580"/>
              <a:gd name="T79" fmla="*/ 256 h 1057"/>
              <a:gd name="T80" fmla="*/ 11 w 1580"/>
              <a:gd name="T81" fmla="*/ 220 h 1057"/>
              <a:gd name="T82" fmla="*/ 0 w 1580"/>
              <a:gd name="T83" fmla="*/ 184 h 1057"/>
              <a:gd name="T84" fmla="*/ 0 w 1580"/>
              <a:gd name="T85" fmla="*/ 148 h 1057"/>
              <a:gd name="T86" fmla="*/ 11 w 1580"/>
              <a:gd name="T87" fmla="*/ 112 h 1057"/>
              <a:gd name="T88" fmla="*/ 22 w 1580"/>
              <a:gd name="T89" fmla="*/ 76 h 1057"/>
              <a:gd name="T90" fmla="*/ 57 w 1580"/>
              <a:gd name="T91" fmla="*/ 52 h 1057"/>
              <a:gd name="T92" fmla="*/ 91 w 1580"/>
              <a:gd name="T93" fmla="*/ 28 h 1057"/>
              <a:gd name="T94" fmla="*/ 126 w 1580"/>
              <a:gd name="T95" fmla="*/ 4 h 1057"/>
              <a:gd name="T96" fmla="*/ 127 w 1580"/>
              <a:gd name="T97" fmla="*/ 0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80" h="1057">
                <a:moveTo>
                  <a:pt x="1579" y="1056"/>
                </a:moveTo>
                <a:lnTo>
                  <a:pt x="1524" y="1009"/>
                </a:lnTo>
                <a:lnTo>
                  <a:pt x="1490" y="972"/>
                </a:lnTo>
                <a:lnTo>
                  <a:pt x="1455" y="948"/>
                </a:lnTo>
                <a:lnTo>
                  <a:pt x="1421" y="913"/>
                </a:lnTo>
                <a:lnTo>
                  <a:pt x="1375" y="889"/>
                </a:lnTo>
                <a:lnTo>
                  <a:pt x="1329" y="865"/>
                </a:lnTo>
                <a:lnTo>
                  <a:pt x="1294" y="865"/>
                </a:lnTo>
                <a:lnTo>
                  <a:pt x="1261" y="853"/>
                </a:lnTo>
                <a:lnTo>
                  <a:pt x="1226" y="841"/>
                </a:lnTo>
                <a:lnTo>
                  <a:pt x="1192" y="829"/>
                </a:lnTo>
                <a:lnTo>
                  <a:pt x="1157" y="829"/>
                </a:lnTo>
                <a:lnTo>
                  <a:pt x="1123" y="817"/>
                </a:lnTo>
                <a:lnTo>
                  <a:pt x="1077" y="793"/>
                </a:lnTo>
                <a:lnTo>
                  <a:pt x="1042" y="781"/>
                </a:lnTo>
                <a:lnTo>
                  <a:pt x="986" y="757"/>
                </a:lnTo>
                <a:lnTo>
                  <a:pt x="940" y="746"/>
                </a:lnTo>
                <a:lnTo>
                  <a:pt x="894" y="722"/>
                </a:lnTo>
                <a:lnTo>
                  <a:pt x="859" y="698"/>
                </a:lnTo>
                <a:lnTo>
                  <a:pt x="802" y="674"/>
                </a:lnTo>
                <a:lnTo>
                  <a:pt x="745" y="638"/>
                </a:lnTo>
                <a:lnTo>
                  <a:pt x="711" y="626"/>
                </a:lnTo>
                <a:lnTo>
                  <a:pt x="687" y="614"/>
                </a:lnTo>
                <a:lnTo>
                  <a:pt x="630" y="590"/>
                </a:lnTo>
                <a:lnTo>
                  <a:pt x="595" y="566"/>
                </a:lnTo>
                <a:lnTo>
                  <a:pt x="561" y="554"/>
                </a:lnTo>
                <a:lnTo>
                  <a:pt x="526" y="530"/>
                </a:lnTo>
                <a:lnTo>
                  <a:pt x="470" y="506"/>
                </a:lnTo>
                <a:lnTo>
                  <a:pt x="424" y="494"/>
                </a:lnTo>
                <a:lnTo>
                  <a:pt x="389" y="483"/>
                </a:lnTo>
                <a:lnTo>
                  <a:pt x="343" y="459"/>
                </a:lnTo>
                <a:lnTo>
                  <a:pt x="309" y="447"/>
                </a:lnTo>
                <a:lnTo>
                  <a:pt x="274" y="423"/>
                </a:lnTo>
                <a:lnTo>
                  <a:pt x="229" y="411"/>
                </a:lnTo>
                <a:lnTo>
                  <a:pt x="195" y="387"/>
                </a:lnTo>
                <a:lnTo>
                  <a:pt x="160" y="375"/>
                </a:lnTo>
                <a:lnTo>
                  <a:pt x="126" y="352"/>
                </a:lnTo>
                <a:lnTo>
                  <a:pt x="80" y="304"/>
                </a:lnTo>
                <a:lnTo>
                  <a:pt x="45" y="291"/>
                </a:lnTo>
                <a:lnTo>
                  <a:pt x="22" y="256"/>
                </a:lnTo>
                <a:lnTo>
                  <a:pt x="11" y="220"/>
                </a:lnTo>
                <a:lnTo>
                  <a:pt x="0" y="184"/>
                </a:lnTo>
                <a:lnTo>
                  <a:pt x="0" y="148"/>
                </a:lnTo>
                <a:lnTo>
                  <a:pt x="11" y="112"/>
                </a:lnTo>
                <a:lnTo>
                  <a:pt x="22" y="76"/>
                </a:lnTo>
                <a:lnTo>
                  <a:pt x="57" y="52"/>
                </a:lnTo>
                <a:lnTo>
                  <a:pt x="91" y="28"/>
                </a:lnTo>
                <a:lnTo>
                  <a:pt x="126" y="4"/>
                </a:lnTo>
                <a:lnTo>
                  <a:pt x="127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Freeform 30">
            <a:extLst>
              <a:ext uri="{FF2B5EF4-FFF2-40B4-BE49-F238E27FC236}">
                <a16:creationId xmlns:a16="http://schemas.microsoft.com/office/drawing/2014/main" id="{F8611023-0AA6-1F4E-A3A7-BEADEF73F078}"/>
              </a:ext>
            </a:extLst>
          </p:cNvPr>
          <p:cNvSpPr>
            <a:spLocks/>
          </p:cNvSpPr>
          <p:nvPr/>
        </p:nvSpPr>
        <p:spPr bwMode="auto">
          <a:xfrm>
            <a:off x="1196975" y="2020888"/>
            <a:ext cx="2919413" cy="2324100"/>
          </a:xfrm>
          <a:custGeom>
            <a:avLst/>
            <a:gdLst>
              <a:gd name="T0" fmla="*/ 1838 w 1839"/>
              <a:gd name="T1" fmla="*/ 1463 h 1464"/>
              <a:gd name="T2" fmla="*/ 1809 w 1839"/>
              <a:gd name="T3" fmla="*/ 1399 h 1464"/>
              <a:gd name="T4" fmla="*/ 1774 w 1839"/>
              <a:gd name="T5" fmla="*/ 1349 h 1464"/>
              <a:gd name="T6" fmla="*/ 1739 w 1839"/>
              <a:gd name="T7" fmla="*/ 1324 h 1464"/>
              <a:gd name="T8" fmla="*/ 1716 w 1839"/>
              <a:gd name="T9" fmla="*/ 1287 h 1464"/>
              <a:gd name="T10" fmla="*/ 1646 w 1839"/>
              <a:gd name="T11" fmla="*/ 1237 h 1464"/>
              <a:gd name="T12" fmla="*/ 1611 w 1839"/>
              <a:gd name="T13" fmla="*/ 1212 h 1464"/>
              <a:gd name="T14" fmla="*/ 1565 w 1839"/>
              <a:gd name="T15" fmla="*/ 1187 h 1464"/>
              <a:gd name="T16" fmla="*/ 1531 w 1839"/>
              <a:gd name="T17" fmla="*/ 1162 h 1464"/>
              <a:gd name="T18" fmla="*/ 1495 w 1839"/>
              <a:gd name="T19" fmla="*/ 1137 h 1464"/>
              <a:gd name="T20" fmla="*/ 1461 w 1839"/>
              <a:gd name="T21" fmla="*/ 1124 h 1464"/>
              <a:gd name="T22" fmla="*/ 1426 w 1839"/>
              <a:gd name="T23" fmla="*/ 1099 h 1464"/>
              <a:gd name="T24" fmla="*/ 1391 w 1839"/>
              <a:gd name="T25" fmla="*/ 1087 h 1464"/>
              <a:gd name="T26" fmla="*/ 1345 w 1839"/>
              <a:gd name="T27" fmla="*/ 1074 h 1464"/>
              <a:gd name="T28" fmla="*/ 1310 w 1839"/>
              <a:gd name="T29" fmla="*/ 1062 h 1464"/>
              <a:gd name="T30" fmla="*/ 1263 w 1839"/>
              <a:gd name="T31" fmla="*/ 1037 h 1464"/>
              <a:gd name="T32" fmla="*/ 1217 w 1839"/>
              <a:gd name="T33" fmla="*/ 1024 h 1464"/>
              <a:gd name="T34" fmla="*/ 1183 w 1839"/>
              <a:gd name="T35" fmla="*/ 1012 h 1464"/>
              <a:gd name="T36" fmla="*/ 1136 w 1839"/>
              <a:gd name="T37" fmla="*/ 987 h 1464"/>
              <a:gd name="T38" fmla="*/ 1090 w 1839"/>
              <a:gd name="T39" fmla="*/ 962 h 1464"/>
              <a:gd name="T40" fmla="*/ 1055 w 1839"/>
              <a:gd name="T41" fmla="*/ 949 h 1464"/>
              <a:gd name="T42" fmla="*/ 1021 w 1839"/>
              <a:gd name="T43" fmla="*/ 924 h 1464"/>
              <a:gd name="T44" fmla="*/ 985 w 1839"/>
              <a:gd name="T45" fmla="*/ 912 h 1464"/>
              <a:gd name="T46" fmla="*/ 939 w 1839"/>
              <a:gd name="T47" fmla="*/ 899 h 1464"/>
              <a:gd name="T48" fmla="*/ 893 w 1839"/>
              <a:gd name="T49" fmla="*/ 875 h 1464"/>
              <a:gd name="T50" fmla="*/ 846 w 1839"/>
              <a:gd name="T51" fmla="*/ 837 h 1464"/>
              <a:gd name="T52" fmla="*/ 800 w 1839"/>
              <a:gd name="T53" fmla="*/ 812 h 1464"/>
              <a:gd name="T54" fmla="*/ 753 w 1839"/>
              <a:gd name="T55" fmla="*/ 787 h 1464"/>
              <a:gd name="T56" fmla="*/ 719 w 1839"/>
              <a:gd name="T57" fmla="*/ 775 h 1464"/>
              <a:gd name="T58" fmla="*/ 661 w 1839"/>
              <a:gd name="T59" fmla="*/ 737 h 1464"/>
              <a:gd name="T60" fmla="*/ 626 w 1839"/>
              <a:gd name="T61" fmla="*/ 712 h 1464"/>
              <a:gd name="T62" fmla="*/ 580 w 1839"/>
              <a:gd name="T63" fmla="*/ 687 h 1464"/>
              <a:gd name="T64" fmla="*/ 534 w 1839"/>
              <a:gd name="T65" fmla="*/ 662 h 1464"/>
              <a:gd name="T66" fmla="*/ 498 w 1839"/>
              <a:gd name="T67" fmla="*/ 637 h 1464"/>
              <a:gd name="T68" fmla="*/ 452 w 1839"/>
              <a:gd name="T69" fmla="*/ 612 h 1464"/>
              <a:gd name="T70" fmla="*/ 406 w 1839"/>
              <a:gd name="T71" fmla="*/ 575 h 1464"/>
              <a:gd name="T72" fmla="*/ 359 w 1839"/>
              <a:gd name="T73" fmla="*/ 537 h 1464"/>
              <a:gd name="T74" fmla="*/ 313 w 1839"/>
              <a:gd name="T75" fmla="*/ 512 h 1464"/>
              <a:gd name="T76" fmla="*/ 255 w 1839"/>
              <a:gd name="T77" fmla="*/ 462 h 1464"/>
              <a:gd name="T78" fmla="*/ 208 w 1839"/>
              <a:gd name="T79" fmla="*/ 425 h 1464"/>
              <a:gd name="T80" fmla="*/ 174 w 1839"/>
              <a:gd name="T81" fmla="*/ 375 h 1464"/>
              <a:gd name="T82" fmla="*/ 127 w 1839"/>
              <a:gd name="T83" fmla="*/ 325 h 1464"/>
              <a:gd name="T84" fmla="*/ 92 w 1839"/>
              <a:gd name="T85" fmla="*/ 275 h 1464"/>
              <a:gd name="T86" fmla="*/ 58 w 1839"/>
              <a:gd name="T87" fmla="*/ 225 h 1464"/>
              <a:gd name="T88" fmla="*/ 35 w 1839"/>
              <a:gd name="T89" fmla="*/ 187 h 1464"/>
              <a:gd name="T90" fmla="*/ 12 w 1839"/>
              <a:gd name="T91" fmla="*/ 137 h 1464"/>
              <a:gd name="T92" fmla="*/ 0 w 1839"/>
              <a:gd name="T93" fmla="*/ 100 h 1464"/>
              <a:gd name="T94" fmla="*/ 0 w 1839"/>
              <a:gd name="T95" fmla="*/ 62 h 1464"/>
              <a:gd name="T96" fmla="*/ 35 w 1839"/>
              <a:gd name="T97" fmla="*/ 37 h 1464"/>
              <a:gd name="T98" fmla="*/ 69 w 1839"/>
              <a:gd name="T99" fmla="*/ 25 h 1464"/>
              <a:gd name="T100" fmla="*/ 104 w 1839"/>
              <a:gd name="T101" fmla="*/ 0 h 1464"/>
              <a:gd name="T102" fmla="*/ 102 w 1839"/>
              <a:gd name="T103" fmla="*/ 23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39" h="1464">
                <a:moveTo>
                  <a:pt x="1838" y="1463"/>
                </a:moveTo>
                <a:lnTo>
                  <a:pt x="1809" y="1399"/>
                </a:lnTo>
                <a:lnTo>
                  <a:pt x="1774" y="1349"/>
                </a:lnTo>
                <a:lnTo>
                  <a:pt x="1739" y="1324"/>
                </a:lnTo>
                <a:lnTo>
                  <a:pt x="1716" y="1287"/>
                </a:lnTo>
                <a:lnTo>
                  <a:pt x="1646" y="1237"/>
                </a:lnTo>
                <a:lnTo>
                  <a:pt x="1611" y="1212"/>
                </a:lnTo>
                <a:lnTo>
                  <a:pt x="1565" y="1187"/>
                </a:lnTo>
                <a:lnTo>
                  <a:pt x="1531" y="1162"/>
                </a:lnTo>
                <a:lnTo>
                  <a:pt x="1495" y="1137"/>
                </a:lnTo>
                <a:lnTo>
                  <a:pt x="1461" y="1124"/>
                </a:lnTo>
                <a:lnTo>
                  <a:pt x="1426" y="1099"/>
                </a:lnTo>
                <a:lnTo>
                  <a:pt x="1391" y="1087"/>
                </a:lnTo>
                <a:lnTo>
                  <a:pt x="1345" y="1074"/>
                </a:lnTo>
                <a:lnTo>
                  <a:pt x="1310" y="1062"/>
                </a:lnTo>
                <a:lnTo>
                  <a:pt x="1263" y="1037"/>
                </a:lnTo>
                <a:lnTo>
                  <a:pt x="1217" y="1024"/>
                </a:lnTo>
                <a:lnTo>
                  <a:pt x="1183" y="1012"/>
                </a:lnTo>
                <a:lnTo>
                  <a:pt x="1136" y="987"/>
                </a:lnTo>
                <a:lnTo>
                  <a:pt x="1090" y="962"/>
                </a:lnTo>
                <a:lnTo>
                  <a:pt x="1055" y="949"/>
                </a:lnTo>
                <a:lnTo>
                  <a:pt x="1021" y="924"/>
                </a:lnTo>
                <a:lnTo>
                  <a:pt x="985" y="912"/>
                </a:lnTo>
                <a:lnTo>
                  <a:pt x="939" y="899"/>
                </a:lnTo>
                <a:lnTo>
                  <a:pt x="893" y="875"/>
                </a:lnTo>
                <a:lnTo>
                  <a:pt x="846" y="837"/>
                </a:lnTo>
                <a:lnTo>
                  <a:pt x="800" y="812"/>
                </a:lnTo>
                <a:lnTo>
                  <a:pt x="753" y="787"/>
                </a:lnTo>
                <a:lnTo>
                  <a:pt x="719" y="775"/>
                </a:lnTo>
                <a:lnTo>
                  <a:pt x="661" y="737"/>
                </a:lnTo>
                <a:lnTo>
                  <a:pt x="626" y="712"/>
                </a:lnTo>
                <a:lnTo>
                  <a:pt x="580" y="687"/>
                </a:lnTo>
                <a:lnTo>
                  <a:pt x="534" y="662"/>
                </a:lnTo>
                <a:lnTo>
                  <a:pt x="498" y="637"/>
                </a:lnTo>
                <a:lnTo>
                  <a:pt x="452" y="612"/>
                </a:lnTo>
                <a:lnTo>
                  <a:pt x="406" y="575"/>
                </a:lnTo>
                <a:lnTo>
                  <a:pt x="359" y="537"/>
                </a:lnTo>
                <a:lnTo>
                  <a:pt x="313" y="512"/>
                </a:lnTo>
                <a:lnTo>
                  <a:pt x="255" y="462"/>
                </a:lnTo>
                <a:lnTo>
                  <a:pt x="208" y="425"/>
                </a:lnTo>
                <a:lnTo>
                  <a:pt x="174" y="375"/>
                </a:lnTo>
                <a:lnTo>
                  <a:pt x="127" y="325"/>
                </a:lnTo>
                <a:lnTo>
                  <a:pt x="92" y="275"/>
                </a:lnTo>
                <a:lnTo>
                  <a:pt x="58" y="225"/>
                </a:lnTo>
                <a:lnTo>
                  <a:pt x="35" y="187"/>
                </a:lnTo>
                <a:lnTo>
                  <a:pt x="12" y="137"/>
                </a:lnTo>
                <a:lnTo>
                  <a:pt x="0" y="100"/>
                </a:lnTo>
                <a:lnTo>
                  <a:pt x="0" y="62"/>
                </a:lnTo>
                <a:lnTo>
                  <a:pt x="35" y="37"/>
                </a:lnTo>
                <a:lnTo>
                  <a:pt x="69" y="25"/>
                </a:lnTo>
                <a:lnTo>
                  <a:pt x="104" y="0"/>
                </a:lnTo>
                <a:lnTo>
                  <a:pt x="102" y="2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Rectangle 31">
            <a:extLst>
              <a:ext uri="{FF2B5EF4-FFF2-40B4-BE49-F238E27FC236}">
                <a16:creationId xmlns:a16="http://schemas.microsoft.com/office/drawing/2014/main" id="{9C6834CE-21F0-8246-9B29-8651F35E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4246563"/>
            <a:ext cx="40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20</a:t>
            </a:r>
          </a:p>
        </p:txBody>
      </p:sp>
      <p:sp>
        <p:nvSpPr>
          <p:cNvPr id="42016" name="Rectangle 32">
            <a:extLst>
              <a:ext uri="{FF2B5EF4-FFF2-40B4-BE49-F238E27FC236}">
                <a16:creationId xmlns:a16="http://schemas.microsoft.com/office/drawing/2014/main" id="{1282B8CF-AB19-2A4F-9F4B-FF8EDB59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246563"/>
            <a:ext cx="40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D7B01FAC-7D81-804A-8FAF-E72A4CD5E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246563"/>
            <a:ext cx="40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42018" name="Arc 34">
            <a:extLst>
              <a:ext uri="{FF2B5EF4-FFF2-40B4-BE49-F238E27FC236}">
                <a16:creationId xmlns:a16="http://schemas.microsoft.com/office/drawing/2014/main" id="{53665971-4EB8-3146-985C-B7657AECA008}"/>
              </a:ext>
            </a:extLst>
          </p:cNvPr>
          <p:cNvSpPr>
            <a:spLocks/>
          </p:cNvSpPr>
          <p:nvPr/>
        </p:nvSpPr>
        <p:spPr bwMode="auto">
          <a:xfrm>
            <a:off x="688975" y="3279775"/>
            <a:ext cx="304800" cy="304800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21597"/>
              <a:gd name="T1" fmla="*/ 21263 h 21600"/>
              <a:gd name="T2" fmla="*/ 21485 w 21597"/>
              <a:gd name="T3" fmla="*/ 0 h 21600"/>
              <a:gd name="T4" fmla="*/ 21597 w 215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600" fill="none" extrusionOk="0">
                <a:moveTo>
                  <a:pt x="-1" y="21262"/>
                </a:moveTo>
                <a:cubicBezTo>
                  <a:pt x="183" y="9510"/>
                  <a:pt x="9730" y="61"/>
                  <a:pt x="21485" y="0"/>
                </a:cubicBezTo>
              </a:path>
              <a:path w="21597" h="21600" stroke="0" extrusionOk="0">
                <a:moveTo>
                  <a:pt x="-1" y="21262"/>
                </a:moveTo>
                <a:cubicBezTo>
                  <a:pt x="183" y="9510"/>
                  <a:pt x="9730" y="61"/>
                  <a:pt x="21485" y="0"/>
                </a:cubicBezTo>
                <a:lnTo>
                  <a:pt x="21597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Arc 35">
            <a:extLst>
              <a:ext uri="{FF2B5EF4-FFF2-40B4-BE49-F238E27FC236}">
                <a16:creationId xmlns:a16="http://schemas.microsoft.com/office/drawing/2014/main" id="{0C3F830F-0667-D345-8A85-B7EDDDF74871}"/>
              </a:ext>
            </a:extLst>
          </p:cNvPr>
          <p:cNvSpPr>
            <a:spLocks/>
          </p:cNvSpPr>
          <p:nvPr/>
        </p:nvSpPr>
        <p:spPr bwMode="auto">
          <a:xfrm>
            <a:off x="685800" y="3584575"/>
            <a:ext cx="7086600" cy="838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9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18" y="0"/>
                </a:moveTo>
                <a:cubicBezTo>
                  <a:pt x="11940" y="10"/>
                  <a:pt x="21600" y="9678"/>
                  <a:pt x="21600" y="21600"/>
                </a:cubicBezTo>
              </a:path>
              <a:path w="21600" h="21600" stroke="0" extrusionOk="0">
                <a:moveTo>
                  <a:pt x="18" y="0"/>
                </a:moveTo>
                <a:cubicBezTo>
                  <a:pt x="11940" y="10"/>
                  <a:pt x="21600" y="9678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371C0D0E-7E54-7E41-AEB3-E42B8F9E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222750"/>
            <a:ext cx="3921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solidFill>
                  <a:srgbClr val="CF0E30"/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42021" name="Rectangle 37">
            <a:extLst>
              <a:ext uri="{FF2B5EF4-FFF2-40B4-BE49-F238E27FC236}">
                <a16:creationId xmlns:a16="http://schemas.microsoft.com/office/drawing/2014/main" id="{1354A75C-1567-2A44-8F6E-7AFF41A77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4603750"/>
            <a:ext cx="9096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solidFill>
                  <a:srgbClr val="CF0E30"/>
                </a:solidFill>
                <a:latin typeface="Book Antiqua" panose="02040602050305030304" pitchFamily="18" charset="0"/>
              </a:rPr>
              <a:t># slots</a:t>
            </a:r>
          </a:p>
        </p:txBody>
      </p:sp>
    </p:spTree>
    <p:extLst>
      <p:ext uri="{BB962C8B-B14F-4D97-AF65-F5344CB8AC3E}">
        <p14:creationId xmlns:p14="http://schemas.microsoft.com/office/powerpoint/2010/main" val="129420418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38" y="304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Database System Implementation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23394" y="2277755"/>
            <a:ext cx="22188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Conceptual Design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69075" y="2269720"/>
            <a:ext cx="1385558" cy="83099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Physical Storage 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469556" y="2726920"/>
            <a:ext cx="11059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486806" y="2721720"/>
            <a:ext cx="13711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624376" y="2465080"/>
            <a:ext cx="18624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Schema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137129" y="188804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1140844" y="3116997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3146" y="4279410"/>
            <a:ext cx="2918902" cy="830997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Entity Relationship(ER) Model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131898" y="4256347"/>
            <a:ext cx="2918902" cy="461665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Relational Model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4550998" y="29784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050800" y="4279410"/>
            <a:ext cx="2918902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Files and Indexes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 flipV="1">
            <a:off x="7523915" y="31308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24429" y="1382000"/>
            <a:ext cx="263011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User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0006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Spanned versus un-spanned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Un-spanned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Each record belongs to only one block</a:t>
            </a:r>
          </a:p>
          <a:p>
            <a:r>
              <a:rPr lang="en-US" dirty="0">
                <a:latin typeface="Times New Roman"/>
                <a:cs typeface="Times New Roman"/>
              </a:rPr>
              <a:t> Spanned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Records may be stored across multiple blocks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Saves space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 only way to deal with large records and fields: blob, image, …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EC78AA6-2514-6248-ABA6-8017BD549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0673BEA-FAD8-C84F-B43D-F0DBEDCB2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BCC3375F-4679-C243-93F0-995FDACA5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3097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Files of records</a:t>
            </a:r>
            <a:endParaRPr lang="en-US" altLang="en-US" dirty="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F311A21F-E5A4-7643-96AF-216F16642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or block is OK when doing I/O, but higher levels of DBMS operate on </a:t>
            </a:r>
            <a:r>
              <a:rPr lang="en-US" altLang="en-US" sz="3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3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of records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collection of pages, each containing a collection of records. Must support: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insert/delete/modify record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 particular record (specified using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all records (possibly with some conditions on the records to be retrieved)</a:t>
            </a:r>
          </a:p>
        </p:txBody>
      </p:sp>
    </p:spTree>
    <p:extLst>
      <p:ext uri="{BB962C8B-B14F-4D97-AF65-F5344CB8AC3E}">
        <p14:creationId xmlns:p14="http://schemas.microsoft.com/office/powerpoint/2010/main" val="94295256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20EFC86-6736-1142-BB63-00E20C0B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1F0686F-1125-6242-983E-D0B785FB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33901CD3-49D6-4644-9A22-70B8D2455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System catalogs</a:t>
            </a:r>
            <a:endParaRPr lang="en-US" altLang="en-US" dirty="0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266058D3-3973-D047-A644-BDBFCBA42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305800" cy="4343400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relation: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file name, file structure (e.g., Heap file)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name and type, for each attribute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name, for each index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view: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name and definition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statistics, authorization, buffer pool size, etc.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12363CE8-CA2A-F54A-839F-133A40397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7" y="5732462"/>
            <a:ext cx="687374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*"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Catalogs are themselves stored as relations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0211969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Access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 methods that RDBMS uses to retrieve data.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Attribute value(s)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 Tuple(s)</a:t>
            </a:r>
          </a:p>
          <a:p>
            <a:r>
              <a:rPr lang="en-US" sz="2800" dirty="0">
                <a:latin typeface="Times New Roman"/>
                <a:cs typeface="Times New Roman"/>
              </a:rPr>
              <a:t>Point query over </a:t>
            </a:r>
            <a:r>
              <a:rPr lang="en-US" sz="2800" i="1" dirty="0">
                <a:latin typeface="Times New Roman"/>
                <a:cs typeface="Times New Roman"/>
              </a:rPr>
              <a:t>Coffee(</a:t>
            </a:r>
            <a:r>
              <a:rPr lang="en-US" sz="2800" i="1" u="sng" dirty="0" err="1">
                <a:latin typeface="Times New Roman"/>
                <a:cs typeface="Times New Roman"/>
              </a:rPr>
              <a:t>cname</a:t>
            </a:r>
            <a:r>
              <a:rPr lang="en-US" sz="2800" i="1" dirty="0">
                <a:latin typeface="Times New Roman"/>
                <a:cs typeface="Times New Roman"/>
              </a:rPr>
              <a:t>, producer)</a:t>
            </a:r>
          </a:p>
          <a:p>
            <a:pPr>
              <a:buFontTx/>
              <a:buNone/>
            </a:pPr>
            <a:r>
              <a:rPr lang="en-US" sz="2600" dirty="0">
                <a:latin typeface="Times New Roman"/>
                <a:cs typeface="Times New Roman"/>
              </a:rPr>
              <a:t>    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*</a:t>
            </a:r>
          </a:p>
          <a:p>
            <a:pPr>
              <a:buFontTx/>
              <a:buNone/>
            </a:pP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coffee</a:t>
            </a:r>
          </a:p>
          <a:p>
            <a:pPr>
              <a:buFontTx/>
              <a:buNone/>
            </a:pP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6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ja-JP" altLang="en-US" sz="2600">
                <a:latin typeface="Courier New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sz="2600" dirty="0">
                <a:latin typeface="Courier New" charset="0"/>
                <a:ea typeface="ＭＳ Ｐゴシック" charset="0"/>
                <a:cs typeface="ＭＳ Ｐゴシック" charset="0"/>
              </a:rPr>
              <a:t>Costa</a:t>
            </a:r>
            <a:r>
              <a:rPr lang="ja-JP" altLang="en-US" sz="2600">
                <a:latin typeface="Courier New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6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Range query over </a:t>
            </a:r>
            <a:r>
              <a:rPr lang="en-US" sz="2800" i="1" dirty="0">
                <a:latin typeface="Times New Roman"/>
                <a:cs typeface="Times New Roman"/>
              </a:rPr>
              <a:t>Sells(</a:t>
            </a:r>
            <a:r>
              <a:rPr lang="en-US" sz="2800" i="1" u="sng" dirty="0" err="1">
                <a:latin typeface="Times New Roman"/>
                <a:cs typeface="Times New Roman"/>
              </a:rPr>
              <a:t>sname</a:t>
            </a:r>
            <a:r>
              <a:rPr lang="en-US" sz="2800" i="1" dirty="0">
                <a:latin typeface="Times New Roman"/>
                <a:cs typeface="Times New Roman"/>
              </a:rPr>
              <a:t>, </a:t>
            </a:r>
            <a:r>
              <a:rPr lang="en-US" sz="2800" i="1" u="sng" dirty="0" err="1">
                <a:latin typeface="Times New Roman"/>
                <a:cs typeface="Times New Roman"/>
              </a:rPr>
              <a:t>cname</a:t>
            </a:r>
            <a:r>
              <a:rPr lang="en-US" sz="2800" i="1" dirty="0">
                <a:latin typeface="Times New Roman"/>
                <a:cs typeface="Times New Roman"/>
              </a:rPr>
              <a:t>, price)</a:t>
            </a:r>
          </a:p>
          <a:p>
            <a:pPr>
              <a:buFontTx/>
              <a:buNone/>
            </a:pPr>
            <a:r>
              <a:rPr lang="en-US" sz="2600" dirty="0">
                <a:latin typeface="Times New Roman"/>
                <a:cs typeface="Times New Roman"/>
              </a:rPr>
              <a:t>    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*</a:t>
            </a:r>
          </a:p>
          <a:p>
            <a:pPr>
              <a:buFontTx/>
              <a:buNone/>
            </a:pP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6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price &gt; </a:t>
            </a:r>
            <a:r>
              <a:rPr lang="en-US" altLang="ja-JP" sz="2600" dirty="0">
                <a:latin typeface="Courier New" charset="0"/>
                <a:ea typeface="ＭＳ Ｐゴシック" charset="0"/>
                <a:cs typeface="ＭＳ Ｐゴシック" charset="0"/>
              </a:rPr>
              <a:t>2 AND price &lt; 10;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Types of access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Heap files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there is not any order in the file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new blocks are inserted at the end of the file.</a:t>
            </a:r>
          </a:p>
          <a:p>
            <a:r>
              <a:rPr lang="en-US" dirty="0">
                <a:latin typeface="Times New Roman"/>
                <a:cs typeface="Times New Roman"/>
              </a:rPr>
              <a:t> Sorted files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order blocks (and records) based on some key.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physically contiguous or using links</a:t>
            </a:r>
          </a:p>
          <a:p>
            <a:r>
              <a:rPr lang="en-US" dirty="0">
                <a:latin typeface="Times New Roman"/>
                <a:cs typeface="Times New Roman"/>
              </a:rPr>
              <a:t>Average cost of heap versus sorted files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search?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insertion/update?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deletion?</a:t>
            </a:r>
          </a:p>
          <a:p>
            <a:r>
              <a:rPr lang="en-US" dirty="0">
                <a:latin typeface="Times New Roman"/>
                <a:cs typeface="Times New Roman"/>
              </a:rPr>
              <a:t>Middle ground?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26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An old idea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 descr="book_index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46" y="1049075"/>
            <a:ext cx="5566707" cy="56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data structure that speeds up selecting tuples in a relation based on some </a:t>
            </a:r>
            <a:r>
              <a:rPr lang="en-US" b="1" dirty="0">
                <a:latin typeface="Times New Roman"/>
                <a:cs typeface="Times New Roman"/>
              </a:rPr>
              <a:t>search keys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r>
              <a:rPr lang="en-US" dirty="0">
                <a:latin typeface="Times New Roman"/>
                <a:cs typeface="Times New Roman"/>
              </a:rPr>
              <a:t>Search key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 subset of the attributes in a relation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May not be the same as the (primary) key</a:t>
            </a:r>
          </a:p>
          <a:p>
            <a:r>
              <a:rPr lang="en-US" dirty="0">
                <a:latin typeface="Times New Roman"/>
                <a:cs typeface="Times New Roman"/>
              </a:rPr>
              <a:t>Entries in an index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(k, r)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k is the search key.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 is the pointer to a record (record id). 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62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Data file </a:t>
            </a:r>
            <a:r>
              <a:rPr lang="en-US" dirty="0">
                <a:latin typeface="Times New Roman"/>
                <a:cs typeface="Times New Roman"/>
              </a:rPr>
              <a:t>stores the table data. </a:t>
            </a:r>
          </a:p>
          <a:p>
            <a:r>
              <a:rPr lang="en-US" b="1" dirty="0">
                <a:latin typeface="Times New Roman"/>
                <a:cs typeface="Times New Roman"/>
              </a:rPr>
              <a:t>Index file</a:t>
            </a:r>
            <a:r>
              <a:rPr lang="en-US" dirty="0">
                <a:latin typeface="Times New Roman"/>
                <a:cs typeface="Times New Roman"/>
              </a:rPr>
              <a:t> stores the index data structure.</a:t>
            </a:r>
            <a:endParaRPr lang="en-US" b="1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Index file is smaller than the data file. </a:t>
            </a:r>
          </a:p>
          <a:p>
            <a:r>
              <a:rPr lang="en-US" dirty="0">
                <a:latin typeface="Times New Roman"/>
                <a:cs typeface="Times New Roman"/>
              </a:rPr>
              <a:t>Ideally, the index should fit in the main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3"/>
          <p:cNvSpPr>
            <a:spLocks noChangeShapeType="1"/>
          </p:cNvSpPr>
          <p:nvPr/>
        </p:nvSpPr>
        <p:spPr bwMode="auto">
          <a:xfrm>
            <a:off x="24384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>
            <a:off x="2362200" y="37338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2438400" y="39624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6"/>
          <p:cNvSpPr>
            <a:spLocks noChangeShapeType="1"/>
          </p:cNvSpPr>
          <p:nvPr/>
        </p:nvSpPr>
        <p:spPr bwMode="auto">
          <a:xfrm>
            <a:off x="2438400" y="4495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7"/>
          <p:cNvSpPr>
            <a:spLocks noChangeShapeType="1"/>
          </p:cNvSpPr>
          <p:nvPr/>
        </p:nvSpPr>
        <p:spPr bwMode="auto">
          <a:xfrm>
            <a:off x="2438400" y="4648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1321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 File 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441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Index File</a:t>
            </a:r>
          </a:p>
        </p:txBody>
      </p:sp>
    </p:spTree>
    <p:extLst>
      <p:ext uri="{BB962C8B-B14F-4D97-AF65-F5344CB8AC3E}">
        <p14:creationId xmlns:p14="http://schemas.microsoft.com/office/powerpoint/2010/main" val="2979187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categorizations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vs. </a:t>
            </a:r>
            <a:r>
              <a:rPr lang="en-US" dirty="0" err="1">
                <a:latin typeface="Times New Roman"/>
                <a:cs typeface="Times New Roman"/>
              </a:rPr>
              <a:t>unclustered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Records are stored according to the index order.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Records are stored in another order, or not any order.</a:t>
            </a:r>
          </a:p>
          <a:p>
            <a:r>
              <a:rPr lang="en-US" dirty="0">
                <a:latin typeface="Times New Roman"/>
                <a:cs typeface="Times New Roman"/>
              </a:rPr>
              <a:t>Dense vs. sparse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Each record is pointed by an entry in the index.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Each block has an entry in the index.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Size versus time tradeoff. </a:t>
            </a:r>
          </a:p>
          <a:p>
            <a:r>
              <a:rPr lang="en-US" dirty="0">
                <a:latin typeface="Times New Roman"/>
                <a:cs typeface="Times New Roman"/>
              </a:rPr>
              <a:t>Primary vs. secondary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Primary key is the search key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Other attributes.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categorizations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dense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3"/>
          <p:cNvSpPr>
            <a:spLocks noChangeShapeType="1"/>
          </p:cNvSpPr>
          <p:nvPr/>
        </p:nvSpPr>
        <p:spPr bwMode="auto">
          <a:xfrm>
            <a:off x="24384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362200" y="37338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438400" y="39624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438400" y="4495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7"/>
          <p:cNvSpPr>
            <a:spLocks noChangeShapeType="1"/>
          </p:cNvSpPr>
          <p:nvPr/>
        </p:nvSpPr>
        <p:spPr bwMode="auto">
          <a:xfrm>
            <a:off x="2438400" y="4648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88"/>
          <p:cNvSpPr>
            <a:spLocks noChangeShapeType="1"/>
          </p:cNvSpPr>
          <p:nvPr/>
        </p:nvSpPr>
        <p:spPr bwMode="auto">
          <a:xfrm>
            <a:off x="2438400" y="49530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9"/>
          <p:cNvSpPr>
            <a:spLocks noChangeShapeType="1"/>
          </p:cNvSpPr>
          <p:nvPr/>
        </p:nvSpPr>
        <p:spPr bwMode="auto">
          <a:xfrm>
            <a:off x="2438400" y="51816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1829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The advantage of data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It separates logical level (schema) from physical level (implementation). </a:t>
            </a:r>
          </a:p>
          <a:p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Physical data independence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Users do not worry about data storage and processing.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It is all SQL!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Most queries work over all relational data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6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categorizations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sparse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83327"/>
              </p:ext>
            </p:extLst>
          </p:nvPr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69968"/>
              </p:ext>
            </p:extLst>
          </p:nvPr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378075" y="35433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20950" y="3724275"/>
            <a:ext cx="18288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46250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/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14600" y="4495800"/>
            <a:ext cx="1752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6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Duplicate search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dense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62471"/>
              </p:ext>
            </p:extLst>
          </p:nvPr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62278"/>
              </p:ext>
            </p:extLst>
          </p:nvPr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11727"/>
              </p:ext>
            </p:extLst>
          </p:nvPr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12463"/>
              </p:ext>
            </p:extLst>
          </p:nvPr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75944"/>
              </p:ext>
            </p:extLst>
          </p:nvPr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473325" y="3543300"/>
            <a:ext cx="179387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4"/>
            <a:ext cx="1746250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46250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51876"/>
              </p:ext>
            </p:extLst>
          </p:nvPr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14600" y="4416425"/>
            <a:ext cx="1736725" cy="148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Duplicate search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sparse: 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Any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08692"/>
              </p:ext>
            </p:extLst>
          </p:nvPr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29002"/>
              </p:ext>
            </p:extLst>
          </p:nvPr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98932"/>
              </p:ext>
            </p:extLst>
          </p:nvPr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980"/>
              </p:ext>
            </p:extLst>
          </p:nvPr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80355"/>
              </p:ext>
            </p:extLst>
          </p:nvPr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473326" y="3543300"/>
            <a:ext cx="17780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5"/>
            <a:ext cx="1746250" cy="89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30375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41930"/>
              </p:ext>
            </p:extLst>
          </p:nvPr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62225" y="4448175"/>
            <a:ext cx="1533525" cy="193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03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Duplicate search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Clustered and sparse: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Point to the lowest new search key in every block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6326"/>
              </p:ext>
            </p:extLst>
          </p:nvPr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57556"/>
              </p:ext>
            </p:extLst>
          </p:nvPr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5044"/>
              </p:ext>
            </p:extLst>
          </p:nvPr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89870"/>
              </p:ext>
            </p:extLst>
          </p:nvPr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05319"/>
              </p:ext>
            </p:extLst>
          </p:nvPr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473326" y="3543300"/>
            <a:ext cx="1777999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5"/>
            <a:ext cx="17462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520950" y="3968750"/>
            <a:ext cx="1730375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05800"/>
              </p:ext>
            </p:extLst>
          </p:nvPr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562225" y="4448175"/>
            <a:ext cx="1533525" cy="193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90"/>
                </a:solidFill>
                <a:latin typeface="Times New Roman"/>
                <a:cs typeface="Times New Roman"/>
              </a:rPr>
              <a:t>Unclustered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Dense / sparse?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32264"/>
              </p:ext>
            </p:extLst>
          </p:nvPr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72306"/>
              </p:ext>
            </p:extLst>
          </p:nvPr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9466"/>
              </p:ext>
            </p:extLst>
          </p:nvPr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80683"/>
              </p:ext>
            </p:extLst>
          </p:nvPr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4779"/>
              </p:ext>
            </p:extLst>
          </p:nvPr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82"/>
          <p:cNvSpPr>
            <a:spLocks noChangeShapeType="1"/>
          </p:cNvSpPr>
          <p:nvPr/>
        </p:nvSpPr>
        <p:spPr bwMode="auto">
          <a:xfrm>
            <a:off x="2438400" y="3276599"/>
            <a:ext cx="178117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4"/>
          <p:cNvSpPr>
            <a:spLocks noChangeShapeType="1"/>
          </p:cNvSpPr>
          <p:nvPr/>
        </p:nvSpPr>
        <p:spPr bwMode="auto">
          <a:xfrm>
            <a:off x="2505075" y="3476625"/>
            <a:ext cx="17145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5"/>
          <p:cNvSpPr>
            <a:spLocks noChangeShapeType="1"/>
          </p:cNvSpPr>
          <p:nvPr/>
        </p:nvSpPr>
        <p:spPr bwMode="auto">
          <a:xfrm>
            <a:off x="2505075" y="3756024"/>
            <a:ext cx="1714500" cy="173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>
            <a:off x="2365375" y="4419600"/>
            <a:ext cx="185420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979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DATA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/>
              <a:t>INDEX</a:t>
            </a:r>
          </a:p>
        </p:txBody>
      </p:sp>
      <p:graphicFrame>
        <p:nvGraphicFramePr>
          <p:cNvPr id="2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74353"/>
              </p:ext>
            </p:extLst>
          </p:nvPr>
        </p:nvGraphicFramePr>
        <p:xfrm>
          <a:off x="4267200" y="5486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Line 86"/>
          <p:cNvSpPr>
            <a:spLocks noChangeShapeType="1"/>
          </p:cNvSpPr>
          <p:nvPr/>
        </p:nvSpPr>
        <p:spPr bwMode="auto">
          <a:xfrm>
            <a:off x="2438400" y="3998913"/>
            <a:ext cx="178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6"/>
          <p:cNvSpPr>
            <a:spLocks noChangeShapeType="1"/>
          </p:cNvSpPr>
          <p:nvPr/>
        </p:nvSpPr>
        <p:spPr bwMode="auto">
          <a:xfrm flipV="1">
            <a:off x="2444750" y="3124199"/>
            <a:ext cx="1822450" cy="160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86"/>
          <p:cNvSpPr>
            <a:spLocks noChangeShapeType="1"/>
          </p:cNvSpPr>
          <p:nvPr/>
        </p:nvSpPr>
        <p:spPr bwMode="auto">
          <a:xfrm flipV="1">
            <a:off x="2438400" y="4229098"/>
            <a:ext cx="1758950" cy="755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86"/>
          <p:cNvSpPr>
            <a:spLocks noChangeShapeType="1"/>
          </p:cNvSpPr>
          <p:nvPr/>
        </p:nvSpPr>
        <p:spPr bwMode="auto">
          <a:xfrm>
            <a:off x="2590800" y="5184773"/>
            <a:ext cx="1606550" cy="7842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7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Tree indexing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extends the idea of search trees in main memory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popular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most frequently used one is B+ tree 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Hash indexing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extends the idea of hash tables in main memory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less frequently used</a:t>
            </a:r>
          </a:p>
          <a:p>
            <a:r>
              <a:rPr lang="en-US" dirty="0">
                <a:latin typeface="Times New Roman"/>
                <a:cs typeface="Times New Roman"/>
              </a:rPr>
              <a:t>Other structures based on the type of data/ query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bitmap indexes, learned indexes, …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B+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index of a very large data file gets too large.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How about building an </a:t>
            </a:r>
            <a:r>
              <a:rPr lang="en-US" i="1" dirty="0">
                <a:latin typeface="Times New Roman"/>
                <a:cs typeface="Times New Roman"/>
              </a:rPr>
              <a:t>index </a:t>
            </a:r>
            <a:r>
              <a:rPr lang="en-US" dirty="0">
                <a:latin typeface="Times New Roman"/>
                <a:cs typeface="Times New Roman"/>
              </a:rPr>
              <a:t>for the index file?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 multi-level index, or a tree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Insert/delete at log 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cost; keep tree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height-balanced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 = fanout, N = # leaf pages)</a:t>
            </a: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point (equality) and range queries efficiently.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B+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72732"/>
            <a:ext cx="8730532" cy="594874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Degree (order) of the tree: d</a:t>
            </a:r>
          </a:p>
          <a:p>
            <a:r>
              <a:rPr lang="en-US" dirty="0">
                <a:latin typeface="Times New Roman"/>
                <a:cs typeface="Times New Roman"/>
              </a:rPr>
              <a:t>Each node (except root) stores [d, 2d] keys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50% occupancy (except for root).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44641"/>
              </p:ext>
            </p:extLst>
          </p:nvPr>
        </p:nvGraphicFramePr>
        <p:xfrm>
          <a:off x="3200400" y="2743200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26670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5"/>
          <p:cNvSpPr>
            <a:spLocks noChangeShapeType="1"/>
          </p:cNvSpPr>
          <p:nvPr/>
        </p:nvSpPr>
        <p:spPr bwMode="auto">
          <a:xfrm>
            <a:off x="4876800" y="32766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752600" y="3625850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[A , 10)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3432175" y="3625850"/>
            <a:ext cx="7530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[10, 32)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495800" y="3625850"/>
            <a:ext cx="7530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[32, 94)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6248400" y="3625850"/>
            <a:ext cx="696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[94, B)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770670" y="2447925"/>
            <a:ext cx="2436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Non-leaf nodes</a:t>
            </a:r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38862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4419600" y="327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35211"/>
              </p:ext>
            </p:extLst>
          </p:nvPr>
        </p:nvGraphicFramePr>
        <p:xfrm>
          <a:off x="3276600" y="4651375"/>
          <a:ext cx="1828800" cy="7112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Line 48"/>
          <p:cNvSpPr>
            <a:spLocks noChangeShapeType="1"/>
          </p:cNvSpPr>
          <p:nvPr/>
        </p:nvSpPr>
        <p:spPr bwMode="auto">
          <a:xfrm flipH="1">
            <a:off x="2743200" y="51847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>
            <a:off x="3962400" y="5184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>
            <a:off x="4495800" y="51847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>
            <a:off x="4953000" y="5184775"/>
            <a:ext cx="13716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2380484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3660009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28</a:t>
            </a:r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4574409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32</a:t>
            </a:r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19976"/>
              </p:ext>
            </p:extLst>
          </p:nvPr>
        </p:nvGraphicFramePr>
        <p:xfrm>
          <a:off x="6324600" y="4645025"/>
          <a:ext cx="1828800" cy="7112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764320" y="4414192"/>
            <a:ext cx="2436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Leaf nodes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678595" y="5489575"/>
            <a:ext cx="1702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3941685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50988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55659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5408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61151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96239"/>
              </p:ext>
            </p:extLst>
          </p:nvPr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3428"/>
              </p:ext>
            </p:extLst>
          </p:nvPr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77960"/>
              </p:ext>
            </p:extLst>
          </p:nvPr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612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d = 2</a:t>
            </a:r>
          </a:p>
        </p:txBody>
      </p:sp>
    </p:spTree>
    <p:extLst>
      <p:ext uri="{BB962C8B-B14F-4D97-AF65-F5344CB8AC3E}">
        <p14:creationId xmlns:p14="http://schemas.microsoft.com/office/powerpoint/2010/main" val="415756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339923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B+ tree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596980"/>
            <a:ext cx="8730532" cy="51244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How to choose the value of d?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each node should fit in a block.</a:t>
            </a:r>
          </a:p>
          <a:p>
            <a:r>
              <a:rPr lang="en-US" dirty="0">
                <a:latin typeface="Times New Roman"/>
                <a:cs typeface="Times New Roman"/>
              </a:rPr>
              <a:t>Example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key value: 8 byte; record pointer: 16 bytes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block size: 4096 bytes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2d * 8 + (2d + 1) * 16 &lt;= 4096; d &lt;= 85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7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846B1-DB54-E846-924F-7724E8D5DE66}" type="slidenum">
              <a:rPr lang="en-US"/>
              <a:pPr/>
              <a:t>4</a:t>
            </a:fld>
            <a:endParaRPr lang="en-US"/>
          </a:p>
          <a:p>
            <a:endParaRPr lang="en-US"/>
          </a:p>
        </p:txBody>
      </p:sp>
      <p:sp>
        <p:nvSpPr>
          <p:cNvPr id="1006594" name="Rectangle 2"/>
          <p:cNvSpPr>
            <a:spLocks noChangeArrowheads="1"/>
          </p:cNvSpPr>
          <p:nvPr/>
        </p:nvSpPr>
        <p:spPr bwMode="auto">
          <a:xfrm>
            <a:off x="4352925" y="4129089"/>
            <a:ext cx="3362390" cy="1370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4216"/>
            <a:ext cx="8229600" cy="88018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DBMS Architecture</a:t>
            </a:r>
          </a:p>
        </p:txBody>
      </p:sp>
      <p:sp>
        <p:nvSpPr>
          <p:cNvPr id="1006596" name="Text Box 4"/>
          <p:cNvSpPr txBox="1">
            <a:spLocks noChangeArrowheads="1"/>
          </p:cNvSpPr>
          <p:nvPr/>
        </p:nvSpPr>
        <p:spPr bwMode="auto">
          <a:xfrm>
            <a:off x="1489075" y="3595688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Executor</a:t>
            </a:r>
          </a:p>
        </p:txBody>
      </p:sp>
      <p:sp>
        <p:nvSpPr>
          <p:cNvPr id="1006597" name="Text Box 5"/>
          <p:cNvSpPr txBox="1">
            <a:spLocks noChangeArrowheads="1"/>
          </p:cNvSpPr>
          <p:nvPr/>
        </p:nvSpPr>
        <p:spPr bwMode="auto">
          <a:xfrm>
            <a:off x="1489075" y="472281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Buffer Manager</a:t>
            </a:r>
          </a:p>
        </p:txBody>
      </p:sp>
      <p:sp>
        <p:nvSpPr>
          <p:cNvPr id="1006598" name="Text Box 6"/>
          <p:cNvSpPr txBox="1">
            <a:spLocks noChangeArrowheads="1"/>
          </p:cNvSpPr>
          <p:nvPr/>
        </p:nvSpPr>
        <p:spPr bwMode="auto">
          <a:xfrm>
            <a:off x="1489075" y="528796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Storage Manager</a:t>
            </a:r>
          </a:p>
        </p:txBody>
      </p:sp>
      <p:sp>
        <p:nvSpPr>
          <p:cNvPr id="1006599" name="AutoShape 7"/>
          <p:cNvSpPr>
            <a:spLocks noChangeArrowheads="1"/>
          </p:cNvSpPr>
          <p:nvPr/>
        </p:nvSpPr>
        <p:spPr bwMode="auto">
          <a:xfrm>
            <a:off x="1600200" y="5880100"/>
            <a:ext cx="2286000" cy="584200"/>
          </a:xfrm>
          <a:prstGeom prst="can">
            <a:avLst>
              <a:gd name="adj" fmla="val 25000"/>
            </a:avLst>
          </a:prstGeom>
          <a:solidFill>
            <a:srgbClr val="9900CC"/>
          </a:solidFill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Storage</a:t>
            </a:r>
          </a:p>
        </p:txBody>
      </p:sp>
      <p:sp>
        <p:nvSpPr>
          <p:cNvPr id="1006600" name="Text Box 8"/>
          <p:cNvSpPr txBox="1">
            <a:spLocks noChangeArrowheads="1"/>
          </p:cNvSpPr>
          <p:nvPr/>
        </p:nvSpPr>
        <p:spPr bwMode="auto">
          <a:xfrm>
            <a:off x="4490988" y="1894185"/>
            <a:ext cx="21431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Transaction Manager</a:t>
            </a:r>
          </a:p>
        </p:txBody>
      </p:sp>
      <p:sp>
        <p:nvSpPr>
          <p:cNvPr id="1006601" name="Text Box 9"/>
          <p:cNvSpPr txBox="1">
            <a:spLocks noChangeArrowheads="1"/>
          </p:cNvSpPr>
          <p:nvPr/>
        </p:nvSpPr>
        <p:spPr bwMode="auto">
          <a:xfrm>
            <a:off x="6138985" y="2959100"/>
            <a:ext cx="1260475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Logging &amp; </a:t>
            </a:r>
          </a:p>
          <a:p>
            <a:r>
              <a:rPr lang="en-US" sz="1800">
                <a:latin typeface="Times New Roman" charset="0"/>
              </a:rPr>
              <a:t>Recovery</a:t>
            </a:r>
          </a:p>
        </p:txBody>
      </p:sp>
      <p:sp>
        <p:nvSpPr>
          <p:cNvPr id="1006602" name="Text Box 10"/>
          <p:cNvSpPr txBox="1">
            <a:spLocks noChangeArrowheads="1"/>
          </p:cNvSpPr>
          <p:nvPr/>
        </p:nvSpPr>
        <p:spPr bwMode="auto">
          <a:xfrm>
            <a:off x="4477333" y="3063875"/>
            <a:ext cx="15335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Lock Manager</a:t>
            </a:r>
          </a:p>
        </p:txBody>
      </p:sp>
      <p:sp>
        <p:nvSpPr>
          <p:cNvPr id="1006603" name="Oval 11"/>
          <p:cNvSpPr>
            <a:spLocks noChangeArrowheads="1"/>
          </p:cNvSpPr>
          <p:nvPr/>
        </p:nvSpPr>
        <p:spPr bwMode="auto">
          <a:xfrm>
            <a:off x="4660553" y="4419600"/>
            <a:ext cx="1206500" cy="65087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>
                <a:latin typeface="Times New Roman" charset="0"/>
              </a:rPr>
              <a:t>Buffers</a:t>
            </a:r>
          </a:p>
        </p:txBody>
      </p:sp>
      <p:sp>
        <p:nvSpPr>
          <p:cNvPr id="1006604" name="Oval 12"/>
          <p:cNvSpPr>
            <a:spLocks noChangeArrowheads="1"/>
          </p:cNvSpPr>
          <p:nvPr/>
        </p:nvSpPr>
        <p:spPr bwMode="auto">
          <a:xfrm>
            <a:off x="6205785" y="4273877"/>
            <a:ext cx="1509530" cy="761674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Lock Tables</a:t>
            </a:r>
          </a:p>
        </p:txBody>
      </p:sp>
      <p:sp>
        <p:nvSpPr>
          <p:cNvPr id="1006605" name="Text Box 13"/>
          <p:cNvSpPr txBox="1">
            <a:spLocks noChangeArrowheads="1"/>
          </p:cNvSpPr>
          <p:nvPr/>
        </p:nvSpPr>
        <p:spPr bwMode="auto">
          <a:xfrm>
            <a:off x="5765340" y="5041900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Main Memory</a:t>
            </a:r>
          </a:p>
        </p:txBody>
      </p:sp>
      <p:sp>
        <p:nvSpPr>
          <p:cNvPr id="1006606" name="Text Box 14"/>
          <p:cNvSpPr txBox="1">
            <a:spLocks noChangeArrowheads="1"/>
          </p:cNvSpPr>
          <p:nvPr/>
        </p:nvSpPr>
        <p:spPr bwMode="auto">
          <a:xfrm>
            <a:off x="1691903" y="969020"/>
            <a:ext cx="4643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Times New Roman" charset="0"/>
              </a:rPr>
              <a:t>User/Web Forms/Applications/DBA</a:t>
            </a:r>
          </a:p>
        </p:txBody>
      </p:sp>
      <p:sp>
        <p:nvSpPr>
          <p:cNvPr id="1006607" name="Line 15"/>
          <p:cNvSpPr>
            <a:spLocks noChangeShapeType="1"/>
          </p:cNvSpPr>
          <p:nvPr/>
        </p:nvSpPr>
        <p:spPr bwMode="auto">
          <a:xfrm flipV="1">
            <a:off x="217488" y="170338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08" name="Line 16"/>
          <p:cNvSpPr>
            <a:spLocks noChangeShapeType="1"/>
          </p:cNvSpPr>
          <p:nvPr/>
        </p:nvSpPr>
        <p:spPr bwMode="auto">
          <a:xfrm flipV="1">
            <a:off x="217488" y="581183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09" name="Line 17"/>
          <p:cNvSpPr>
            <a:spLocks noChangeShapeType="1"/>
          </p:cNvSpPr>
          <p:nvPr/>
        </p:nvSpPr>
        <p:spPr bwMode="auto">
          <a:xfrm>
            <a:off x="2657475" y="1373188"/>
            <a:ext cx="0" cy="509587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0" name="Text Box 18"/>
          <p:cNvSpPr txBox="1">
            <a:spLocks noChangeArrowheads="1"/>
          </p:cNvSpPr>
          <p:nvPr/>
        </p:nvSpPr>
        <p:spPr bwMode="auto">
          <a:xfrm>
            <a:off x="2695575" y="13668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Times New Roman" charset="0"/>
              </a:rPr>
              <a:t>query</a:t>
            </a:r>
          </a:p>
        </p:txBody>
      </p:sp>
      <p:sp>
        <p:nvSpPr>
          <p:cNvPr id="1006611" name="Line 19"/>
          <p:cNvSpPr>
            <a:spLocks noChangeShapeType="1"/>
          </p:cNvSpPr>
          <p:nvPr/>
        </p:nvSpPr>
        <p:spPr bwMode="auto">
          <a:xfrm>
            <a:off x="5416190" y="1384300"/>
            <a:ext cx="0" cy="5095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2" name="Text Box 20"/>
          <p:cNvSpPr txBox="1">
            <a:spLocks noChangeArrowheads="1"/>
          </p:cNvSpPr>
          <p:nvPr/>
        </p:nvSpPr>
        <p:spPr bwMode="auto">
          <a:xfrm>
            <a:off x="5454290" y="137795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Times New Roman" charset="0"/>
              </a:rPr>
              <a:t>transaction</a:t>
            </a:r>
          </a:p>
        </p:txBody>
      </p:sp>
      <p:sp>
        <p:nvSpPr>
          <p:cNvPr id="1006613" name="Text Box 21"/>
          <p:cNvSpPr txBox="1">
            <a:spLocks noChangeArrowheads="1"/>
          </p:cNvSpPr>
          <p:nvPr/>
        </p:nvSpPr>
        <p:spPr bwMode="auto">
          <a:xfrm>
            <a:off x="1511300" y="3032125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Optimizer</a:t>
            </a:r>
          </a:p>
        </p:txBody>
      </p:sp>
      <p:sp>
        <p:nvSpPr>
          <p:cNvPr id="1006614" name="Text Box 22"/>
          <p:cNvSpPr txBox="1">
            <a:spLocks noChangeArrowheads="1"/>
          </p:cNvSpPr>
          <p:nvPr/>
        </p:nvSpPr>
        <p:spPr bwMode="auto">
          <a:xfrm>
            <a:off x="1511300" y="246856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Rewriter</a:t>
            </a:r>
          </a:p>
        </p:txBody>
      </p:sp>
      <p:sp>
        <p:nvSpPr>
          <p:cNvPr id="1006615" name="Text Box 23"/>
          <p:cNvSpPr txBox="1">
            <a:spLocks noChangeArrowheads="1"/>
          </p:cNvSpPr>
          <p:nvPr/>
        </p:nvSpPr>
        <p:spPr bwMode="auto">
          <a:xfrm>
            <a:off x="1511300" y="190500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Parser</a:t>
            </a:r>
          </a:p>
        </p:txBody>
      </p:sp>
      <p:sp>
        <p:nvSpPr>
          <p:cNvPr id="1006616" name="Text Box 24"/>
          <p:cNvSpPr txBox="1">
            <a:spLocks noChangeArrowheads="1"/>
          </p:cNvSpPr>
          <p:nvPr/>
        </p:nvSpPr>
        <p:spPr bwMode="auto">
          <a:xfrm>
            <a:off x="1489075" y="415925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800">
                <a:latin typeface="Times New Roman" charset="0"/>
              </a:rPr>
              <a:t>Files &amp; Access Methods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187940" y="1840309"/>
            <a:ext cx="1742221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Process manager</a:t>
            </a:r>
          </a:p>
        </p:txBody>
      </p:sp>
    </p:spTree>
    <p:extLst>
      <p:ext uri="{BB962C8B-B14F-4D97-AF65-F5344CB8AC3E}">
        <p14:creationId xmlns:p14="http://schemas.microsoft.com/office/powerpoint/2010/main" val="3504681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165786-EAEE-1946-8648-995B55B0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2A02B7-A1B1-A642-8343-FA651E3F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3245DD9-1864-5448-9ECF-5F49F2696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B+ trees in practice</a:t>
            </a:r>
            <a:endParaRPr lang="en-US" altLang="en-US" dirty="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4DEFFF1-5C63-FD48-A7F0-ADE8103EA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order: 100.  Typical fill-factor: 67%.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fanout = 133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capacities: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4: 133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312,900,700 records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3: 133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2,352,637 records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often hold top levels in buffer pool: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=           1 page  =     8 Kbytes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 =      133 pages =     1 Mbyte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 = 17,689 pages = 133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MBytes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385625569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Retrieving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Point queries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start from the root and follow the links to the leaf.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Range queries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find the lowest point in the range; then, follow the links between the nodes.</a:t>
            </a:r>
          </a:p>
          <a:p>
            <a:pPr marL="514350" indent="-457200"/>
            <a:endParaRPr lang="en-US" dirty="0">
              <a:latin typeface="Times New Roman"/>
              <a:cs typeface="Times New Roman"/>
            </a:endParaRPr>
          </a:p>
          <a:p>
            <a:pPr marL="514350" indent="-457200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61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Inserting a new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Pick the proper leaf node and insert the key.</a:t>
            </a:r>
          </a:p>
          <a:p>
            <a:r>
              <a:rPr lang="en-US" dirty="0">
                <a:latin typeface="Times New Roman"/>
                <a:cs typeface="Times New Roman"/>
              </a:rPr>
              <a:t>If the node contains more than 2d keys, split the node and insert the extra node in the parent.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If  leaf level, add K3 to the right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93410"/>
              </p:ext>
            </p:extLst>
          </p:nvPr>
        </p:nvGraphicFramePr>
        <p:xfrm>
          <a:off x="307975" y="3581400"/>
          <a:ext cx="3124201" cy="685800"/>
        </p:xfrm>
        <a:graphic>
          <a:graphicData uri="http://schemas.openxmlformats.org/drawingml/2006/table">
            <a:tbl>
              <a:tblPr/>
              <a:tblGrid>
                <a:gridCol w="43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8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9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07635"/>
              </p:ext>
            </p:extLst>
          </p:nvPr>
        </p:nvGraphicFramePr>
        <p:xfrm>
          <a:off x="4194175" y="3581400"/>
          <a:ext cx="2286000" cy="68580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13717"/>
              </p:ext>
            </p:extLst>
          </p:nvPr>
        </p:nvGraphicFramePr>
        <p:xfrm>
          <a:off x="6632575" y="3581400"/>
          <a:ext cx="2286000" cy="68580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5946775" y="2895600"/>
            <a:ext cx="1601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(K3,    )  parent</a:t>
            </a:r>
          </a:p>
        </p:txBody>
      </p:sp>
      <p:sp>
        <p:nvSpPr>
          <p:cNvPr id="9" name="Line 75"/>
          <p:cNvSpPr>
            <a:spLocks noChangeShapeType="1"/>
          </p:cNvSpPr>
          <p:nvPr/>
        </p:nvSpPr>
        <p:spPr bwMode="auto">
          <a:xfrm>
            <a:off x="6556375" y="3124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6"/>
          <p:cNvSpPr>
            <a:spLocks noChangeShapeType="1"/>
          </p:cNvSpPr>
          <p:nvPr/>
        </p:nvSpPr>
        <p:spPr bwMode="auto">
          <a:xfrm>
            <a:off x="3432175" y="3962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1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85194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2655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2603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072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3755"/>
              </p:ext>
            </p:extLst>
          </p:nvPr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40514"/>
              </p:ext>
            </p:extLst>
          </p:nvPr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20780"/>
              </p:ext>
            </p:extLst>
          </p:nvPr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612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194"/>
          <p:cNvSpPr txBox="1">
            <a:spLocks noChangeArrowheads="1"/>
          </p:cNvSpPr>
          <p:nvPr/>
        </p:nvSpPr>
        <p:spPr bwMode="auto">
          <a:xfrm>
            <a:off x="863600" y="1184275"/>
            <a:ext cx="1819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Insert K = 18  </a:t>
            </a:r>
          </a:p>
        </p:txBody>
      </p:sp>
    </p:spTree>
    <p:extLst>
      <p:ext uri="{BB962C8B-B14F-4D97-AF65-F5344CB8AC3E}">
        <p14:creationId xmlns:p14="http://schemas.microsoft.com/office/powerpoint/2010/main" val="2537061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73439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41894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95031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88771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01754"/>
              </p:ext>
            </p:extLst>
          </p:nvPr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88423"/>
              </p:ext>
            </p:extLst>
          </p:nvPr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37208"/>
              </p:ext>
            </p:extLst>
          </p:nvPr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2627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7778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295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63600" y="1184275"/>
            <a:ext cx="1819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Insert K = 18  </a:t>
            </a:r>
          </a:p>
        </p:txBody>
      </p:sp>
      <p:sp>
        <p:nvSpPr>
          <p:cNvPr id="49" name="Rectangle 171"/>
          <p:cNvSpPr>
            <a:spLocks noChangeArrowheads="1"/>
          </p:cNvSpPr>
          <p:nvPr/>
        </p:nvSpPr>
        <p:spPr bwMode="auto">
          <a:xfrm>
            <a:off x="1815334" y="594052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50" name="Line 183"/>
          <p:cNvSpPr>
            <a:spLocks noChangeShapeType="1"/>
          </p:cNvSpPr>
          <p:nvPr/>
        </p:nvSpPr>
        <p:spPr bwMode="auto">
          <a:xfrm>
            <a:off x="1885950" y="511492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1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52701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84151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05281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77749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4837"/>
              </p:ext>
            </p:extLst>
          </p:nvPr>
        </p:nvGraphicFramePr>
        <p:xfrm>
          <a:off x="45878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58040"/>
              </p:ext>
            </p:extLst>
          </p:nvPr>
        </p:nvGraphicFramePr>
        <p:xfrm>
          <a:off x="637222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399" y="3657600"/>
            <a:ext cx="1266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14362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18338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6508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1207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1931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1202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5750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044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5180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9935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6705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6203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73975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361950" y="5105400"/>
            <a:ext cx="40005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 flipH="1">
            <a:off x="762000" y="5073649"/>
            <a:ext cx="177800" cy="85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336675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32422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705225" y="506095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095748" y="5029201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708525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98475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67055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620395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73735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9597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1742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Insert K= 20 </a:t>
            </a:r>
          </a:p>
        </p:txBody>
      </p:sp>
      <p:graphicFrame>
        <p:nvGraphicFramePr>
          <p:cNvPr id="4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69257"/>
              </p:ext>
            </p:extLst>
          </p:nvPr>
        </p:nvGraphicFramePr>
        <p:xfrm>
          <a:off x="2438400" y="4572000"/>
          <a:ext cx="1949454" cy="685800"/>
        </p:xfrm>
        <a:graphic>
          <a:graphicData uri="http://schemas.openxmlformats.org/drawingml/2006/table">
            <a:tbl>
              <a:tblPr/>
              <a:tblGrid>
                <a:gridCol w="22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25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669409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921000" y="509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71"/>
          <p:cNvSpPr>
            <a:spLocks noChangeArrowheads="1"/>
          </p:cNvSpPr>
          <p:nvPr/>
        </p:nvSpPr>
        <p:spPr bwMode="auto">
          <a:xfrm>
            <a:off x="1577209" y="594052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3" name="Line 183"/>
          <p:cNvSpPr>
            <a:spLocks noChangeShapeType="1"/>
          </p:cNvSpPr>
          <p:nvPr/>
        </p:nvSpPr>
        <p:spPr bwMode="auto">
          <a:xfrm>
            <a:off x="1870075" y="51308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3552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7111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647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35779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61640"/>
              </p:ext>
            </p:extLst>
          </p:nvPr>
        </p:nvGraphicFramePr>
        <p:xfrm>
          <a:off x="45878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13901"/>
              </p:ext>
            </p:extLst>
          </p:nvPr>
        </p:nvGraphicFramePr>
        <p:xfrm>
          <a:off x="637222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399" y="3657600"/>
            <a:ext cx="1266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14362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231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6667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152525" y="591185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1931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1202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5750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044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5180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9935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6705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6203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73975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98450" y="5105400"/>
            <a:ext cx="40005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 flipH="1">
            <a:off x="898525" y="5105400"/>
            <a:ext cx="25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 flipH="1">
            <a:off x="1270000" y="5105400"/>
            <a:ext cx="1778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32422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705225" y="506095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095748" y="5029201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708525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98475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67055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620395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73735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9597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2898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Need to split the node</a:t>
            </a:r>
          </a:p>
        </p:txBody>
      </p:sp>
      <p:graphicFrame>
        <p:nvGraphicFramePr>
          <p:cNvPr id="4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39632"/>
              </p:ext>
            </p:extLst>
          </p:nvPr>
        </p:nvGraphicFramePr>
        <p:xfrm>
          <a:off x="2438400" y="4572000"/>
          <a:ext cx="1949454" cy="685800"/>
        </p:xfrm>
        <a:graphic>
          <a:graphicData uri="http://schemas.openxmlformats.org/drawingml/2006/table">
            <a:tbl>
              <a:tblPr/>
              <a:tblGrid>
                <a:gridCol w="22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25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669409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921000" y="509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71"/>
          <p:cNvSpPr>
            <a:spLocks noChangeArrowheads="1"/>
          </p:cNvSpPr>
          <p:nvPr/>
        </p:nvSpPr>
        <p:spPr bwMode="auto">
          <a:xfrm>
            <a:off x="1590675" y="59213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3" name="Line 183"/>
          <p:cNvSpPr>
            <a:spLocks noChangeShapeType="1"/>
          </p:cNvSpPr>
          <p:nvPr/>
        </p:nvSpPr>
        <p:spPr bwMode="auto">
          <a:xfrm flipH="1">
            <a:off x="1708150" y="5114925"/>
            <a:ext cx="1778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8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214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0124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27195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2004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66810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58836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5330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0354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5370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73697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41179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50849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939490" y="1028985"/>
            <a:ext cx="42956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Split and update the parent node.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if we need to split the root?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2383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36681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19106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33979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46413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21461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96664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62838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5330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0354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5370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73697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41179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50849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1922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Delete K = 21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00435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74354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6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36974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78558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10141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0079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43159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78786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08025" y="1206500"/>
            <a:ext cx="6473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Note: K = 21 may still remain in the internal levels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38427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15335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Challenges in physical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913080" cy="560387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Processor: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10000 – 100000 MIPS</a:t>
            </a:r>
          </a:p>
          <a:p>
            <a:r>
              <a:rPr lang="en-US" sz="3000" dirty="0">
                <a:latin typeface="Times New Roman"/>
                <a:cs typeface="Times New Roman"/>
              </a:rPr>
              <a:t>Main memory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(RAM)</a:t>
            </a:r>
            <a:endParaRPr lang="en-US" altLang="en-US" sz="3000" dirty="0">
              <a:latin typeface="Times New Roman"/>
              <a:cs typeface="Times New Roman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around 10 Gb/ sec.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expensive; volatile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/>
                <a:cs typeface="Times New Roman"/>
              </a:rPr>
              <a:t>Secondary storage (HDD, SSD, … )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cheap; high capacity; durability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and retrieved in </a:t>
            </a:r>
            <a:r>
              <a:rPr lang="en-US" altLang="en-US" sz="2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(pages)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access is orders of magnitude slower than main memory</a:t>
            </a:r>
          </a:p>
          <a:p>
            <a:pPr marL="914400" lvl="2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05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0680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28895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81663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2676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16513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871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1922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Delete K = 20</a:t>
            </a:r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8928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74613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05818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6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51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12780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72716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56760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38953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23984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4360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 Borrow from siblings: rotate  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44566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50387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85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2668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04580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4518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55558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49871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5753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 Borrow from siblings: rotate  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57520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17645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1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53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40829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29388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7341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83324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4910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02640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 Borrow from siblings: rotate  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29922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02153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9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54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6099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37645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4400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53439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41609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30615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Example: delete K = 30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74116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69836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3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08506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15339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80455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20560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83586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28724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790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77824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Merge with a sibling.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1509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30803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8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22209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45091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0404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63515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39382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4468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Merge siblings!</a:t>
            </a:r>
            <a:endParaRPr lang="en-US" dirty="0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34555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57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4626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97763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19649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8537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86874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08306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532730" y="1111250"/>
            <a:ext cx="8518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What to do with the dangling key and pointer? simply remove them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58919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81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58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6897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17840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70447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8170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08253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7811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421380" y="3689350"/>
            <a:ext cx="303771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12</a:t>
            </a:r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13</a:t>
            </a:r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17</a:t>
            </a:r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19</a:t>
            </a: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40</a:t>
            </a:r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50</a:t>
            </a:r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52</a:t>
            </a:r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60</a:t>
            </a:r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65</a:t>
            </a:r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72</a:t>
            </a:r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532730" y="1111250"/>
            <a:ext cx="1355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Final tree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253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/>
              <a:t>18</a:t>
            </a:r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4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C0E4E5D-142E-3D41-B7D0-EB65FFC02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06462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Prefix key compression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D18197F-7140-5E45-93F8-06376EC65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16676"/>
            <a:ext cx="8153400" cy="4260224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to increase fan-out.  (Why?)</a:t>
            </a:r>
          </a:p>
          <a:p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values in index entries only `direct traffic’; can often compress them.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If we have adjacent index entries with search key values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Dannon Yogurt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Smith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Devarakonda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Murthy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abbreviate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(The other keys can be compressed too ...)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this correct?  Not quite!  What if there is a data entry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Davey Jones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(Can only compress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Smith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while compressing, must leave each index entry greater than every key value (in any subtree) to its left.</a:t>
            </a:r>
          </a:p>
          <a:p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Insert/delete must be suitably modified.</a:t>
            </a:r>
          </a:p>
        </p:txBody>
      </p:sp>
    </p:spTree>
    <p:extLst>
      <p:ext uri="{BB962C8B-B14F-4D97-AF65-F5344CB8AC3E}">
        <p14:creationId xmlns:p14="http://schemas.microsoft.com/office/powerpoint/2010/main" val="212473910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4A7255D-8211-1948-A454-B2BB7F65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E472FA4-80C8-3245-9491-C1D384C71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D8C850-9032-0348-B1D2-519F0109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763" y="122239"/>
            <a:ext cx="7772400" cy="11049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Components of a disk</a:t>
            </a:r>
            <a:endParaRPr lang="en-US" altLang="en-US" dirty="0"/>
          </a:p>
        </p:txBody>
      </p:sp>
      <p:grpSp>
        <p:nvGrpSpPr>
          <p:cNvPr id="11271" name="Group 7">
            <a:extLst>
              <a:ext uri="{FF2B5EF4-FFF2-40B4-BE49-F238E27FC236}">
                <a16:creationId xmlns:a16="http://schemas.microsoft.com/office/drawing/2014/main" id="{CD8C5D44-C14E-1F4D-8DCC-A3699E666662}"/>
              </a:ext>
            </a:extLst>
          </p:cNvPr>
          <p:cNvGrpSpPr>
            <a:grpSpLocks/>
          </p:cNvGrpSpPr>
          <p:nvPr/>
        </p:nvGrpSpPr>
        <p:grpSpPr bwMode="auto">
          <a:xfrm>
            <a:off x="4759325" y="1792288"/>
            <a:ext cx="3149600" cy="1801812"/>
            <a:chOff x="2998" y="1129"/>
            <a:chExt cx="1984" cy="1135"/>
          </a:xfrm>
        </p:grpSpPr>
        <p:sp>
          <p:nvSpPr>
            <p:cNvPr id="11269" name="Freeform 5">
              <a:extLst>
                <a:ext uri="{FF2B5EF4-FFF2-40B4-BE49-F238E27FC236}">
                  <a16:creationId xmlns:a16="http://schemas.microsoft.com/office/drawing/2014/main" id="{C3CC8AC8-5990-C34D-AD0E-BE5120E8D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1499"/>
              <a:ext cx="1984" cy="765"/>
            </a:xfrm>
            <a:custGeom>
              <a:avLst/>
              <a:gdLst>
                <a:gd name="T0" fmla="*/ 0 w 1984"/>
                <a:gd name="T1" fmla="*/ 386 h 765"/>
                <a:gd name="T2" fmla="*/ 16 w 1984"/>
                <a:gd name="T3" fmla="*/ 320 h 765"/>
                <a:gd name="T4" fmla="*/ 57 w 1984"/>
                <a:gd name="T5" fmla="*/ 255 h 765"/>
                <a:gd name="T6" fmla="*/ 131 w 1984"/>
                <a:gd name="T7" fmla="*/ 197 h 765"/>
                <a:gd name="T8" fmla="*/ 230 w 1984"/>
                <a:gd name="T9" fmla="*/ 140 h 765"/>
                <a:gd name="T10" fmla="*/ 353 w 1984"/>
                <a:gd name="T11" fmla="*/ 90 h 765"/>
                <a:gd name="T12" fmla="*/ 493 w 1984"/>
                <a:gd name="T13" fmla="*/ 58 h 765"/>
                <a:gd name="T14" fmla="*/ 650 w 1984"/>
                <a:gd name="T15" fmla="*/ 25 h 765"/>
                <a:gd name="T16" fmla="*/ 814 w 1984"/>
                <a:gd name="T17" fmla="*/ 8 h 765"/>
                <a:gd name="T18" fmla="*/ 987 w 1984"/>
                <a:gd name="T19" fmla="*/ 0 h 765"/>
                <a:gd name="T20" fmla="*/ 1160 w 1984"/>
                <a:gd name="T21" fmla="*/ 8 h 765"/>
                <a:gd name="T22" fmla="*/ 1333 w 1984"/>
                <a:gd name="T23" fmla="*/ 25 h 765"/>
                <a:gd name="T24" fmla="*/ 1489 w 1984"/>
                <a:gd name="T25" fmla="*/ 58 h 765"/>
                <a:gd name="T26" fmla="*/ 1629 w 1984"/>
                <a:gd name="T27" fmla="*/ 90 h 765"/>
                <a:gd name="T28" fmla="*/ 1753 w 1984"/>
                <a:gd name="T29" fmla="*/ 140 h 765"/>
                <a:gd name="T30" fmla="*/ 1852 w 1984"/>
                <a:gd name="T31" fmla="*/ 197 h 765"/>
                <a:gd name="T32" fmla="*/ 1926 w 1984"/>
                <a:gd name="T33" fmla="*/ 255 h 765"/>
                <a:gd name="T34" fmla="*/ 1967 w 1984"/>
                <a:gd name="T35" fmla="*/ 320 h 765"/>
                <a:gd name="T36" fmla="*/ 1983 w 1984"/>
                <a:gd name="T37" fmla="*/ 386 h 765"/>
                <a:gd name="T38" fmla="*/ 1967 w 1984"/>
                <a:gd name="T39" fmla="*/ 452 h 765"/>
                <a:gd name="T40" fmla="*/ 1926 w 1984"/>
                <a:gd name="T41" fmla="*/ 518 h 765"/>
                <a:gd name="T42" fmla="*/ 1852 w 1984"/>
                <a:gd name="T43" fmla="*/ 575 h 765"/>
                <a:gd name="T44" fmla="*/ 1753 w 1984"/>
                <a:gd name="T45" fmla="*/ 633 h 765"/>
                <a:gd name="T46" fmla="*/ 1629 w 1984"/>
                <a:gd name="T47" fmla="*/ 674 h 765"/>
                <a:gd name="T48" fmla="*/ 1489 w 1984"/>
                <a:gd name="T49" fmla="*/ 715 h 765"/>
                <a:gd name="T50" fmla="*/ 1333 w 1984"/>
                <a:gd name="T51" fmla="*/ 740 h 765"/>
                <a:gd name="T52" fmla="*/ 1160 w 1984"/>
                <a:gd name="T53" fmla="*/ 764 h 765"/>
                <a:gd name="T54" fmla="*/ 987 w 1984"/>
                <a:gd name="T55" fmla="*/ 764 h 765"/>
                <a:gd name="T56" fmla="*/ 814 w 1984"/>
                <a:gd name="T57" fmla="*/ 764 h 765"/>
                <a:gd name="T58" fmla="*/ 650 w 1984"/>
                <a:gd name="T59" fmla="*/ 740 h 765"/>
                <a:gd name="T60" fmla="*/ 493 w 1984"/>
                <a:gd name="T61" fmla="*/ 715 h 765"/>
                <a:gd name="T62" fmla="*/ 353 w 1984"/>
                <a:gd name="T63" fmla="*/ 674 h 765"/>
                <a:gd name="T64" fmla="*/ 230 w 1984"/>
                <a:gd name="T65" fmla="*/ 633 h 765"/>
                <a:gd name="T66" fmla="*/ 131 w 1984"/>
                <a:gd name="T67" fmla="*/ 575 h 765"/>
                <a:gd name="T68" fmla="*/ 57 w 1984"/>
                <a:gd name="T69" fmla="*/ 518 h 765"/>
                <a:gd name="T70" fmla="*/ 16 w 1984"/>
                <a:gd name="T71" fmla="*/ 452 h 765"/>
                <a:gd name="T72" fmla="*/ 0 w 1984"/>
                <a:gd name="T73" fmla="*/ 386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Freeform 6">
              <a:extLst>
                <a:ext uri="{FF2B5EF4-FFF2-40B4-BE49-F238E27FC236}">
                  <a16:creationId xmlns:a16="http://schemas.microsoft.com/office/drawing/2014/main" id="{8A5CEBBA-D0FA-4F46-8D74-46508B7EA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1129"/>
              <a:ext cx="1984" cy="765"/>
            </a:xfrm>
            <a:custGeom>
              <a:avLst/>
              <a:gdLst>
                <a:gd name="T0" fmla="*/ 0 w 1984"/>
                <a:gd name="T1" fmla="*/ 386 h 765"/>
                <a:gd name="T2" fmla="*/ 16 w 1984"/>
                <a:gd name="T3" fmla="*/ 321 h 765"/>
                <a:gd name="T4" fmla="*/ 57 w 1984"/>
                <a:gd name="T5" fmla="*/ 255 h 765"/>
                <a:gd name="T6" fmla="*/ 131 w 1984"/>
                <a:gd name="T7" fmla="*/ 197 h 765"/>
                <a:gd name="T8" fmla="*/ 230 w 1984"/>
                <a:gd name="T9" fmla="*/ 140 h 765"/>
                <a:gd name="T10" fmla="*/ 353 w 1984"/>
                <a:gd name="T11" fmla="*/ 91 h 765"/>
                <a:gd name="T12" fmla="*/ 493 w 1984"/>
                <a:gd name="T13" fmla="*/ 58 h 765"/>
                <a:gd name="T14" fmla="*/ 650 w 1984"/>
                <a:gd name="T15" fmla="*/ 25 h 765"/>
                <a:gd name="T16" fmla="*/ 814 w 1984"/>
                <a:gd name="T17" fmla="*/ 8 h 765"/>
                <a:gd name="T18" fmla="*/ 987 w 1984"/>
                <a:gd name="T19" fmla="*/ 0 h 765"/>
                <a:gd name="T20" fmla="*/ 1160 w 1984"/>
                <a:gd name="T21" fmla="*/ 8 h 765"/>
                <a:gd name="T22" fmla="*/ 1333 w 1984"/>
                <a:gd name="T23" fmla="*/ 25 h 765"/>
                <a:gd name="T24" fmla="*/ 1489 w 1984"/>
                <a:gd name="T25" fmla="*/ 58 h 765"/>
                <a:gd name="T26" fmla="*/ 1629 w 1984"/>
                <a:gd name="T27" fmla="*/ 91 h 765"/>
                <a:gd name="T28" fmla="*/ 1753 w 1984"/>
                <a:gd name="T29" fmla="*/ 140 h 765"/>
                <a:gd name="T30" fmla="*/ 1852 w 1984"/>
                <a:gd name="T31" fmla="*/ 197 h 765"/>
                <a:gd name="T32" fmla="*/ 1926 w 1984"/>
                <a:gd name="T33" fmla="*/ 255 h 765"/>
                <a:gd name="T34" fmla="*/ 1967 w 1984"/>
                <a:gd name="T35" fmla="*/ 321 h 765"/>
                <a:gd name="T36" fmla="*/ 1983 w 1984"/>
                <a:gd name="T37" fmla="*/ 386 h 765"/>
                <a:gd name="T38" fmla="*/ 1967 w 1984"/>
                <a:gd name="T39" fmla="*/ 452 h 765"/>
                <a:gd name="T40" fmla="*/ 1926 w 1984"/>
                <a:gd name="T41" fmla="*/ 518 h 765"/>
                <a:gd name="T42" fmla="*/ 1852 w 1984"/>
                <a:gd name="T43" fmla="*/ 575 h 765"/>
                <a:gd name="T44" fmla="*/ 1753 w 1984"/>
                <a:gd name="T45" fmla="*/ 633 h 765"/>
                <a:gd name="T46" fmla="*/ 1629 w 1984"/>
                <a:gd name="T47" fmla="*/ 674 h 765"/>
                <a:gd name="T48" fmla="*/ 1489 w 1984"/>
                <a:gd name="T49" fmla="*/ 715 h 765"/>
                <a:gd name="T50" fmla="*/ 1333 w 1984"/>
                <a:gd name="T51" fmla="*/ 740 h 765"/>
                <a:gd name="T52" fmla="*/ 1160 w 1984"/>
                <a:gd name="T53" fmla="*/ 764 h 765"/>
                <a:gd name="T54" fmla="*/ 987 w 1984"/>
                <a:gd name="T55" fmla="*/ 764 h 765"/>
                <a:gd name="T56" fmla="*/ 814 w 1984"/>
                <a:gd name="T57" fmla="*/ 764 h 765"/>
                <a:gd name="T58" fmla="*/ 650 w 1984"/>
                <a:gd name="T59" fmla="*/ 740 h 765"/>
                <a:gd name="T60" fmla="*/ 493 w 1984"/>
                <a:gd name="T61" fmla="*/ 715 h 765"/>
                <a:gd name="T62" fmla="*/ 353 w 1984"/>
                <a:gd name="T63" fmla="*/ 674 h 765"/>
                <a:gd name="T64" fmla="*/ 230 w 1984"/>
                <a:gd name="T65" fmla="*/ 633 h 765"/>
                <a:gd name="T66" fmla="*/ 131 w 1984"/>
                <a:gd name="T67" fmla="*/ 575 h 765"/>
                <a:gd name="T68" fmla="*/ 57 w 1984"/>
                <a:gd name="T69" fmla="*/ 518 h 765"/>
                <a:gd name="T70" fmla="*/ 16 w 1984"/>
                <a:gd name="T71" fmla="*/ 452 h 765"/>
                <a:gd name="T72" fmla="*/ 0 w 1984"/>
                <a:gd name="T73" fmla="*/ 386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>
            <a:extLst>
              <a:ext uri="{FF2B5EF4-FFF2-40B4-BE49-F238E27FC236}">
                <a16:creationId xmlns:a16="http://schemas.microsoft.com/office/drawing/2014/main" id="{061ADBC9-15D1-A540-A136-F0CB1CE934AA}"/>
              </a:ext>
            </a:extLst>
          </p:cNvPr>
          <p:cNvGrpSpPr>
            <a:grpSpLocks/>
          </p:cNvGrpSpPr>
          <p:nvPr/>
        </p:nvGrpSpPr>
        <p:grpSpPr bwMode="auto">
          <a:xfrm>
            <a:off x="4732338" y="1062038"/>
            <a:ext cx="3176587" cy="4594225"/>
            <a:chOff x="2981" y="669"/>
            <a:chExt cx="2001" cy="2894"/>
          </a:xfrm>
        </p:grpSpPr>
        <p:grpSp>
          <p:nvGrpSpPr>
            <p:cNvPr id="11281" name="Group 17">
              <a:extLst>
                <a:ext uri="{FF2B5EF4-FFF2-40B4-BE49-F238E27FC236}">
                  <a16:creationId xmlns:a16="http://schemas.microsoft.com/office/drawing/2014/main" id="{15F3419F-FA98-5E47-9E0A-D4D2F59F4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11275" name="Group 11">
                <a:extLst>
                  <a:ext uri="{FF2B5EF4-FFF2-40B4-BE49-F238E27FC236}">
                    <a16:creationId xmlns:a16="http://schemas.microsoft.com/office/drawing/2014/main" id="{83678981-5C1B-CD43-813C-5973A96A65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11272" name="Freeform 8">
                  <a:extLst>
                    <a:ext uri="{FF2B5EF4-FFF2-40B4-BE49-F238E27FC236}">
                      <a16:creationId xmlns:a16="http://schemas.microsoft.com/office/drawing/2014/main" id="{08821AC2-714C-5B4B-933F-8BB6D12D9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1466"/>
                  <a:ext cx="1984" cy="765"/>
                </a:xfrm>
                <a:custGeom>
                  <a:avLst/>
                  <a:gdLst>
                    <a:gd name="T0" fmla="*/ 0 w 1984"/>
                    <a:gd name="T1" fmla="*/ 378 h 765"/>
                    <a:gd name="T2" fmla="*/ 16 w 1984"/>
                    <a:gd name="T3" fmla="*/ 312 h 765"/>
                    <a:gd name="T4" fmla="*/ 57 w 1984"/>
                    <a:gd name="T5" fmla="*/ 247 h 765"/>
                    <a:gd name="T6" fmla="*/ 131 w 1984"/>
                    <a:gd name="T7" fmla="*/ 189 h 765"/>
                    <a:gd name="T8" fmla="*/ 230 w 1984"/>
                    <a:gd name="T9" fmla="*/ 132 h 765"/>
                    <a:gd name="T10" fmla="*/ 353 w 1984"/>
                    <a:gd name="T11" fmla="*/ 91 h 765"/>
                    <a:gd name="T12" fmla="*/ 493 w 1984"/>
                    <a:gd name="T13" fmla="*/ 49 h 765"/>
                    <a:gd name="T14" fmla="*/ 650 w 1984"/>
                    <a:gd name="T15" fmla="*/ 25 h 765"/>
                    <a:gd name="T16" fmla="*/ 814 w 1984"/>
                    <a:gd name="T17" fmla="*/ 0 h 765"/>
                    <a:gd name="T18" fmla="*/ 987 w 1984"/>
                    <a:gd name="T19" fmla="*/ 0 h 765"/>
                    <a:gd name="T20" fmla="*/ 1160 w 1984"/>
                    <a:gd name="T21" fmla="*/ 0 h 765"/>
                    <a:gd name="T22" fmla="*/ 1333 w 1984"/>
                    <a:gd name="T23" fmla="*/ 25 h 765"/>
                    <a:gd name="T24" fmla="*/ 1489 w 1984"/>
                    <a:gd name="T25" fmla="*/ 49 h 765"/>
                    <a:gd name="T26" fmla="*/ 1629 w 1984"/>
                    <a:gd name="T27" fmla="*/ 91 h 765"/>
                    <a:gd name="T28" fmla="*/ 1753 w 1984"/>
                    <a:gd name="T29" fmla="*/ 132 h 765"/>
                    <a:gd name="T30" fmla="*/ 1852 w 1984"/>
                    <a:gd name="T31" fmla="*/ 189 h 765"/>
                    <a:gd name="T32" fmla="*/ 1926 w 1984"/>
                    <a:gd name="T33" fmla="*/ 247 h 765"/>
                    <a:gd name="T34" fmla="*/ 1967 w 1984"/>
                    <a:gd name="T35" fmla="*/ 312 h 765"/>
                    <a:gd name="T36" fmla="*/ 1983 w 1984"/>
                    <a:gd name="T37" fmla="*/ 378 h 765"/>
                    <a:gd name="T38" fmla="*/ 1967 w 1984"/>
                    <a:gd name="T39" fmla="*/ 444 h 765"/>
                    <a:gd name="T40" fmla="*/ 1926 w 1984"/>
                    <a:gd name="T41" fmla="*/ 510 h 765"/>
                    <a:gd name="T42" fmla="*/ 1852 w 1984"/>
                    <a:gd name="T43" fmla="*/ 567 h 765"/>
                    <a:gd name="T44" fmla="*/ 1753 w 1984"/>
                    <a:gd name="T45" fmla="*/ 625 h 765"/>
                    <a:gd name="T46" fmla="*/ 1629 w 1984"/>
                    <a:gd name="T47" fmla="*/ 674 h 765"/>
                    <a:gd name="T48" fmla="*/ 1489 w 1984"/>
                    <a:gd name="T49" fmla="*/ 707 h 765"/>
                    <a:gd name="T50" fmla="*/ 1333 w 1984"/>
                    <a:gd name="T51" fmla="*/ 740 h 765"/>
                    <a:gd name="T52" fmla="*/ 1160 w 1984"/>
                    <a:gd name="T53" fmla="*/ 756 h 765"/>
                    <a:gd name="T54" fmla="*/ 987 w 1984"/>
                    <a:gd name="T55" fmla="*/ 764 h 765"/>
                    <a:gd name="T56" fmla="*/ 814 w 1984"/>
                    <a:gd name="T57" fmla="*/ 756 h 765"/>
                    <a:gd name="T58" fmla="*/ 650 w 1984"/>
                    <a:gd name="T59" fmla="*/ 740 h 765"/>
                    <a:gd name="T60" fmla="*/ 493 w 1984"/>
                    <a:gd name="T61" fmla="*/ 707 h 765"/>
                    <a:gd name="T62" fmla="*/ 353 w 1984"/>
                    <a:gd name="T63" fmla="*/ 674 h 765"/>
                    <a:gd name="T64" fmla="*/ 230 w 1984"/>
                    <a:gd name="T65" fmla="*/ 625 h 765"/>
                    <a:gd name="T66" fmla="*/ 131 w 1984"/>
                    <a:gd name="T67" fmla="*/ 567 h 765"/>
                    <a:gd name="T68" fmla="*/ 57 w 1984"/>
                    <a:gd name="T69" fmla="*/ 510 h 765"/>
                    <a:gd name="T70" fmla="*/ 16 w 1984"/>
                    <a:gd name="T71" fmla="*/ 444 h 765"/>
                    <a:gd name="T72" fmla="*/ 0 w 1984"/>
                    <a:gd name="T73" fmla="*/ 378 h 7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3" name="Freeform 9">
                  <a:extLst>
                    <a:ext uri="{FF2B5EF4-FFF2-40B4-BE49-F238E27FC236}">
                      <a16:creationId xmlns:a16="http://schemas.microsoft.com/office/drawing/2014/main" id="{FB2B6FC5-9967-2E4B-8779-A2A71DBB1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5" y="1524"/>
                  <a:ext cx="1853" cy="650"/>
                </a:xfrm>
                <a:custGeom>
                  <a:avLst/>
                  <a:gdLst>
                    <a:gd name="T0" fmla="*/ 0 w 1853"/>
                    <a:gd name="T1" fmla="*/ 328 h 650"/>
                    <a:gd name="T2" fmla="*/ 17 w 1853"/>
                    <a:gd name="T3" fmla="*/ 263 h 650"/>
                    <a:gd name="T4" fmla="*/ 66 w 1853"/>
                    <a:gd name="T5" fmla="*/ 205 h 650"/>
                    <a:gd name="T6" fmla="*/ 140 w 1853"/>
                    <a:gd name="T7" fmla="*/ 156 h 650"/>
                    <a:gd name="T8" fmla="*/ 247 w 1853"/>
                    <a:gd name="T9" fmla="*/ 106 h 650"/>
                    <a:gd name="T10" fmla="*/ 371 w 1853"/>
                    <a:gd name="T11" fmla="*/ 65 h 650"/>
                    <a:gd name="T12" fmla="*/ 519 w 1853"/>
                    <a:gd name="T13" fmla="*/ 33 h 650"/>
                    <a:gd name="T14" fmla="*/ 675 w 1853"/>
                    <a:gd name="T15" fmla="*/ 16 h 650"/>
                    <a:gd name="T16" fmla="*/ 840 w 1853"/>
                    <a:gd name="T17" fmla="*/ 0 h 650"/>
                    <a:gd name="T18" fmla="*/ 1013 w 1853"/>
                    <a:gd name="T19" fmla="*/ 0 h 650"/>
                    <a:gd name="T20" fmla="*/ 1177 w 1853"/>
                    <a:gd name="T21" fmla="*/ 16 h 650"/>
                    <a:gd name="T22" fmla="*/ 1342 w 1853"/>
                    <a:gd name="T23" fmla="*/ 33 h 650"/>
                    <a:gd name="T24" fmla="*/ 1482 w 1853"/>
                    <a:gd name="T25" fmla="*/ 65 h 650"/>
                    <a:gd name="T26" fmla="*/ 1613 w 1853"/>
                    <a:gd name="T27" fmla="*/ 106 h 650"/>
                    <a:gd name="T28" fmla="*/ 1712 w 1853"/>
                    <a:gd name="T29" fmla="*/ 156 h 650"/>
                    <a:gd name="T30" fmla="*/ 1795 w 1853"/>
                    <a:gd name="T31" fmla="*/ 205 h 650"/>
                    <a:gd name="T32" fmla="*/ 1836 w 1853"/>
                    <a:gd name="T33" fmla="*/ 263 h 650"/>
                    <a:gd name="T34" fmla="*/ 1852 w 1853"/>
                    <a:gd name="T35" fmla="*/ 328 h 650"/>
                    <a:gd name="T36" fmla="*/ 1836 w 1853"/>
                    <a:gd name="T37" fmla="*/ 386 h 650"/>
                    <a:gd name="T38" fmla="*/ 1795 w 1853"/>
                    <a:gd name="T39" fmla="*/ 443 h 650"/>
                    <a:gd name="T40" fmla="*/ 1712 w 1853"/>
                    <a:gd name="T41" fmla="*/ 493 h 650"/>
                    <a:gd name="T42" fmla="*/ 1613 w 1853"/>
                    <a:gd name="T43" fmla="*/ 542 h 650"/>
                    <a:gd name="T44" fmla="*/ 1482 w 1853"/>
                    <a:gd name="T45" fmla="*/ 583 h 650"/>
                    <a:gd name="T46" fmla="*/ 1342 w 1853"/>
                    <a:gd name="T47" fmla="*/ 616 h 650"/>
                    <a:gd name="T48" fmla="*/ 1177 w 1853"/>
                    <a:gd name="T49" fmla="*/ 641 h 650"/>
                    <a:gd name="T50" fmla="*/ 1013 w 1853"/>
                    <a:gd name="T51" fmla="*/ 649 h 650"/>
                    <a:gd name="T52" fmla="*/ 840 w 1853"/>
                    <a:gd name="T53" fmla="*/ 649 h 650"/>
                    <a:gd name="T54" fmla="*/ 675 w 1853"/>
                    <a:gd name="T55" fmla="*/ 641 h 650"/>
                    <a:gd name="T56" fmla="*/ 519 w 1853"/>
                    <a:gd name="T57" fmla="*/ 616 h 650"/>
                    <a:gd name="T58" fmla="*/ 371 w 1853"/>
                    <a:gd name="T59" fmla="*/ 583 h 650"/>
                    <a:gd name="T60" fmla="*/ 247 w 1853"/>
                    <a:gd name="T61" fmla="*/ 542 h 650"/>
                    <a:gd name="T62" fmla="*/ 140 w 1853"/>
                    <a:gd name="T63" fmla="*/ 493 h 650"/>
                    <a:gd name="T64" fmla="*/ 66 w 1853"/>
                    <a:gd name="T65" fmla="*/ 443 h 650"/>
                    <a:gd name="T66" fmla="*/ 17 w 1853"/>
                    <a:gd name="T67" fmla="*/ 386 h 650"/>
                    <a:gd name="T68" fmla="*/ 0 w 1853"/>
                    <a:gd name="T69" fmla="*/ 328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4" name="Freeform 10">
                  <a:extLst>
                    <a:ext uri="{FF2B5EF4-FFF2-40B4-BE49-F238E27FC236}">
                      <a16:creationId xmlns:a16="http://schemas.microsoft.com/office/drawing/2014/main" id="{79DAC51C-EE22-0848-9208-270AD9500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" y="1589"/>
                  <a:ext cx="1672" cy="494"/>
                </a:xfrm>
                <a:custGeom>
                  <a:avLst/>
                  <a:gdLst>
                    <a:gd name="T0" fmla="*/ 0 w 1672"/>
                    <a:gd name="T1" fmla="*/ 247 h 494"/>
                    <a:gd name="T2" fmla="*/ 16 w 1672"/>
                    <a:gd name="T3" fmla="*/ 198 h 494"/>
                    <a:gd name="T4" fmla="*/ 66 w 1672"/>
                    <a:gd name="T5" fmla="*/ 148 h 494"/>
                    <a:gd name="T6" fmla="*/ 148 w 1672"/>
                    <a:gd name="T7" fmla="*/ 107 h 494"/>
                    <a:gd name="T8" fmla="*/ 247 w 1672"/>
                    <a:gd name="T9" fmla="*/ 74 h 494"/>
                    <a:gd name="T10" fmla="*/ 370 w 1672"/>
                    <a:gd name="T11" fmla="*/ 41 h 494"/>
                    <a:gd name="T12" fmla="*/ 518 w 1672"/>
                    <a:gd name="T13" fmla="*/ 17 h 494"/>
                    <a:gd name="T14" fmla="*/ 675 w 1672"/>
                    <a:gd name="T15" fmla="*/ 0 h 494"/>
                    <a:gd name="T16" fmla="*/ 839 w 1672"/>
                    <a:gd name="T17" fmla="*/ 0 h 494"/>
                    <a:gd name="T18" fmla="*/ 996 w 1672"/>
                    <a:gd name="T19" fmla="*/ 0 h 494"/>
                    <a:gd name="T20" fmla="*/ 1152 w 1672"/>
                    <a:gd name="T21" fmla="*/ 17 h 494"/>
                    <a:gd name="T22" fmla="*/ 1300 w 1672"/>
                    <a:gd name="T23" fmla="*/ 41 h 494"/>
                    <a:gd name="T24" fmla="*/ 1424 w 1672"/>
                    <a:gd name="T25" fmla="*/ 74 h 494"/>
                    <a:gd name="T26" fmla="*/ 1531 w 1672"/>
                    <a:gd name="T27" fmla="*/ 107 h 494"/>
                    <a:gd name="T28" fmla="*/ 1605 w 1672"/>
                    <a:gd name="T29" fmla="*/ 148 h 494"/>
                    <a:gd name="T30" fmla="*/ 1654 w 1672"/>
                    <a:gd name="T31" fmla="*/ 198 h 494"/>
                    <a:gd name="T32" fmla="*/ 1671 w 1672"/>
                    <a:gd name="T33" fmla="*/ 247 h 494"/>
                    <a:gd name="T34" fmla="*/ 1654 w 1672"/>
                    <a:gd name="T35" fmla="*/ 296 h 494"/>
                    <a:gd name="T36" fmla="*/ 1605 w 1672"/>
                    <a:gd name="T37" fmla="*/ 337 h 494"/>
                    <a:gd name="T38" fmla="*/ 1531 w 1672"/>
                    <a:gd name="T39" fmla="*/ 378 h 494"/>
                    <a:gd name="T40" fmla="*/ 1424 w 1672"/>
                    <a:gd name="T41" fmla="*/ 419 h 494"/>
                    <a:gd name="T42" fmla="*/ 1300 w 1672"/>
                    <a:gd name="T43" fmla="*/ 452 h 494"/>
                    <a:gd name="T44" fmla="*/ 1152 w 1672"/>
                    <a:gd name="T45" fmla="*/ 477 h 494"/>
                    <a:gd name="T46" fmla="*/ 996 w 1672"/>
                    <a:gd name="T47" fmla="*/ 485 h 494"/>
                    <a:gd name="T48" fmla="*/ 839 w 1672"/>
                    <a:gd name="T49" fmla="*/ 493 h 494"/>
                    <a:gd name="T50" fmla="*/ 675 w 1672"/>
                    <a:gd name="T51" fmla="*/ 485 h 494"/>
                    <a:gd name="T52" fmla="*/ 518 w 1672"/>
                    <a:gd name="T53" fmla="*/ 477 h 494"/>
                    <a:gd name="T54" fmla="*/ 370 w 1672"/>
                    <a:gd name="T55" fmla="*/ 452 h 494"/>
                    <a:gd name="T56" fmla="*/ 247 w 1672"/>
                    <a:gd name="T57" fmla="*/ 419 h 494"/>
                    <a:gd name="T58" fmla="*/ 148 w 1672"/>
                    <a:gd name="T59" fmla="*/ 378 h 494"/>
                    <a:gd name="T60" fmla="*/ 66 w 1672"/>
                    <a:gd name="T61" fmla="*/ 337 h 494"/>
                    <a:gd name="T62" fmla="*/ 16 w 1672"/>
                    <a:gd name="T63" fmla="*/ 296 h 494"/>
                    <a:gd name="T64" fmla="*/ 0 w 1672"/>
                    <a:gd name="T65" fmla="*/ 247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79" name="Group 15">
                <a:extLst>
                  <a:ext uri="{FF2B5EF4-FFF2-40B4-BE49-F238E27FC236}">
                    <a16:creationId xmlns:a16="http://schemas.microsoft.com/office/drawing/2014/main" id="{515167E7-D59D-8D43-8358-877407BEE9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11276" name="Freeform 12">
                  <a:extLst>
                    <a:ext uri="{FF2B5EF4-FFF2-40B4-BE49-F238E27FC236}">
                      <a16:creationId xmlns:a16="http://schemas.microsoft.com/office/drawing/2014/main" id="{6F7D4E6E-DBEF-994B-81E9-1557064A6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1096"/>
                  <a:ext cx="1984" cy="766"/>
                </a:xfrm>
                <a:custGeom>
                  <a:avLst/>
                  <a:gdLst>
                    <a:gd name="T0" fmla="*/ 0 w 1984"/>
                    <a:gd name="T1" fmla="*/ 378 h 766"/>
                    <a:gd name="T2" fmla="*/ 16 w 1984"/>
                    <a:gd name="T3" fmla="*/ 313 h 766"/>
                    <a:gd name="T4" fmla="*/ 57 w 1984"/>
                    <a:gd name="T5" fmla="*/ 247 h 766"/>
                    <a:gd name="T6" fmla="*/ 131 w 1984"/>
                    <a:gd name="T7" fmla="*/ 189 h 766"/>
                    <a:gd name="T8" fmla="*/ 230 w 1984"/>
                    <a:gd name="T9" fmla="*/ 132 h 766"/>
                    <a:gd name="T10" fmla="*/ 353 w 1984"/>
                    <a:gd name="T11" fmla="*/ 91 h 766"/>
                    <a:gd name="T12" fmla="*/ 493 w 1984"/>
                    <a:gd name="T13" fmla="*/ 50 h 766"/>
                    <a:gd name="T14" fmla="*/ 650 w 1984"/>
                    <a:gd name="T15" fmla="*/ 25 h 766"/>
                    <a:gd name="T16" fmla="*/ 814 w 1984"/>
                    <a:gd name="T17" fmla="*/ 0 h 766"/>
                    <a:gd name="T18" fmla="*/ 987 w 1984"/>
                    <a:gd name="T19" fmla="*/ 0 h 766"/>
                    <a:gd name="T20" fmla="*/ 1160 w 1984"/>
                    <a:gd name="T21" fmla="*/ 0 h 766"/>
                    <a:gd name="T22" fmla="*/ 1333 w 1984"/>
                    <a:gd name="T23" fmla="*/ 25 h 766"/>
                    <a:gd name="T24" fmla="*/ 1489 w 1984"/>
                    <a:gd name="T25" fmla="*/ 50 h 766"/>
                    <a:gd name="T26" fmla="*/ 1629 w 1984"/>
                    <a:gd name="T27" fmla="*/ 91 h 766"/>
                    <a:gd name="T28" fmla="*/ 1753 w 1984"/>
                    <a:gd name="T29" fmla="*/ 132 h 766"/>
                    <a:gd name="T30" fmla="*/ 1852 w 1984"/>
                    <a:gd name="T31" fmla="*/ 189 h 766"/>
                    <a:gd name="T32" fmla="*/ 1926 w 1984"/>
                    <a:gd name="T33" fmla="*/ 247 h 766"/>
                    <a:gd name="T34" fmla="*/ 1967 w 1984"/>
                    <a:gd name="T35" fmla="*/ 313 h 766"/>
                    <a:gd name="T36" fmla="*/ 1983 w 1984"/>
                    <a:gd name="T37" fmla="*/ 378 h 766"/>
                    <a:gd name="T38" fmla="*/ 1967 w 1984"/>
                    <a:gd name="T39" fmla="*/ 444 h 766"/>
                    <a:gd name="T40" fmla="*/ 1926 w 1984"/>
                    <a:gd name="T41" fmla="*/ 510 h 766"/>
                    <a:gd name="T42" fmla="*/ 1852 w 1984"/>
                    <a:gd name="T43" fmla="*/ 567 h 766"/>
                    <a:gd name="T44" fmla="*/ 1753 w 1984"/>
                    <a:gd name="T45" fmla="*/ 625 h 766"/>
                    <a:gd name="T46" fmla="*/ 1629 w 1984"/>
                    <a:gd name="T47" fmla="*/ 674 h 766"/>
                    <a:gd name="T48" fmla="*/ 1489 w 1984"/>
                    <a:gd name="T49" fmla="*/ 707 h 766"/>
                    <a:gd name="T50" fmla="*/ 1333 w 1984"/>
                    <a:gd name="T51" fmla="*/ 740 h 766"/>
                    <a:gd name="T52" fmla="*/ 1160 w 1984"/>
                    <a:gd name="T53" fmla="*/ 756 h 766"/>
                    <a:gd name="T54" fmla="*/ 987 w 1984"/>
                    <a:gd name="T55" fmla="*/ 765 h 766"/>
                    <a:gd name="T56" fmla="*/ 814 w 1984"/>
                    <a:gd name="T57" fmla="*/ 756 h 766"/>
                    <a:gd name="T58" fmla="*/ 650 w 1984"/>
                    <a:gd name="T59" fmla="*/ 740 h 766"/>
                    <a:gd name="T60" fmla="*/ 493 w 1984"/>
                    <a:gd name="T61" fmla="*/ 707 h 766"/>
                    <a:gd name="T62" fmla="*/ 353 w 1984"/>
                    <a:gd name="T63" fmla="*/ 674 h 766"/>
                    <a:gd name="T64" fmla="*/ 230 w 1984"/>
                    <a:gd name="T65" fmla="*/ 625 h 766"/>
                    <a:gd name="T66" fmla="*/ 131 w 1984"/>
                    <a:gd name="T67" fmla="*/ 567 h 766"/>
                    <a:gd name="T68" fmla="*/ 57 w 1984"/>
                    <a:gd name="T69" fmla="*/ 510 h 766"/>
                    <a:gd name="T70" fmla="*/ 16 w 1984"/>
                    <a:gd name="T71" fmla="*/ 444 h 766"/>
                    <a:gd name="T72" fmla="*/ 0 w 1984"/>
                    <a:gd name="T73" fmla="*/ 378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7" name="Freeform 13">
                  <a:extLst>
                    <a:ext uri="{FF2B5EF4-FFF2-40B4-BE49-F238E27FC236}">
                      <a16:creationId xmlns:a16="http://schemas.microsoft.com/office/drawing/2014/main" id="{3B4F9B7A-93CD-384D-A225-4B24913467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5" y="1154"/>
                  <a:ext cx="1853" cy="650"/>
                </a:xfrm>
                <a:custGeom>
                  <a:avLst/>
                  <a:gdLst>
                    <a:gd name="T0" fmla="*/ 0 w 1853"/>
                    <a:gd name="T1" fmla="*/ 329 h 650"/>
                    <a:gd name="T2" fmla="*/ 17 w 1853"/>
                    <a:gd name="T3" fmla="*/ 263 h 650"/>
                    <a:gd name="T4" fmla="*/ 66 w 1853"/>
                    <a:gd name="T5" fmla="*/ 205 h 650"/>
                    <a:gd name="T6" fmla="*/ 140 w 1853"/>
                    <a:gd name="T7" fmla="*/ 156 h 650"/>
                    <a:gd name="T8" fmla="*/ 247 w 1853"/>
                    <a:gd name="T9" fmla="*/ 107 h 650"/>
                    <a:gd name="T10" fmla="*/ 371 w 1853"/>
                    <a:gd name="T11" fmla="*/ 66 h 650"/>
                    <a:gd name="T12" fmla="*/ 519 w 1853"/>
                    <a:gd name="T13" fmla="*/ 33 h 650"/>
                    <a:gd name="T14" fmla="*/ 675 w 1853"/>
                    <a:gd name="T15" fmla="*/ 16 h 650"/>
                    <a:gd name="T16" fmla="*/ 840 w 1853"/>
                    <a:gd name="T17" fmla="*/ 0 h 650"/>
                    <a:gd name="T18" fmla="*/ 1013 w 1853"/>
                    <a:gd name="T19" fmla="*/ 0 h 650"/>
                    <a:gd name="T20" fmla="*/ 1177 w 1853"/>
                    <a:gd name="T21" fmla="*/ 16 h 650"/>
                    <a:gd name="T22" fmla="*/ 1342 w 1853"/>
                    <a:gd name="T23" fmla="*/ 33 h 650"/>
                    <a:gd name="T24" fmla="*/ 1482 w 1853"/>
                    <a:gd name="T25" fmla="*/ 66 h 650"/>
                    <a:gd name="T26" fmla="*/ 1613 w 1853"/>
                    <a:gd name="T27" fmla="*/ 107 h 650"/>
                    <a:gd name="T28" fmla="*/ 1712 w 1853"/>
                    <a:gd name="T29" fmla="*/ 156 h 650"/>
                    <a:gd name="T30" fmla="*/ 1795 w 1853"/>
                    <a:gd name="T31" fmla="*/ 205 h 650"/>
                    <a:gd name="T32" fmla="*/ 1836 w 1853"/>
                    <a:gd name="T33" fmla="*/ 263 h 650"/>
                    <a:gd name="T34" fmla="*/ 1852 w 1853"/>
                    <a:gd name="T35" fmla="*/ 329 h 650"/>
                    <a:gd name="T36" fmla="*/ 1836 w 1853"/>
                    <a:gd name="T37" fmla="*/ 386 h 650"/>
                    <a:gd name="T38" fmla="*/ 1795 w 1853"/>
                    <a:gd name="T39" fmla="*/ 444 h 650"/>
                    <a:gd name="T40" fmla="*/ 1712 w 1853"/>
                    <a:gd name="T41" fmla="*/ 493 h 650"/>
                    <a:gd name="T42" fmla="*/ 1613 w 1853"/>
                    <a:gd name="T43" fmla="*/ 542 h 650"/>
                    <a:gd name="T44" fmla="*/ 1482 w 1853"/>
                    <a:gd name="T45" fmla="*/ 583 h 650"/>
                    <a:gd name="T46" fmla="*/ 1342 w 1853"/>
                    <a:gd name="T47" fmla="*/ 616 h 650"/>
                    <a:gd name="T48" fmla="*/ 1177 w 1853"/>
                    <a:gd name="T49" fmla="*/ 641 h 650"/>
                    <a:gd name="T50" fmla="*/ 1013 w 1853"/>
                    <a:gd name="T51" fmla="*/ 649 h 650"/>
                    <a:gd name="T52" fmla="*/ 840 w 1853"/>
                    <a:gd name="T53" fmla="*/ 649 h 650"/>
                    <a:gd name="T54" fmla="*/ 675 w 1853"/>
                    <a:gd name="T55" fmla="*/ 641 h 650"/>
                    <a:gd name="T56" fmla="*/ 519 w 1853"/>
                    <a:gd name="T57" fmla="*/ 616 h 650"/>
                    <a:gd name="T58" fmla="*/ 371 w 1853"/>
                    <a:gd name="T59" fmla="*/ 583 h 650"/>
                    <a:gd name="T60" fmla="*/ 247 w 1853"/>
                    <a:gd name="T61" fmla="*/ 542 h 650"/>
                    <a:gd name="T62" fmla="*/ 140 w 1853"/>
                    <a:gd name="T63" fmla="*/ 493 h 650"/>
                    <a:gd name="T64" fmla="*/ 66 w 1853"/>
                    <a:gd name="T65" fmla="*/ 444 h 650"/>
                    <a:gd name="T66" fmla="*/ 17 w 1853"/>
                    <a:gd name="T67" fmla="*/ 386 h 650"/>
                    <a:gd name="T68" fmla="*/ 0 w 1853"/>
                    <a:gd name="T69" fmla="*/ 329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8" name="Freeform 14">
                  <a:extLst>
                    <a:ext uri="{FF2B5EF4-FFF2-40B4-BE49-F238E27FC236}">
                      <a16:creationId xmlns:a16="http://schemas.microsoft.com/office/drawing/2014/main" id="{CE1C5CF3-1E18-D841-B262-671906C97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" y="1220"/>
                  <a:ext cx="1672" cy="494"/>
                </a:xfrm>
                <a:custGeom>
                  <a:avLst/>
                  <a:gdLst>
                    <a:gd name="T0" fmla="*/ 0 w 1672"/>
                    <a:gd name="T1" fmla="*/ 246 h 494"/>
                    <a:gd name="T2" fmla="*/ 16 w 1672"/>
                    <a:gd name="T3" fmla="*/ 197 h 494"/>
                    <a:gd name="T4" fmla="*/ 66 w 1672"/>
                    <a:gd name="T5" fmla="*/ 147 h 494"/>
                    <a:gd name="T6" fmla="*/ 148 w 1672"/>
                    <a:gd name="T7" fmla="*/ 106 h 494"/>
                    <a:gd name="T8" fmla="*/ 247 w 1672"/>
                    <a:gd name="T9" fmla="*/ 74 h 494"/>
                    <a:gd name="T10" fmla="*/ 370 w 1672"/>
                    <a:gd name="T11" fmla="*/ 41 h 494"/>
                    <a:gd name="T12" fmla="*/ 518 w 1672"/>
                    <a:gd name="T13" fmla="*/ 16 h 494"/>
                    <a:gd name="T14" fmla="*/ 675 w 1672"/>
                    <a:gd name="T15" fmla="*/ 0 h 494"/>
                    <a:gd name="T16" fmla="*/ 839 w 1672"/>
                    <a:gd name="T17" fmla="*/ 0 h 494"/>
                    <a:gd name="T18" fmla="*/ 996 w 1672"/>
                    <a:gd name="T19" fmla="*/ 0 h 494"/>
                    <a:gd name="T20" fmla="*/ 1152 w 1672"/>
                    <a:gd name="T21" fmla="*/ 16 h 494"/>
                    <a:gd name="T22" fmla="*/ 1300 w 1672"/>
                    <a:gd name="T23" fmla="*/ 41 h 494"/>
                    <a:gd name="T24" fmla="*/ 1424 w 1672"/>
                    <a:gd name="T25" fmla="*/ 74 h 494"/>
                    <a:gd name="T26" fmla="*/ 1531 w 1672"/>
                    <a:gd name="T27" fmla="*/ 106 h 494"/>
                    <a:gd name="T28" fmla="*/ 1605 w 1672"/>
                    <a:gd name="T29" fmla="*/ 147 h 494"/>
                    <a:gd name="T30" fmla="*/ 1654 w 1672"/>
                    <a:gd name="T31" fmla="*/ 197 h 494"/>
                    <a:gd name="T32" fmla="*/ 1671 w 1672"/>
                    <a:gd name="T33" fmla="*/ 246 h 494"/>
                    <a:gd name="T34" fmla="*/ 1654 w 1672"/>
                    <a:gd name="T35" fmla="*/ 295 h 494"/>
                    <a:gd name="T36" fmla="*/ 1605 w 1672"/>
                    <a:gd name="T37" fmla="*/ 337 h 494"/>
                    <a:gd name="T38" fmla="*/ 1531 w 1672"/>
                    <a:gd name="T39" fmla="*/ 378 h 494"/>
                    <a:gd name="T40" fmla="*/ 1424 w 1672"/>
                    <a:gd name="T41" fmla="*/ 419 h 494"/>
                    <a:gd name="T42" fmla="*/ 1300 w 1672"/>
                    <a:gd name="T43" fmla="*/ 452 h 494"/>
                    <a:gd name="T44" fmla="*/ 1152 w 1672"/>
                    <a:gd name="T45" fmla="*/ 476 h 494"/>
                    <a:gd name="T46" fmla="*/ 996 w 1672"/>
                    <a:gd name="T47" fmla="*/ 484 h 494"/>
                    <a:gd name="T48" fmla="*/ 839 w 1672"/>
                    <a:gd name="T49" fmla="*/ 493 h 494"/>
                    <a:gd name="T50" fmla="*/ 675 w 1672"/>
                    <a:gd name="T51" fmla="*/ 484 h 494"/>
                    <a:gd name="T52" fmla="*/ 518 w 1672"/>
                    <a:gd name="T53" fmla="*/ 476 h 494"/>
                    <a:gd name="T54" fmla="*/ 370 w 1672"/>
                    <a:gd name="T55" fmla="*/ 452 h 494"/>
                    <a:gd name="T56" fmla="*/ 247 w 1672"/>
                    <a:gd name="T57" fmla="*/ 419 h 494"/>
                    <a:gd name="T58" fmla="*/ 148 w 1672"/>
                    <a:gd name="T59" fmla="*/ 378 h 494"/>
                    <a:gd name="T60" fmla="*/ 66 w 1672"/>
                    <a:gd name="T61" fmla="*/ 337 h 494"/>
                    <a:gd name="T62" fmla="*/ 16 w 1672"/>
                    <a:gd name="T63" fmla="*/ 295 h 494"/>
                    <a:gd name="T64" fmla="*/ 0 w 1672"/>
                    <a:gd name="T65" fmla="*/ 24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80" name="Freeform 16">
                <a:extLst>
                  <a:ext uri="{FF2B5EF4-FFF2-40B4-BE49-F238E27FC236}">
                    <a16:creationId xmlns:a16="http://schemas.microsoft.com/office/drawing/2014/main" id="{051BBE28-F58F-A442-9A84-5AAEFB01A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" y="2797"/>
                <a:ext cx="1993" cy="766"/>
              </a:xfrm>
              <a:custGeom>
                <a:avLst/>
                <a:gdLst>
                  <a:gd name="T0" fmla="*/ 0 w 1993"/>
                  <a:gd name="T1" fmla="*/ 378 h 766"/>
                  <a:gd name="T2" fmla="*/ 17 w 1993"/>
                  <a:gd name="T3" fmla="*/ 313 h 766"/>
                  <a:gd name="T4" fmla="*/ 66 w 1993"/>
                  <a:gd name="T5" fmla="*/ 247 h 766"/>
                  <a:gd name="T6" fmla="*/ 132 w 1993"/>
                  <a:gd name="T7" fmla="*/ 189 h 766"/>
                  <a:gd name="T8" fmla="*/ 239 w 1993"/>
                  <a:gd name="T9" fmla="*/ 140 h 766"/>
                  <a:gd name="T10" fmla="*/ 354 w 1993"/>
                  <a:gd name="T11" fmla="*/ 91 h 766"/>
                  <a:gd name="T12" fmla="*/ 502 w 1993"/>
                  <a:gd name="T13" fmla="*/ 50 h 766"/>
                  <a:gd name="T14" fmla="*/ 659 w 1993"/>
                  <a:gd name="T15" fmla="*/ 25 h 766"/>
                  <a:gd name="T16" fmla="*/ 823 w 1993"/>
                  <a:gd name="T17" fmla="*/ 9 h 766"/>
                  <a:gd name="T18" fmla="*/ 996 w 1993"/>
                  <a:gd name="T19" fmla="*/ 0 h 766"/>
                  <a:gd name="T20" fmla="*/ 1169 w 1993"/>
                  <a:gd name="T21" fmla="*/ 9 h 766"/>
                  <a:gd name="T22" fmla="*/ 1334 w 1993"/>
                  <a:gd name="T23" fmla="*/ 25 h 766"/>
                  <a:gd name="T24" fmla="*/ 1490 w 1993"/>
                  <a:gd name="T25" fmla="*/ 50 h 766"/>
                  <a:gd name="T26" fmla="*/ 1638 w 1993"/>
                  <a:gd name="T27" fmla="*/ 91 h 766"/>
                  <a:gd name="T28" fmla="*/ 1753 w 1993"/>
                  <a:gd name="T29" fmla="*/ 140 h 766"/>
                  <a:gd name="T30" fmla="*/ 1860 w 1993"/>
                  <a:gd name="T31" fmla="*/ 189 h 766"/>
                  <a:gd name="T32" fmla="*/ 1926 w 1993"/>
                  <a:gd name="T33" fmla="*/ 247 h 766"/>
                  <a:gd name="T34" fmla="*/ 1976 w 1993"/>
                  <a:gd name="T35" fmla="*/ 313 h 766"/>
                  <a:gd name="T36" fmla="*/ 1992 w 1993"/>
                  <a:gd name="T37" fmla="*/ 378 h 766"/>
                  <a:gd name="T38" fmla="*/ 1976 w 1993"/>
                  <a:gd name="T39" fmla="*/ 444 h 766"/>
                  <a:gd name="T40" fmla="*/ 1926 w 1993"/>
                  <a:gd name="T41" fmla="*/ 510 h 766"/>
                  <a:gd name="T42" fmla="*/ 1860 w 1993"/>
                  <a:gd name="T43" fmla="*/ 576 h 766"/>
                  <a:gd name="T44" fmla="*/ 1753 w 1993"/>
                  <a:gd name="T45" fmla="*/ 625 h 766"/>
                  <a:gd name="T46" fmla="*/ 1638 w 1993"/>
                  <a:gd name="T47" fmla="*/ 674 h 766"/>
                  <a:gd name="T48" fmla="*/ 1490 w 1993"/>
                  <a:gd name="T49" fmla="*/ 715 h 766"/>
                  <a:gd name="T50" fmla="*/ 1334 w 1993"/>
                  <a:gd name="T51" fmla="*/ 740 h 766"/>
                  <a:gd name="T52" fmla="*/ 1169 w 1993"/>
                  <a:gd name="T53" fmla="*/ 756 h 766"/>
                  <a:gd name="T54" fmla="*/ 996 w 1993"/>
                  <a:gd name="T55" fmla="*/ 765 h 766"/>
                  <a:gd name="T56" fmla="*/ 823 w 1993"/>
                  <a:gd name="T57" fmla="*/ 756 h 766"/>
                  <a:gd name="T58" fmla="*/ 659 w 1993"/>
                  <a:gd name="T59" fmla="*/ 740 h 766"/>
                  <a:gd name="T60" fmla="*/ 502 w 1993"/>
                  <a:gd name="T61" fmla="*/ 715 h 766"/>
                  <a:gd name="T62" fmla="*/ 354 w 1993"/>
                  <a:gd name="T63" fmla="*/ 674 h 766"/>
                  <a:gd name="T64" fmla="*/ 239 w 1993"/>
                  <a:gd name="T65" fmla="*/ 625 h 766"/>
                  <a:gd name="T66" fmla="*/ 132 w 1993"/>
                  <a:gd name="T67" fmla="*/ 576 h 766"/>
                  <a:gd name="T68" fmla="*/ 66 w 1993"/>
                  <a:gd name="T69" fmla="*/ 510 h 766"/>
                  <a:gd name="T70" fmla="*/ 17 w 1993"/>
                  <a:gd name="T71" fmla="*/ 444 h 766"/>
                  <a:gd name="T72" fmla="*/ 0 w 1993"/>
                  <a:gd name="T73" fmla="*/ 378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5" name="Group 21">
              <a:extLst>
                <a:ext uri="{FF2B5EF4-FFF2-40B4-BE49-F238E27FC236}">
                  <a16:creationId xmlns:a16="http://schemas.microsoft.com/office/drawing/2014/main" id="{5572D09A-7294-6C47-A646-A2D3BEBA7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11282" name="Freeform 18">
                <a:extLst>
                  <a:ext uri="{FF2B5EF4-FFF2-40B4-BE49-F238E27FC236}">
                    <a16:creationId xmlns:a16="http://schemas.microsoft.com/office/drawing/2014/main" id="{C8AB7779-762F-2243-BAAF-834D46AFF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" y="2756"/>
                <a:ext cx="1993" cy="766"/>
              </a:xfrm>
              <a:custGeom>
                <a:avLst/>
                <a:gdLst>
                  <a:gd name="T0" fmla="*/ 0 w 1993"/>
                  <a:gd name="T1" fmla="*/ 387 h 766"/>
                  <a:gd name="T2" fmla="*/ 17 w 1993"/>
                  <a:gd name="T3" fmla="*/ 321 h 766"/>
                  <a:gd name="T4" fmla="*/ 66 w 1993"/>
                  <a:gd name="T5" fmla="*/ 255 h 766"/>
                  <a:gd name="T6" fmla="*/ 132 w 1993"/>
                  <a:gd name="T7" fmla="*/ 198 h 766"/>
                  <a:gd name="T8" fmla="*/ 239 w 1993"/>
                  <a:gd name="T9" fmla="*/ 140 h 766"/>
                  <a:gd name="T10" fmla="*/ 354 w 1993"/>
                  <a:gd name="T11" fmla="*/ 91 h 766"/>
                  <a:gd name="T12" fmla="*/ 502 w 1993"/>
                  <a:gd name="T13" fmla="*/ 58 h 766"/>
                  <a:gd name="T14" fmla="*/ 659 w 1993"/>
                  <a:gd name="T15" fmla="*/ 25 h 766"/>
                  <a:gd name="T16" fmla="*/ 823 w 1993"/>
                  <a:gd name="T17" fmla="*/ 9 h 766"/>
                  <a:gd name="T18" fmla="*/ 996 w 1993"/>
                  <a:gd name="T19" fmla="*/ 0 h 766"/>
                  <a:gd name="T20" fmla="*/ 1169 w 1993"/>
                  <a:gd name="T21" fmla="*/ 9 h 766"/>
                  <a:gd name="T22" fmla="*/ 1334 w 1993"/>
                  <a:gd name="T23" fmla="*/ 25 h 766"/>
                  <a:gd name="T24" fmla="*/ 1490 w 1993"/>
                  <a:gd name="T25" fmla="*/ 58 h 766"/>
                  <a:gd name="T26" fmla="*/ 1638 w 1993"/>
                  <a:gd name="T27" fmla="*/ 91 h 766"/>
                  <a:gd name="T28" fmla="*/ 1753 w 1993"/>
                  <a:gd name="T29" fmla="*/ 140 h 766"/>
                  <a:gd name="T30" fmla="*/ 1860 w 1993"/>
                  <a:gd name="T31" fmla="*/ 198 h 766"/>
                  <a:gd name="T32" fmla="*/ 1926 w 1993"/>
                  <a:gd name="T33" fmla="*/ 255 h 766"/>
                  <a:gd name="T34" fmla="*/ 1976 w 1993"/>
                  <a:gd name="T35" fmla="*/ 321 h 766"/>
                  <a:gd name="T36" fmla="*/ 1992 w 1993"/>
                  <a:gd name="T37" fmla="*/ 387 h 766"/>
                  <a:gd name="T38" fmla="*/ 1976 w 1993"/>
                  <a:gd name="T39" fmla="*/ 452 h 766"/>
                  <a:gd name="T40" fmla="*/ 1926 w 1993"/>
                  <a:gd name="T41" fmla="*/ 518 h 766"/>
                  <a:gd name="T42" fmla="*/ 1860 w 1993"/>
                  <a:gd name="T43" fmla="*/ 576 h 766"/>
                  <a:gd name="T44" fmla="*/ 1753 w 1993"/>
                  <a:gd name="T45" fmla="*/ 633 h 766"/>
                  <a:gd name="T46" fmla="*/ 1638 w 1993"/>
                  <a:gd name="T47" fmla="*/ 674 h 766"/>
                  <a:gd name="T48" fmla="*/ 1490 w 1993"/>
                  <a:gd name="T49" fmla="*/ 715 h 766"/>
                  <a:gd name="T50" fmla="*/ 1334 w 1993"/>
                  <a:gd name="T51" fmla="*/ 740 h 766"/>
                  <a:gd name="T52" fmla="*/ 1169 w 1993"/>
                  <a:gd name="T53" fmla="*/ 756 h 766"/>
                  <a:gd name="T54" fmla="*/ 996 w 1993"/>
                  <a:gd name="T55" fmla="*/ 765 h 766"/>
                  <a:gd name="T56" fmla="*/ 823 w 1993"/>
                  <a:gd name="T57" fmla="*/ 756 h 766"/>
                  <a:gd name="T58" fmla="*/ 659 w 1993"/>
                  <a:gd name="T59" fmla="*/ 740 h 766"/>
                  <a:gd name="T60" fmla="*/ 502 w 1993"/>
                  <a:gd name="T61" fmla="*/ 715 h 766"/>
                  <a:gd name="T62" fmla="*/ 354 w 1993"/>
                  <a:gd name="T63" fmla="*/ 674 h 766"/>
                  <a:gd name="T64" fmla="*/ 239 w 1993"/>
                  <a:gd name="T65" fmla="*/ 633 h 766"/>
                  <a:gd name="T66" fmla="*/ 132 w 1993"/>
                  <a:gd name="T67" fmla="*/ 576 h 766"/>
                  <a:gd name="T68" fmla="*/ 66 w 1993"/>
                  <a:gd name="T69" fmla="*/ 518 h 766"/>
                  <a:gd name="T70" fmla="*/ 17 w 1993"/>
                  <a:gd name="T71" fmla="*/ 452 h 766"/>
                  <a:gd name="T72" fmla="*/ 0 w 1993"/>
                  <a:gd name="T73" fmla="*/ 387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3" name="Freeform 19">
                <a:extLst>
                  <a:ext uri="{FF2B5EF4-FFF2-40B4-BE49-F238E27FC236}">
                    <a16:creationId xmlns:a16="http://schemas.microsoft.com/office/drawing/2014/main" id="{3DEF6A19-58A8-294F-A1BD-EE50EB930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7" y="2822"/>
                <a:ext cx="1853" cy="642"/>
              </a:xfrm>
              <a:custGeom>
                <a:avLst/>
                <a:gdLst>
                  <a:gd name="T0" fmla="*/ 0 w 1853"/>
                  <a:gd name="T1" fmla="*/ 321 h 642"/>
                  <a:gd name="T2" fmla="*/ 16 w 1853"/>
                  <a:gd name="T3" fmla="*/ 263 h 642"/>
                  <a:gd name="T4" fmla="*/ 58 w 1853"/>
                  <a:gd name="T5" fmla="*/ 206 h 642"/>
                  <a:gd name="T6" fmla="*/ 140 w 1853"/>
                  <a:gd name="T7" fmla="*/ 148 h 642"/>
                  <a:gd name="T8" fmla="*/ 239 w 1853"/>
                  <a:gd name="T9" fmla="*/ 107 h 642"/>
                  <a:gd name="T10" fmla="*/ 362 w 1853"/>
                  <a:gd name="T11" fmla="*/ 66 h 642"/>
                  <a:gd name="T12" fmla="*/ 510 w 1853"/>
                  <a:gd name="T13" fmla="*/ 33 h 642"/>
                  <a:gd name="T14" fmla="*/ 667 w 1853"/>
                  <a:gd name="T15" fmla="*/ 8 h 642"/>
                  <a:gd name="T16" fmla="*/ 840 w 1853"/>
                  <a:gd name="T17" fmla="*/ 0 h 642"/>
                  <a:gd name="T18" fmla="*/ 1012 w 1853"/>
                  <a:gd name="T19" fmla="*/ 0 h 642"/>
                  <a:gd name="T20" fmla="*/ 1177 w 1853"/>
                  <a:gd name="T21" fmla="*/ 8 h 642"/>
                  <a:gd name="T22" fmla="*/ 1333 w 1853"/>
                  <a:gd name="T23" fmla="*/ 33 h 642"/>
                  <a:gd name="T24" fmla="*/ 1482 w 1853"/>
                  <a:gd name="T25" fmla="*/ 66 h 642"/>
                  <a:gd name="T26" fmla="*/ 1605 w 1853"/>
                  <a:gd name="T27" fmla="*/ 107 h 642"/>
                  <a:gd name="T28" fmla="*/ 1712 w 1853"/>
                  <a:gd name="T29" fmla="*/ 148 h 642"/>
                  <a:gd name="T30" fmla="*/ 1786 w 1853"/>
                  <a:gd name="T31" fmla="*/ 206 h 642"/>
                  <a:gd name="T32" fmla="*/ 1835 w 1853"/>
                  <a:gd name="T33" fmla="*/ 263 h 642"/>
                  <a:gd name="T34" fmla="*/ 1852 w 1853"/>
                  <a:gd name="T35" fmla="*/ 321 h 642"/>
                  <a:gd name="T36" fmla="*/ 1835 w 1853"/>
                  <a:gd name="T37" fmla="*/ 378 h 642"/>
                  <a:gd name="T38" fmla="*/ 1786 w 1853"/>
                  <a:gd name="T39" fmla="*/ 436 h 642"/>
                  <a:gd name="T40" fmla="*/ 1712 w 1853"/>
                  <a:gd name="T41" fmla="*/ 493 h 642"/>
                  <a:gd name="T42" fmla="*/ 1605 w 1853"/>
                  <a:gd name="T43" fmla="*/ 542 h 642"/>
                  <a:gd name="T44" fmla="*/ 1482 w 1853"/>
                  <a:gd name="T45" fmla="*/ 584 h 642"/>
                  <a:gd name="T46" fmla="*/ 1333 w 1853"/>
                  <a:gd name="T47" fmla="*/ 608 h 642"/>
                  <a:gd name="T48" fmla="*/ 1177 w 1853"/>
                  <a:gd name="T49" fmla="*/ 633 h 642"/>
                  <a:gd name="T50" fmla="*/ 1012 w 1853"/>
                  <a:gd name="T51" fmla="*/ 641 h 642"/>
                  <a:gd name="T52" fmla="*/ 840 w 1853"/>
                  <a:gd name="T53" fmla="*/ 641 h 642"/>
                  <a:gd name="T54" fmla="*/ 667 w 1853"/>
                  <a:gd name="T55" fmla="*/ 633 h 642"/>
                  <a:gd name="T56" fmla="*/ 510 w 1853"/>
                  <a:gd name="T57" fmla="*/ 608 h 642"/>
                  <a:gd name="T58" fmla="*/ 362 w 1853"/>
                  <a:gd name="T59" fmla="*/ 584 h 642"/>
                  <a:gd name="T60" fmla="*/ 239 w 1853"/>
                  <a:gd name="T61" fmla="*/ 542 h 642"/>
                  <a:gd name="T62" fmla="*/ 140 w 1853"/>
                  <a:gd name="T63" fmla="*/ 493 h 642"/>
                  <a:gd name="T64" fmla="*/ 58 w 1853"/>
                  <a:gd name="T65" fmla="*/ 436 h 642"/>
                  <a:gd name="T66" fmla="*/ 16 w 1853"/>
                  <a:gd name="T67" fmla="*/ 378 h 642"/>
                  <a:gd name="T68" fmla="*/ 0 w 1853"/>
                  <a:gd name="T69" fmla="*/ 32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Freeform 20">
                <a:extLst>
                  <a:ext uri="{FF2B5EF4-FFF2-40B4-BE49-F238E27FC236}">
                    <a16:creationId xmlns:a16="http://schemas.microsoft.com/office/drawing/2014/main" id="{2E5E93FB-4F75-5745-92F6-79DF29AB9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2880"/>
                <a:ext cx="1672" cy="494"/>
              </a:xfrm>
              <a:custGeom>
                <a:avLst/>
                <a:gdLst>
                  <a:gd name="T0" fmla="*/ 0 w 1672"/>
                  <a:gd name="T1" fmla="*/ 246 h 494"/>
                  <a:gd name="T2" fmla="*/ 17 w 1672"/>
                  <a:gd name="T3" fmla="*/ 197 h 494"/>
                  <a:gd name="T4" fmla="*/ 66 w 1672"/>
                  <a:gd name="T5" fmla="*/ 156 h 494"/>
                  <a:gd name="T6" fmla="*/ 140 w 1672"/>
                  <a:gd name="T7" fmla="*/ 115 h 494"/>
                  <a:gd name="T8" fmla="*/ 247 w 1672"/>
                  <a:gd name="T9" fmla="*/ 74 h 494"/>
                  <a:gd name="T10" fmla="*/ 371 w 1672"/>
                  <a:gd name="T11" fmla="*/ 41 h 494"/>
                  <a:gd name="T12" fmla="*/ 519 w 1672"/>
                  <a:gd name="T13" fmla="*/ 24 h 494"/>
                  <a:gd name="T14" fmla="*/ 675 w 1672"/>
                  <a:gd name="T15" fmla="*/ 8 h 494"/>
                  <a:gd name="T16" fmla="*/ 832 w 1672"/>
                  <a:gd name="T17" fmla="*/ 0 h 494"/>
                  <a:gd name="T18" fmla="*/ 996 w 1672"/>
                  <a:gd name="T19" fmla="*/ 8 h 494"/>
                  <a:gd name="T20" fmla="*/ 1153 w 1672"/>
                  <a:gd name="T21" fmla="*/ 24 h 494"/>
                  <a:gd name="T22" fmla="*/ 1301 w 1672"/>
                  <a:gd name="T23" fmla="*/ 41 h 494"/>
                  <a:gd name="T24" fmla="*/ 1424 w 1672"/>
                  <a:gd name="T25" fmla="*/ 74 h 494"/>
                  <a:gd name="T26" fmla="*/ 1523 w 1672"/>
                  <a:gd name="T27" fmla="*/ 115 h 494"/>
                  <a:gd name="T28" fmla="*/ 1606 w 1672"/>
                  <a:gd name="T29" fmla="*/ 156 h 494"/>
                  <a:gd name="T30" fmla="*/ 1655 w 1672"/>
                  <a:gd name="T31" fmla="*/ 197 h 494"/>
                  <a:gd name="T32" fmla="*/ 1671 w 1672"/>
                  <a:gd name="T33" fmla="*/ 246 h 494"/>
                  <a:gd name="T34" fmla="*/ 1655 w 1672"/>
                  <a:gd name="T35" fmla="*/ 295 h 494"/>
                  <a:gd name="T36" fmla="*/ 1606 w 1672"/>
                  <a:gd name="T37" fmla="*/ 345 h 494"/>
                  <a:gd name="T38" fmla="*/ 1523 w 1672"/>
                  <a:gd name="T39" fmla="*/ 386 h 494"/>
                  <a:gd name="T40" fmla="*/ 1424 w 1672"/>
                  <a:gd name="T41" fmla="*/ 427 h 494"/>
                  <a:gd name="T42" fmla="*/ 1301 w 1672"/>
                  <a:gd name="T43" fmla="*/ 452 h 494"/>
                  <a:gd name="T44" fmla="*/ 1153 w 1672"/>
                  <a:gd name="T45" fmla="*/ 476 h 494"/>
                  <a:gd name="T46" fmla="*/ 996 w 1672"/>
                  <a:gd name="T47" fmla="*/ 493 h 494"/>
                  <a:gd name="T48" fmla="*/ 832 w 1672"/>
                  <a:gd name="T49" fmla="*/ 493 h 494"/>
                  <a:gd name="T50" fmla="*/ 675 w 1672"/>
                  <a:gd name="T51" fmla="*/ 493 h 494"/>
                  <a:gd name="T52" fmla="*/ 519 w 1672"/>
                  <a:gd name="T53" fmla="*/ 476 h 494"/>
                  <a:gd name="T54" fmla="*/ 371 w 1672"/>
                  <a:gd name="T55" fmla="*/ 452 h 494"/>
                  <a:gd name="T56" fmla="*/ 247 w 1672"/>
                  <a:gd name="T57" fmla="*/ 427 h 494"/>
                  <a:gd name="T58" fmla="*/ 140 w 1672"/>
                  <a:gd name="T59" fmla="*/ 386 h 494"/>
                  <a:gd name="T60" fmla="*/ 66 w 1672"/>
                  <a:gd name="T61" fmla="*/ 345 h 494"/>
                  <a:gd name="T62" fmla="*/ 17 w 1672"/>
                  <a:gd name="T63" fmla="*/ 295 h 494"/>
                  <a:gd name="T64" fmla="*/ 0 w 1672"/>
                  <a:gd name="T65" fmla="*/ 246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90" name="Group 26">
              <a:extLst>
                <a:ext uri="{FF2B5EF4-FFF2-40B4-BE49-F238E27FC236}">
                  <a16:creationId xmlns:a16="http://schemas.microsoft.com/office/drawing/2014/main" id="{F52DCEC4-D5D9-764F-A76E-E9D95EDFD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11286" name="Freeform 22">
                <a:extLst>
                  <a:ext uri="{FF2B5EF4-FFF2-40B4-BE49-F238E27FC236}">
                    <a16:creationId xmlns:a16="http://schemas.microsoft.com/office/drawing/2014/main" id="{27A6886B-AC79-4445-9EB6-7AEB7C68D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784"/>
                <a:ext cx="248" cy="741"/>
              </a:xfrm>
              <a:custGeom>
                <a:avLst/>
                <a:gdLst>
                  <a:gd name="T0" fmla="*/ 247 w 248"/>
                  <a:gd name="T1" fmla="*/ 649 h 741"/>
                  <a:gd name="T2" fmla="*/ 247 w 248"/>
                  <a:gd name="T3" fmla="*/ 0 h 741"/>
                  <a:gd name="T4" fmla="*/ 0 w 248"/>
                  <a:gd name="T5" fmla="*/ 0 h 741"/>
                  <a:gd name="T6" fmla="*/ 0 w 248"/>
                  <a:gd name="T7" fmla="*/ 649 h 741"/>
                  <a:gd name="T8" fmla="*/ 0 w 248"/>
                  <a:gd name="T9" fmla="*/ 657 h 741"/>
                  <a:gd name="T10" fmla="*/ 17 w 248"/>
                  <a:gd name="T11" fmla="*/ 699 h 741"/>
                  <a:gd name="T12" fmla="*/ 50 w 248"/>
                  <a:gd name="T13" fmla="*/ 723 h 741"/>
                  <a:gd name="T14" fmla="*/ 99 w 248"/>
                  <a:gd name="T15" fmla="*/ 740 h 741"/>
                  <a:gd name="T16" fmla="*/ 157 w 248"/>
                  <a:gd name="T17" fmla="*/ 740 h 741"/>
                  <a:gd name="T18" fmla="*/ 206 w 248"/>
                  <a:gd name="T19" fmla="*/ 723 h 741"/>
                  <a:gd name="T20" fmla="*/ 239 w 248"/>
                  <a:gd name="T21" fmla="*/ 699 h 741"/>
                  <a:gd name="T22" fmla="*/ 247 w 248"/>
                  <a:gd name="T23" fmla="*/ 657 h 741"/>
                  <a:gd name="T24" fmla="*/ 247 w 248"/>
                  <a:gd name="T25" fmla="*/ 649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7" name="Freeform 23">
                <a:extLst>
                  <a:ext uri="{FF2B5EF4-FFF2-40B4-BE49-F238E27FC236}">
                    <a16:creationId xmlns:a16="http://schemas.microsoft.com/office/drawing/2014/main" id="{FC3E9360-48E1-DD4B-A2B2-31910CADF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669"/>
                <a:ext cx="248" cy="157"/>
              </a:xfrm>
              <a:custGeom>
                <a:avLst/>
                <a:gdLst>
                  <a:gd name="T0" fmla="*/ 0 w 248"/>
                  <a:gd name="T1" fmla="*/ 74 h 157"/>
                  <a:gd name="T2" fmla="*/ 17 w 248"/>
                  <a:gd name="T3" fmla="*/ 41 h 157"/>
                  <a:gd name="T4" fmla="*/ 50 w 248"/>
                  <a:gd name="T5" fmla="*/ 8 h 157"/>
                  <a:gd name="T6" fmla="*/ 99 w 248"/>
                  <a:gd name="T7" fmla="*/ 0 h 157"/>
                  <a:gd name="T8" fmla="*/ 157 w 248"/>
                  <a:gd name="T9" fmla="*/ 0 h 157"/>
                  <a:gd name="T10" fmla="*/ 206 w 248"/>
                  <a:gd name="T11" fmla="*/ 8 h 157"/>
                  <a:gd name="T12" fmla="*/ 239 w 248"/>
                  <a:gd name="T13" fmla="*/ 41 h 157"/>
                  <a:gd name="T14" fmla="*/ 247 w 248"/>
                  <a:gd name="T15" fmla="*/ 74 h 157"/>
                  <a:gd name="T16" fmla="*/ 239 w 248"/>
                  <a:gd name="T17" fmla="*/ 115 h 157"/>
                  <a:gd name="T18" fmla="*/ 206 w 248"/>
                  <a:gd name="T19" fmla="*/ 140 h 157"/>
                  <a:gd name="T20" fmla="*/ 157 w 248"/>
                  <a:gd name="T21" fmla="*/ 156 h 157"/>
                  <a:gd name="T22" fmla="*/ 99 w 248"/>
                  <a:gd name="T23" fmla="*/ 156 h 157"/>
                  <a:gd name="T24" fmla="*/ 50 w 248"/>
                  <a:gd name="T25" fmla="*/ 140 h 157"/>
                  <a:gd name="T26" fmla="*/ 17 w 248"/>
                  <a:gd name="T27" fmla="*/ 115 h 157"/>
                  <a:gd name="T28" fmla="*/ 0 w 248"/>
                  <a:gd name="T29" fmla="*/ 7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Freeform 24">
                <a:extLst>
                  <a:ext uri="{FF2B5EF4-FFF2-40B4-BE49-F238E27FC236}">
                    <a16:creationId xmlns:a16="http://schemas.microsoft.com/office/drawing/2014/main" id="{8B87D973-929D-CA40-912F-A072D8CF4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2263"/>
                <a:ext cx="248" cy="922"/>
              </a:xfrm>
              <a:custGeom>
                <a:avLst/>
                <a:gdLst>
                  <a:gd name="T0" fmla="*/ 247 w 248"/>
                  <a:gd name="T1" fmla="*/ 814 h 922"/>
                  <a:gd name="T2" fmla="*/ 247 w 248"/>
                  <a:gd name="T3" fmla="*/ 0 h 922"/>
                  <a:gd name="T4" fmla="*/ 0 w 248"/>
                  <a:gd name="T5" fmla="*/ 0 h 922"/>
                  <a:gd name="T6" fmla="*/ 0 w 248"/>
                  <a:gd name="T7" fmla="*/ 814 h 922"/>
                  <a:gd name="T8" fmla="*/ 0 w 248"/>
                  <a:gd name="T9" fmla="*/ 822 h 922"/>
                  <a:gd name="T10" fmla="*/ 17 w 248"/>
                  <a:gd name="T11" fmla="*/ 871 h 922"/>
                  <a:gd name="T12" fmla="*/ 50 w 248"/>
                  <a:gd name="T13" fmla="*/ 904 h 922"/>
                  <a:gd name="T14" fmla="*/ 99 w 248"/>
                  <a:gd name="T15" fmla="*/ 921 h 922"/>
                  <a:gd name="T16" fmla="*/ 157 w 248"/>
                  <a:gd name="T17" fmla="*/ 921 h 922"/>
                  <a:gd name="T18" fmla="*/ 206 w 248"/>
                  <a:gd name="T19" fmla="*/ 904 h 922"/>
                  <a:gd name="T20" fmla="*/ 239 w 248"/>
                  <a:gd name="T21" fmla="*/ 871 h 922"/>
                  <a:gd name="T22" fmla="*/ 247 w 248"/>
                  <a:gd name="T23" fmla="*/ 822 h 922"/>
                  <a:gd name="T24" fmla="*/ 247 w 248"/>
                  <a:gd name="T25" fmla="*/ 814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9" name="Freeform 25">
                <a:extLst>
                  <a:ext uri="{FF2B5EF4-FFF2-40B4-BE49-F238E27FC236}">
                    <a16:creationId xmlns:a16="http://schemas.microsoft.com/office/drawing/2014/main" id="{96CD6DA1-7D98-9449-9E92-038483C7D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" y="850"/>
                <a:ext cx="429" cy="247"/>
              </a:xfrm>
              <a:custGeom>
                <a:avLst/>
                <a:gdLst>
                  <a:gd name="T0" fmla="*/ 57 w 429"/>
                  <a:gd name="T1" fmla="*/ 0 h 247"/>
                  <a:gd name="T2" fmla="*/ 16 w 429"/>
                  <a:gd name="T3" fmla="*/ 49 h 247"/>
                  <a:gd name="T4" fmla="*/ 0 w 429"/>
                  <a:gd name="T5" fmla="*/ 98 h 247"/>
                  <a:gd name="T6" fmla="*/ 16 w 429"/>
                  <a:gd name="T7" fmla="*/ 156 h 247"/>
                  <a:gd name="T8" fmla="*/ 66 w 429"/>
                  <a:gd name="T9" fmla="*/ 205 h 247"/>
                  <a:gd name="T10" fmla="*/ 131 w 429"/>
                  <a:gd name="T11" fmla="*/ 230 h 247"/>
                  <a:gd name="T12" fmla="*/ 214 w 429"/>
                  <a:gd name="T13" fmla="*/ 246 h 247"/>
                  <a:gd name="T14" fmla="*/ 296 w 429"/>
                  <a:gd name="T15" fmla="*/ 230 h 247"/>
                  <a:gd name="T16" fmla="*/ 362 w 429"/>
                  <a:gd name="T17" fmla="*/ 205 h 247"/>
                  <a:gd name="T18" fmla="*/ 411 w 429"/>
                  <a:gd name="T19" fmla="*/ 156 h 247"/>
                  <a:gd name="T20" fmla="*/ 428 w 429"/>
                  <a:gd name="T21" fmla="*/ 98 h 247"/>
                  <a:gd name="T22" fmla="*/ 411 w 429"/>
                  <a:gd name="T23" fmla="*/ 4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292" name="Freeform 28">
            <a:extLst>
              <a:ext uri="{FF2B5EF4-FFF2-40B4-BE49-F238E27FC236}">
                <a16:creationId xmlns:a16="http://schemas.microsoft.com/office/drawing/2014/main" id="{50CEB801-E51F-604D-8B7D-04BDA1FCB06F}"/>
              </a:ext>
            </a:extLst>
          </p:cNvPr>
          <p:cNvSpPr>
            <a:spLocks/>
          </p:cNvSpPr>
          <p:nvPr/>
        </p:nvSpPr>
        <p:spPr bwMode="auto">
          <a:xfrm>
            <a:off x="6600825" y="1349375"/>
            <a:ext cx="171450" cy="171450"/>
          </a:xfrm>
          <a:custGeom>
            <a:avLst/>
            <a:gdLst>
              <a:gd name="T0" fmla="*/ 25 w 108"/>
              <a:gd name="T1" fmla="*/ 107 h 108"/>
              <a:gd name="T2" fmla="*/ 0 w 108"/>
              <a:gd name="T3" fmla="*/ 0 h 108"/>
              <a:gd name="T4" fmla="*/ 107 w 108"/>
              <a:gd name="T5" fmla="*/ 41 h 108"/>
              <a:gd name="T6" fmla="*/ 25 w 108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DAB5FE1C-0B1B-C541-832B-75329A00D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2327275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92C7C464-D5C6-2140-860A-9B67D6555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2940050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6385B289-C481-FA4D-8750-81FF13006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5027613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Line 32">
            <a:extLst>
              <a:ext uri="{FF2B5EF4-FFF2-40B4-BE49-F238E27FC236}">
                <a16:creationId xmlns:a16="http://schemas.microsoft.com/office/drawing/2014/main" id="{81595600-47E2-E64E-AD82-EBB95C824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3502025"/>
            <a:ext cx="0" cy="15652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Line 33">
            <a:extLst>
              <a:ext uri="{FF2B5EF4-FFF2-40B4-BE49-F238E27FC236}">
                <a16:creationId xmlns:a16="http://schemas.microsoft.com/office/drawing/2014/main" id="{46FCB3A6-A025-2D43-A6A3-0860429E29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4963" y="2327275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Freeform 34">
            <a:extLst>
              <a:ext uri="{FF2B5EF4-FFF2-40B4-BE49-F238E27FC236}">
                <a16:creationId xmlns:a16="http://schemas.microsoft.com/office/drawing/2014/main" id="{EF0625B2-9F39-9E42-9472-4304AAECEF1A}"/>
              </a:ext>
            </a:extLst>
          </p:cNvPr>
          <p:cNvSpPr>
            <a:spLocks/>
          </p:cNvSpPr>
          <p:nvPr/>
        </p:nvSpPr>
        <p:spPr bwMode="auto">
          <a:xfrm>
            <a:off x="4929188" y="4989513"/>
            <a:ext cx="157162" cy="79375"/>
          </a:xfrm>
          <a:custGeom>
            <a:avLst/>
            <a:gdLst>
              <a:gd name="T0" fmla="*/ 0 w 99"/>
              <a:gd name="T1" fmla="*/ 49 h 50"/>
              <a:gd name="T2" fmla="*/ 98 w 99"/>
              <a:gd name="T3" fmla="*/ 49 h 50"/>
              <a:gd name="T4" fmla="*/ 98 w 99"/>
              <a:gd name="T5" fmla="*/ 0 h 50"/>
              <a:gd name="T6" fmla="*/ 0 w 99"/>
              <a:gd name="T7" fmla="*/ 0 h 50"/>
              <a:gd name="T8" fmla="*/ 0 w 99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Freeform 35">
            <a:extLst>
              <a:ext uri="{FF2B5EF4-FFF2-40B4-BE49-F238E27FC236}">
                <a16:creationId xmlns:a16="http://schemas.microsoft.com/office/drawing/2014/main" id="{F95CFC72-BC75-5C44-98E9-60920BF5E834}"/>
              </a:ext>
            </a:extLst>
          </p:cNvPr>
          <p:cNvSpPr>
            <a:spLocks/>
          </p:cNvSpPr>
          <p:nvPr/>
        </p:nvSpPr>
        <p:spPr bwMode="auto">
          <a:xfrm>
            <a:off x="4929188" y="2287588"/>
            <a:ext cx="157162" cy="68262"/>
          </a:xfrm>
          <a:custGeom>
            <a:avLst/>
            <a:gdLst>
              <a:gd name="T0" fmla="*/ 0 w 99"/>
              <a:gd name="T1" fmla="*/ 42 h 43"/>
              <a:gd name="T2" fmla="*/ 98 w 99"/>
              <a:gd name="T3" fmla="*/ 42 h 43"/>
              <a:gd name="T4" fmla="*/ 98 w 99"/>
              <a:gd name="T5" fmla="*/ 0 h 43"/>
              <a:gd name="T6" fmla="*/ 0 w 99"/>
              <a:gd name="T7" fmla="*/ 0 h 43"/>
              <a:gd name="T8" fmla="*/ 0 w 99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Freeform 36">
            <a:extLst>
              <a:ext uri="{FF2B5EF4-FFF2-40B4-BE49-F238E27FC236}">
                <a16:creationId xmlns:a16="http://schemas.microsoft.com/office/drawing/2014/main" id="{01FEB759-F266-744F-8A95-C1FAE5C9BEAF}"/>
              </a:ext>
            </a:extLst>
          </p:cNvPr>
          <p:cNvSpPr>
            <a:spLocks/>
          </p:cNvSpPr>
          <p:nvPr/>
        </p:nvSpPr>
        <p:spPr bwMode="auto">
          <a:xfrm>
            <a:off x="4929188" y="2914650"/>
            <a:ext cx="157162" cy="66675"/>
          </a:xfrm>
          <a:custGeom>
            <a:avLst/>
            <a:gdLst>
              <a:gd name="T0" fmla="*/ 0 w 99"/>
              <a:gd name="T1" fmla="*/ 41 h 42"/>
              <a:gd name="T2" fmla="*/ 98 w 99"/>
              <a:gd name="T3" fmla="*/ 41 h 42"/>
              <a:gd name="T4" fmla="*/ 98 w 99"/>
              <a:gd name="T5" fmla="*/ 0 h 42"/>
              <a:gd name="T6" fmla="*/ 0 w 99"/>
              <a:gd name="T7" fmla="*/ 0 h 42"/>
              <a:gd name="T8" fmla="*/ 0 w 9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Rectangle 37">
            <a:extLst>
              <a:ext uri="{FF2B5EF4-FFF2-40B4-BE49-F238E27FC236}">
                <a16:creationId xmlns:a16="http://schemas.microsoft.com/office/drawing/2014/main" id="{045CBD1A-136A-494C-A200-7778DE17B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3783013"/>
            <a:ext cx="827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Platters</a:t>
            </a:r>
          </a:p>
        </p:txBody>
      </p:sp>
      <p:sp>
        <p:nvSpPr>
          <p:cNvPr id="11302" name="Line 38">
            <a:extLst>
              <a:ext uri="{FF2B5EF4-FFF2-40B4-BE49-F238E27FC236}">
                <a16:creationId xmlns:a16="http://schemas.microsoft.com/office/drawing/2014/main" id="{A90DD250-97B8-FF4E-A6EF-9E3B8A8BE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388" y="3305175"/>
            <a:ext cx="392112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3" name="Line 39">
            <a:extLst>
              <a:ext uri="{FF2B5EF4-FFF2-40B4-BE49-F238E27FC236}">
                <a16:creationId xmlns:a16="http://schemas.microsoft.com/office/drawing/2014/main" id="{7B3E3868-2547-5F4F-AFAA-75C2DB9B2E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7625" y="4084638"/>
            <a:ext cx="392113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Rectangle 40">
            <a:extLst>
              <a:ext uri="{FF2B5EF4-FFF2-40B4-BE49-F238E27FC236}">
                <a16:creationId xmlns:a16="http://schemas.microsoft.com/office/drawing/2014/main" id="{DB308541-8646-114C-BF2F-0759CCAEC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1662113"/>
            <a:ext cx="4107729" cy="7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platters spin (say, 90rps).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 altLang="en-US" dirty="0">
              <a:latin typeface="Book Antiqua" panose="02040602050305030304" pitchFamily="18" charset="0"/>
            </a:endParaRPr>
          </a:p>
        </p:txBody>
      </p:sp>
      <p:sp>
        <p:nvSpPr>
          <p:cNvPr id="11305" name="Rectangle 41">
            <a:extLst>
              <a:ext uri="{FF2B5EF4-FFF2-40B4-BE49-F238E27FC236}">
                <a16:creationId xmlns:a16="http://schemas.microsoft.com/office/drawing/2014/main" id="{7BEE958C-59BA-4C4E-844B-712A5E55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1055688"/>
            <a:ext cx="8159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Spindle</a:t>
            </a:r>
          </a:p>
        </p:txBody>
      </p:sp>
      <p:sp>
        <p:nvSpPr>
          <p:cNvPr id="11306" name="Freeform 42">
            <a:extLst>
              <a:ext uri="{FF2B5EF4-FFF2-40B4-BE49-F238E27FC236}">
                <a16:creationId xmlns:a16="http://schemas.microsoft.com/office/drawing/2014/main" id="{141DFD57-A8E0-434A-9F53-2E3CB20968B5}"/>
              </a:ext>
            </a:extLst>
          </p:cNvPr>
          <p:cNvSpPr>
            <a:spLocks/>
          </p:cNvSpPr>
          <p:nvPr/>
        </p:nvSpPr>
        <p:spPr bwMode="auto">
          <a:xfrm>
            <a:off x="6497638" y="1189038"/>
            <a:ext cx="695325" cy="117475"/>
          </a:xfrm>
          <a:custGeom>
            <a:avLst/>
            <a:gdLst>
              <a:gd name="T0" fmla="*/ 437 w 438"/>
              <a:gd name="T1" fmla="*/ 8 h 74"/>
              <a:gd name="T2" fmla="*/ 288 w 438"/>
              <a:gd name="T3" fmla="*/ 0 h 74"/>
              <a:gd name="T4" fmla="*/ 140 w 438"/>
              <a:gd name="T5" fmla="*/ 24 h 74"/>
              <a:gd name="T6" fmla="*/ 0 w 438"/>
              <a:gd name="T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Rectangle 43">
            <a:extLst>
              <a:ext uri="{FF2B5EF4-FFF2-40B4-BE49-F238E27FC236}">
                <a16:creationId xmlns:a16="http://schemas.microsoft.com/office/drawing/2014/main" id="{8516943E-4399-1142-8C98-CA8D4899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2120900"/>
            <a:ext cx="4124325" cy="237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 assembly is moved in or out to position a head on a desired track. Tracks under heads make a 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(imaginary!).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08" name="Rectangle 44">
            <a:extLst>
              <a:ext uri="{FF2B5EF4-FFF2-40B4-BE49-F238E27FC236}">
                <a16:creationId xmlns:a16="http://schemas.microsoft.com/office/drawing/2014/main" id="{47478E64-6855-804F-A505-357A94B1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1371600"/>
            <a:ext cx="10287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Disk head</a:t>
            </a:r>
          </a:p>
        </p:txBody>
      </p:sp>
      <p:grpSp>
        <p:nvGrpSpPr>
          <p:cNvPr id="11311" name="Group 47">
            <a:extLst>
              <a:ext uri="{FF2B5EF4-FFF2-40B4-BE49-F238E27FC236}">
                <a16:creationId xmlns:a16="http://schemas.microsoft.com/office/drawing/2014/main" id="{15D6124B-352F-D644-BF99-10C871C7EC21}"/>
              </a:ext>
            </a:extLst>
          </p:cNvPr>
          <p:cNvGrpSpPr>
            <a:grpSpLocks/>
          </p:cNvGrpSpPr>
          <p:nvPr/>
        </p:nvGrpSpPr>
        <p:grpSpPr bwMode="auto">
          <a:xfrm>
            <a:off x="4443413" y="3713163"/>
            <a:ext cx="1473200" cy="517525"/>
            <a:chOff x="2799" y="2339"/>
            <a:chExt cx="928" cy="326"/>
          </a:xfrm>
        </p:grpSpPr>
        <p:sp>
          <p:nvSpPr>
            <p:cNvPr id="11309" name="Freeform 45">
              <a:extLst>
                <a:ext uri="{FF2B5EF4-FFF2-40B4-BE49-F238E27FC236}">
                  <a16:creationId xmlns:a16="http://schemas.microsoft.com/office/drawing/2014/main" id="{19A8F5C0-B288-7A49-B07B-D5A578831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>
                <a:gd name="T0" fmla="*/ 0 w 865"/>
                <a:gd name="T1" fmla="*/ 65 h 124"/>
                <a:gd name="T2" fmla="*/ 41 w 865"/>
                <a:gd name="T3" fmla="*/ 0 h 124"/>
                <a:gd name="T4" fmla="*/ 41 w 865"/>
                <a:gd name="T5" fmla="*/ 41 h 124"/>
                <a:gd name="T6" fmla="*/ 831 w 865"/>
                <a:gd name="T7" fmla="*/ 41 h 124"/>
                <a:gd name="T8" fmla="*/ 831 w 865"/>
                <a:gd name="T9" fmla="*/ 0 h 124"/>
                <a:gd name="T10" fmla="*/ 864 w 865"/>
                <a:gd name="T11" fmla="*/ 65 h 124"/>
                <a:gd name="T12" fmla="*/ 831 w 865"/>
                <a:gd name="T13" fmla="*/ 123 h 124"/>
                <a:gd name="T14" fmla="*/ 831 w 865"/>
                <a:gd name="T15" fmla="*/ 82 h 124"/>
                <a:gd name="T16" fmla="*/ 41 w 865"/>
                <a:gd name="T17" fmla="*/ 82 h 124"/>
                <a:gd name="T18" fmla="*/ 41 w 865"/>
                <a:gd name="T19" fmla="*/ 123 h 124"/>
                <a:gd name="T20" fmla="*/ 0 w 865"/>
                <a:gd name="T21" fmla="*/ 6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Rectangle 46">
              <a:extLst>
                <a:ext uri="{FF2B5EF4-FFF2-40B4-BE49-F238E27FC236}">
                  <a16:creationId xmlns:a16="http://schemas.microsoft.com/office/drawing/2014/main" id="{53D75F7D-5A7E-2D4F-AA83-9BA0111B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465"/>
              <a:ext cx="928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Arm movement</a:t>
              </a:r>
            </a:p>
          </p:txBody>
        </p:sp>
      </p:grpSp>
      <p:grpSp>
        <p:nvGrpSpPr>
          <p:cNvPr id="11314" name="Group 50">
            <a:extLst>
              <a:ext uri="{FF2B5EF4-FFF2-40B4-BE49-F238E27FC236}">
                <a16:creationId xmlns:a16="http://schemas.microsoft.com/office/drawing/2014/main" id="{4E1A837C-43CE-2A42-9663-E4DF0AC0DFC4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4675188"/>
            <a:ext cx="1387475" cy="795337"/>
            <a:chOff x="2070" y="2945"/>
            <a:chExt cx="874" cy="501"/>
          </a:xfrm>
        </p:grpSpPr>
        <p:sp>
          <p:nvSpPr>
            <p:cNvPr id="11312" name="Rectangle 48">
              <a:extLst>
                <a:ext uri="{FF2B5EF4-FFF2-40B4-BE49-F238E27FC236}">
                  <a16:creationId xmlns:a16="http://schemas.microsoft.com/office/drawing/2014/main" id="{E6ED5296-7FC0-A946-91CB-A6B89AE0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3246"/>
              <a:ext cx="87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Arm assembly</a:t>
              </a:r>
            </a:p>
          </p:txBody>
        </p:sp>
        <p:sp>
          <p:nvSpPr>
            <p:cNvPr id="11313" name="Freeform 49">
              <a:extLst>
                <a:ext uri="{FF2B5EF4-FFF2-40B4-BE49-F238E27FC236}">
                  <a16:creationId xmlns:a16="http://schemas.microsoft.com/office/drawing/2014/main" id="{A44785BD-5B15-A743-8A8B-5E4EC5513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2945"/>
              <a:ext cx="256" cy="305"/>
            </a:xfrm>
            <a:custGeom>
              <a:avLst/>
              <a:gdLst>
                <a:gd name="T0" fmla="*/ 8 w 256"/>
                <a:gd name="T1" fmla="*/ 304 h 305"/>
                <a:gd name="T2" fmla="*/ 0 w 256"/>
                <a:gd name="T3" fmla="*/ 230 h 305"/>
                <a:gd name="T4" fmla="*/ 16 w 256"/>
                <a:gd name="T5" fmla="*/ 156 h 305"/>
                <a:gd name="T6" fmla="*/ 57 w 256"/>
                <a:gd name="T7" fmla="*/ 91 h 305"/>
                <a:gd name="T8" fmla="*/ 115 w 256"/>
                <a:gd name="T9" fmla="*/ 41 h 305"/>
                <a:gd name="T10" fmla="*/ 181 w 256"/>
                <a:gd name="T11" fmla="*/ 9 h 305"/>
                <a:gd name="T12" fmla="*/ 255 w 256"/>
                <a:gd name="T1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15" name="Freeform 51">
            <a:extLst>
              <a:ext uri="{FF2B5EF4-FFF2-40B4-BE49-F238E27FC236}">
                <a16:creationId xmlns:a16="http://schemas.microsoft.com/office/drawing/2014/main" id="{CF167E9B-6685-8949-A64D-F40A5990F5DA}"/>
              </a:ext>
            </a:extLst>
          </p:cNvPr>
          <p:cNvSpPr>
            <a:spLocks/>
          </p:cNvSpPr>
          <p:nvPr/>
        </p:nvSpPr>
        <p:spPr bwMode="auto">
          <a:xfrm>
            <a:off x="4733925" y="1597025"/>
            <a:ext cx="288925" cy="731838"/>
          </a:xfrm>
          <a:custGeom>
            <a:avLst/>
            <a:gdLst>
              <a:gd name="T0" fmla="*/ 0 w 182"/>
              <a:gd name="T1" fmla="*/ 0 h 461"/>
              <a:gd name="T2" fmla="*/ 82 w 182"/>
              <a:gd name="T3" fmla="*/ 66 h 461"/>
              <a:gd name="T4" fmla="*/ 140 w 182"/>
              <a:gd name="T5" fmla="*/ 156 h 461"/>
              <a:gd name="T6" fmla="*/ 173 w 182"/>
              <a:gd name="T7" fmla="*/ 255 h 461"/>
              <a:gd name="T8" fmla="*/ 181 w 182"/>
              <a:gd name="T9" fmla="*/ 353 h 461"/>
              <a:gd name="T10" fmla="*/ 165 w 182"/>
              <a:gd name="T11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Rectangle 52">
            <a:extLst>
              <a:ext uri="{FF2B5EF4-FFF2-40B4-BE49-F238E27FC236}">
                <a16:creationId xmlns:a16="http://schemas.microsoft.com/office/drawing/2014/main" id="{558806C4-DB97-8044-A855-4990420C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4100513"/>
            <a:ext cx="3225800" cy="164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head reads/writes at any one time.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21" name="Group 57">
            <a:extLst>
              <a:ext uri="{FF2B5EF4-FFF2-40B4-BE49-F238E27FC236}">
                <a16:creationId xmlns:a16="http://schemas.microsoft.com/office/drawing/2014/main" id="{7A04EC19-DE44-7644-BE30-BE4DF22AE138}"/>
              </a:ext>
            </a:extLst>
          </p:cNvPr>
          <p:cNvGrpSpPr>
            <a:grpSpLocks/>
          </p:cNvGrpSpPr>
          <p:nvPr/>
        </p:nvGrpSpPr>
        <p:grpSpPr bwMode="auto">
          <a:xfrm>
            <a:off x="7226300" y="1262063"/>
            <a:ext cx="1289050" cy="790575"/>
            <a:chOff x="4552" y="795"/>
            <a:chExt cx="812" cy="498"/>
          </a:xfrm>
        </p:grpSpPr>
        <p:sp>
          <p:nvSpPr>
            <p:cNvPr id="11317" name="Freeform 53">
              <a:extLst>
                <a:ext uri="{FF2B5EF4-FFF2-40B4-BE49-F238E27FC236}">
                  <a16:creationId xmlns:a16="http://schemas.microsoft.com/office/drawing/2014/main" id="{560231E7-3141-9B4D-B4DE-06D7B7EB9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988"/>
              <a:ext cx="372" cy="305"/>
            </a:xfrm>
            <a:custGeom>
              <a:avLst/>
              <a:gdLst>
                <a:gd name="T0" fmla="*/ 371 w 372"/>
                <a:gd name="T1" fmla="*/ 0 h 305"/>
                <a:gd name="T2" fmla="*/ 255 w 372"/>
                <a:gd name="T3" fmla="*/ 33 h 305"/>
                <a:gd name="T4" fmla="*/ 148 w 372"/>
                <a:gd name="T5" fmla="*/ 107 h 305"/>
                <a:gd name="T6" fmla="*/ 58 w 372"/>
                <a:gd name="T7" fmla="*/ 197 h 305"/>
                <a:gd name="T8" fmla="*/ 0 w 372"/>
                <a:gd name="T9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20" name="Group 56">
              <a:extLst>
                <a:ext uri="{FF2B5EF4-FFF2-40B4-BE49-F238E27FC236}">
                  <a16:creationId xmlns:a16="http://schemas.microsoft.com/office/drawing/2014/main" id="{66D31195-F279-6A43-9C1A-E8FF2B872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" y="795"/>
              <a:ext cx="812" cy="441"/>
              <a:chOff x="4552" y="795"/>
              <a:chExt cx="812" cy="441"/>
            </a:xfrm>
          </p:grpSpPr>
          <p:sp>
            <p:nvSpPr>
              <p:cNvPr id="11318" name="Rectangle 54">
                <a:extLst>
                  <a:ext uri="{FF2B5EF4-FFF2-40B4-BE49-F238E27FC236}">
                    <a16:creationId xmlns:a16="http://schemas.microsoft.com/office/drawing/2014/main" id="{96F9D997-0EFF-3E4C-9ED4-7C945C02E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" y="795"/>
                <a:ext cx="474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Tracks</a:t>
                </a:r>
              </a:p>
            </p:txBody>
          </p:sp>
          <p:sp>
            <p:nvSpPr>
              <p:cNvPr id="11319" name="Freeform 55">
                <a:extLst>
                  <a:ext uri="{FF2B5EF4-FFF2-40B4-BE49-F238E27FC236}">
                    <a16:creationId xmlns:a16="http://schemas.microsoft.com/office/drawing/2014/main" id="{70A74DC5-3937-E347-9F0E-535FE3300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988"/>
                <a:ext cx="305" cy="248"/>
              </a:xfrm>
              <a:custGeom>
                <a:avLst/>
                <a:gdLst>
                  <a:gd name="T0" fmla="*/ 304 w 305"/>
                  <a:gd name="T1" fmla="*/ 0 h 248"/>
                  <a:gd name="T2" fmla="*/ 222 w 305"/>
                  <a:gd name="T3" fmla="*/ 0 h 248"/>
                  <a:gd name="T4" fmla="*/ 139 w 305"/>
                  <a:gd name="T5" fmla="*/ 33 h 248"/>
                  <a:gd name="T6" fmla="*/ 74 w 305"/>
                  <a:gd name="T7" fmla="*/ 90 h 248"/>
                  <a:gd name="T8" fmla="*/ 24 w 305"/>
                  <a:gd name="T9" fmla="*/ 164 h 248"/>
                  <a:gd name="T10" fmla="*/ 0 w 305"/>
                  <a:gd name="T11" fmla="*/ 24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248">
                    <a:moveTo>
                      <a:pt x="304" y="0"/>
                    </a:moveTo>
                    <a:lnTo>
                      <a:pt x="222" y="0"/>
                    </a:lnTo>
                    <a:lnTo>
                      <a:pt x="139" y="33"/>
                    </a:lnTo>
                    <a:lnTo>
                      <a:pt x="74" y="90"/>
                    </a:lnTo>
                    <a:lnTo>
                      <a:pt x="24" y="164"/>
                    </a:lnTo>
                    <a:lnTo>
                      <a:pt x="0" y="24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22" name="Freeform 58">
            <a:extLst>
              <a:ext uri="{FF2B5EF4-FFF2-40B4-BE49-F238E27FC236}">
                <a16:creationId xmlns:a16="http://schemas.microsoft.com/office/drawing/2014/main" id="{049ED1A4-95CA-EE4A-9109-294848C5C613}"/>
              </a:ext>
            </a:extLst>
          </p:cNvPr>
          <p:cNvSpPr>
            <a:spLocks/>
          </p:cNvSpPr>
          <p:nvPr/>
        </p:nvSpPr>
        <p:spPr bwMode="auto">
          <a:xfrm>
            <a:off x="7750175" y="2132013"/>
            <a:ext cx="174625" cy="444500"/>
          </a:xfrm>
          <a:custGeom>
            <a:avLst/>
            <a:gdLst>
              <a:gd name="T0" fmla="*/ 0 w 110"/>
              <a:gd name="T1" fmla="*/ 279 h 280"/>
              <a:gd name="T2" fmla="*/ 64 w 110"/>
              <a:gd name="T3" fmla="*/ 238 h 280"/>
              <a:gd name="T4" fmla="*/ 100 w 110"/>
              <a:gd name="T5" fmla="*/ 181 h 280"/>
              <a:gd name="T6" fmla="*/ 109 w 110"/>
              <a:gd name="T7" fmla="*/ 115 h 280"/>
              <a:gd name="T8" fmla="*/ 81 w 110"/>
              <a:gd name="T9" fmla="*/ 49 h 280"/>
              <a:gd name="T10" fmla="*/ 28 w 110"/>
              <a:gd name="T11" fmla="*/ 0 h 280"/>
              <a:gd name="T12" fmla="*/ 55 w 110"/>
              <a:gd name="T13" fmla="*/ 3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280">
                <a:moveTo>
                  <a:pt x="0" y="279"/>
                </a:moveTo>
                <a:lnTo>
                  <a:pt x="64" y="238"/>
                </a:lnTo>
                <a:lnTo>
                  <a:pt x="100" y="181"/>
                </a:lnTo>
                <a:lnTo>
                  <a:pt x="109" y="115"/>
                </a:lnTo>
                <a:lnTo>
                  <a:pt x="81" y="49"/>
                </a:lnTo>
                <a:lnTo>
                  <a:pt x="28" y="0"/>
                </a:lnTo>
                <a:lnTo>
                  <a:pt x="55" y="33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Rectangle 59">
            <a:extLst>
              <a:ext uri="{FF2B5EF4-FFF2-40B4-BE49-F238E27FC236}">
                <a16:creationId xmlns:a16="http://schemas.microsoft.com/office/drawing/2014/main" id="{F33CC963-E206-2C45-885B-55E5C596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2152650"/>
            <a:ext cx="73183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Sector</a:t>
            </a:r>
          </a:p>
        </p:txBody>
      </p:sp>
      <p:sp>
        <p:nvSpPr>
          <p:cNvPr id="11324" name="Freeform 60">
            <a:extLst>
              <a:ext uri="{FF2B5EF4-FFF2-40B4-BE49-F238E27FC236}">
                <a16:creationId xmlns:a16="http://schemas.microsoft.com/office/drawing/2014/main" id="{031EEFD8-0A53-1946-81D7-34938F9AA25B}"/>
              </a:ext>
            </a:extLst>
          </p:cNvPr>
          <p:cNvSpPr>
            <a:spLocks/>
          </p:cNvSpPr>
          <p:nvPr/>
        </p:nvSpPr>
        <p:spPr bwMode="auto">
          <a:xfrm>
            <a:off x="6497638" y="2132013"/>
            <a:ext cx="1471612" cy="484187"/>
          </a:xfrm>
          <a:custGeom>
            <a:avLst/>
            <a:gdLst>
              <a:gd name="T0" fmla="*/ 890 w 927"/>
              <a:gd name="T1" fmla="*/ 304 h 305"/>
              <a:gd name="T2" fmla="*/ 0 w 927"/>
              <a:gd name="T3" fmla="*/ 123 h 305"/>
              <a:gd name="T4" fmla="*/ 926 w 927"/>
              <a:gd name="T5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7" h="305">
                <a:moveTo>
                  <a:pt x="890" y="304"/>
                </a:moveTo>
                <a:lnTo>
                  <a:pt x="0" y="123"/>
                </a:lnTo>
                <a:lnTo>
                  <a:pt x="926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Freeform 61">
            <a:extLst>
              <a:ext uri="{FF2B5EF4-FFF2-40B4-BE49-F238E27FC236}">
                <a16:creationId xmlns:a16="http://schemas.microsoft.com/office/drawing/2014/main" id="{1DFEBEE3-03DE-4141-8AB5-2341B0226847}"/>
              </a:ext>
            </a:extLst>
          </p:cNvPr>
          <p:cNvSpPr>
            <a:spLocks/>
          </p:cNvSpPr>
          <p:nvPr/>
        </p:nvSpPr>
        <p:spPr bwMode="auto">
          <a:xfrm>
            <a:off x="7923213" y="2079625"/>
            <a:ext cx="520700" cy="276225"/>
          </a:xfrm>
          <a:custGeom>
            <a:avLst/>
            <a:gdLst>
              <a:gd name="T0" fmla="*/ 327 w 328"/>
              <a:gd name="T1" fmla="*/ 33 h 174"/>
              <a:gd name="T2" fmla="*/ 264 w 328"/>
              <a:gd name="T3" fmla="*/ 0 h 174"/>
              <a:gd name="T4" fmla="*/ 191 w 328"/>
              <a:gd name="T5" fmla="*/ 0 h 174"/>
              <a:gd name="T6" fmla="*/ 118 w 328"/>
              <a:gd name="T7" fmla="*/ 16 h 174"/>
              <a:gd name="T8" fmla="*/ 64 w 328"/>
              <a:gd name="T9" fmla="*/ 49 h 174"/>
              <a:gd name="T10" fmla="*/ 19 w 328"/>
              <a:gd name="T11" fmla="*/ 107 h 174"/>
              <a:gd name="T12" fmla="*/ 0 w 328"/>
              <a:gd name="T13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6" name="Rectangle 62">
            <a:extLst>
              <a:ext uri="{FF2B5EF4-FFF2-40B4-BE49-F238E27FC236}">
                <a16:creationId xmlns:a16="http://schemas.microsoft.com/office/drawing/2014/main" id="{D13D4F96-1B76-464B-A83E-B96BA387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5321300"/>
            <a:ext cx="45815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size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multiple of 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 size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(which is fixed).</a:t>
            </a:r>
          </a:p>
        </p:txBody>
      </p:sp>
    </p:spTree>
    <p:extLst>
      <p:ext uri="{BB962C8B-B14F-4D97-AF65-F5344CB8AC3E}">
        <p14:creationId xmlns:p14="http://schemas.microsoft.com/office/powerpoint/2010/main" val="1109458028"/>
      </p:ext>
    </p:extLst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452E2A0-58DC-A24B-A7E7-4C088553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2524835-7387-4C49-986A-BC8B0D231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AA8EC59F-CB72-8243-8891-439F992AF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Bulk loading of a B+ tree</a:t>
            </a:r>
            <a:endParaRPr lang="en-US" altLang="en-US" dirty="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7DF9FF0A-0ACA-E74C-8F01-804D120AD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0767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a large collection of records, and we want to create a B+ tree on some field, doing so by repeatedly inserting records is very slow.</a:t>
            </a:r>
          </a:p>
          <a:p>
            <a:r>
              <a:rPr lang="en-US" alt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Loading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much more efficiently.</a:t>
            </a:r>
          </a:p>
          <a:p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Sort all data entries, insert pointer to first (leaf) page in a new (root) page.</a:t>
            </a:r>
          </a:p>
        </p:txBody>
      </p:sp>
      <p:sp>
        <p:nvSpPr>
          <p:cNvPr id="44038" name="Freeform 6">
            <a:extLst>
              <a:ext uri="{FF2B5EF4-FFF2-40B4-BE49-F238E27FC236}">
                <a16:creationId xmlns:a16="http://schemas.microsoft.com/office/drawing/2014/main" id="{02E991DC-7816-7F4C-962D-09AA82BB623E}"/>
              </a:ext>
            </a:extLst>
          </p:cNvPr>
          <p:cNvSpPr>
            <a:spLocks/>
          </p:cNvSpPr>
          <p:nvPr/>
        </p:nvSpPr>
        <p:spPr bwMode="auto">
          <a:xfrm>
            <a:off x="1473200" y="5899150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>
            <a:extLst>
              <a:ext uri="{FF2B5EF4-FFF2-40B4-BE49-F238E27FC236}">
                <a16:creationId xmlns:a16="http://schemas.microsoft.com/office/drawing/2014/main" id="{5A92829F-00B3-9343-A002-F28C26BF4047}"/>
              </a:ext>
            </a:extLst>
          </p:cNvPr>
          <p:cNvSpPr>
            <a:spLocks/>
          </p:cNvSpPr>
          <p:nvPr/>
        </p:nvSpPr>
        <p:spPr bwMode="auto">
          <a:xfrm>
            <a:off x="1765300" y="5899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Freeform 8">
            <a:extLst>
              <a:ext uri="{FF2B5EF4-FFF2-40B4-BE49-F238E27FC236}">
                <a16:creationId xmlns:a16="http://schemas.microsoft.com/office/drawing/2014/main" id="{AFD19803-F6B2-1242-8066-6709282FC7EA}"/>
              </a:ext>
            </a:extLst>
          </p:cNvPr>
          <p:cNvSpPr>
            <a:spLocks/>
          </p:cNvSpPr>
          <p:nvPr/>
        </p:nvSpPr>
        <p:spPr bwMode="auto">
          <a:xfrm>
            <a:off x="2174875" y="5899150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Freeform 9">
            <a:extLst>
              <a:ext uri="{FF2B5EF4-FFF2-40B4-BE49-F238E27FC236}">
                <a16:creationId xmlns:a16="http://schemas.microsoft.com/office/drawing/2014/main" id="{3250EFA3-5480-AC4C-AC1C-0C7450CFEEB3}"/>
              </a:ext>
            </a:extLst>
          </p:cNvPr>
          <p:cNvSpPr>
            <a:spLocks/>
          </p:cNvSpPr>
          <p:nvPr/>
        </p:nvSpPr>
        <p:spPr bwMode="auto">
          <a:xfrm>
            <a:off x="2466975" y="5899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Freeform 10">
            <a:extLst>
              <a:ext uri="{FF2B5EF4-FFF2-40B4-BE49-F238E27FC236}">
                <a16:creationId xmlns:a16="http://schemas.microsoft.com/office/drawing/2014/main" id="{A50BD2BE-B14E-5341-9DB4-45649B241BE3}"/>
              </a:ext>
            </a:extLst>
          </p:cNvPr>
          <p:cNvSpPr>
            <a:spLocks/>
          </p:cNvSpPr>
          <p:nvPr/>
        </p:nvSpPr>
        <p:spPr bwMode="auto">
          <a:xfrm>
            <a:off x="2878138" y="5899150"/>
            <a:ext cx="585787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Freeform 11">
            <a:extLst>
              <a:ext uri="{FF2B5EF4-FFF2-40B4-BE49-F238E27FC236}">
                <a16:creationId xmlns:a16="http://schemas.microsoft.com/office/drawing/2014/main" id="{2863397F-A3E9-CE4F-B2CE-7DA6917CB0AC}"/>
              </a:ext>
            </a:extLst>
          </p:cNvPr>
          <p:cNvSpPr>
            <a:spLocks/>
          </p:cNvSpPr>
          <p:nvPr/>
        </p:nvSpPr>
        <p:spPr bwMode="auto">
          <a:xfrm>
            <a:off x="3170238" y="5899150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Freeform 12">
            <a:extLst>
              <a:ext uri="{FF2B5EF4-FFF2-40B4-BE49-F238E27FC236}">
                <a16:creationId xmlns:a16="http://schemas.microsoft.com/office/drawing/2014/main" id="{F4B0C836-54BA-784A-B0D1-110832B93914}"/>
              </a:ext>
            </a:extLst>
          </p:cNvPr>
          <p:cNvSpPr>
            <a:spLocks/>
          </p:cNvSpPr>
          <p:nvPr/>
        </p:nvSpPr>
        <p:spPr bwMode="auto">
          <a:xfrm>
            <a:off x="3568700" y="5899150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Freeform 13">
            <a:extLst>
              <a:ext uri="{FF2B5EF4-FFF2-40B4-BE49-F238E27FC236}">
                <a16:creationId xmlns:a16="http://schemas.microsoft.com/office/drawing/2014/main" id="{9E49E704-C2DA-0646-91FF-E287B7E0C1A8}"/>
              </a:ext>
            </a:extLst>
          </p:cNvPr>
          <p:cNvSpPr>
            <a:spLocks/>
          </p:cNvSpPr>
          <p:nvPr/>
        </p:nvSpPr>
        <p:spPr bwMode="auto">
          <a:xfrm>
            <a:off x="3860800" y="5899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Freeform 14">
            <a:extLst>
              <a:ext uri="{FF2B5EF4-FFF2-40B4-BE49-F238E27FC236}">
                <a16:creationId xmlns:a16="http://schemas.microsoft.com/office/drawing/2014/main" id="{A039C198-182C-9E46-B27A-F0FB3658EF47}"/>
              </a:ext>
            </a:extLst>
          </p:cNvPr>
          <p:cNvSpPr>
            <a:spLocks/>
          </p:cNvSpPr>
          <p:nvPr/>
        </p:nvSpPr>
        <p:spPr bwMode="auto">
          <a:xfrm>
            <a:off x="4268788" y="5899150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Freeform 15">
            <a:extLst>
              <a:ext uri="{FF2B5EF4-FFF2-40B4-BE49-F238E27FC236}">
                <a16:creationId xmlns:a16="http://schemas.microsoft.com/office/drawing/2014/main" id="{FE67C40D-81BE-664D-960B-310F91CB030B}"/>
              </a:ext>
            </a:extLst>
          </p:cNvPr>
          <p:cNvSpPr>
            <a:spLocks/>
          </p:cNvSpPr>
          <p:nvPr/>
        </p:nvSpPr>
        <p:spPr bwMode="auto">
          <a:xfrm>
            <a:off x="4564063" y="5899150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Freeform 16">
            <a:extLst>
              <a:ext uri="{FF2B5EF4-FFF2-40B4-BE49-F238E27FC236}">
                <a16:creationId xmlns:a16="http://schemas.microsoft.com/office/drawing/2014/main" id="{55084455-1C12-594E-8224-5CE666300549}"/>
              </a:ext>
            </a:extLst>
          </p:cNvPr>
          <p:cNvSpPr>
            <a:spLocks/>
          </p:cNvSpPr>
          <p:nvPr/>
        </p:nvSpPr>
        <p:spPr bwMode="auto">
          <a:xfrm>
            <a:off x="4972050" y="5899150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Freeform 17">
            <a:extLst>
              <a:ext uri="{FF2B5EF4-FFF2-40B4-BE49-F238E27FC236}">
                <a16:creationId xmlns:a16="http://schemas.microsoft.com/office/drawing/2014/main" id="{4A0CA76D-BF78-E045-9762-E5DD957E72DE}"/>
              </a:ext>
            </a:extLst>
          </p:cNvPr>
          <p:cNvSpPr>
            <a:spLocks/>
          </p:cNvSpPr>
          <p:nvPr/>
        </p:nvSpPr>
        <p:spPr bwMode="auto">
          <a:xfrm>
            <a:off x="5265738" y="5899150"/>
            <a:ext cx="1587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Freeform 18">
            <a:extLst>
              <a:ext uri="{FF2B5EF4-FFF2-40B4-BE49-F238E27FC236}">
                <a16:creationId xmlns:a16="http://schemas.microsoft.com/office/drawing/2014/main" id="{C1EC79BC-72B2-134D-92DA-BEF009EBF159}"/>
              </a:ext>
            </a:extLst>
          </p:cNvPr>
          <p:cNvSpPr>
            <a:spLocks/>
          </p:cNvSpPr>
          <p:nvPr/>
        </p:nvSpPr>
        <p:spPr bwMode="auto">
          <a:xfrm>
            <a:off x="5675313" y="5899150"/>
            <a:ext cx="587375" cy="368300"/>
          </a:xfrm>
          <a:custGeom>
            <a:avLst/>
            <a:gdLst>
              <a:gd name="T0" fmla="*/ 0 w 370"/>
              <a:gd name="T1" fmla="*/ 231 h 232"/>
              <a:gd name="T2" fmla="*/ 0 w 370"/>
              <a:gd name="T3" fmla="*/ 0 h 232"/>
              <a:gd name="T4" fmla="*/ 369 w 370"/>
              <a:gd name="T5" fmla="*/ 0 h 232"/>
              <a:gd name="T6" fmla="*/ 369 w 370"/>
              <a:gd name="T7" fmla="*/ 231 h 232"/>
              <a:gd name="T8" fmla="*/ 0 w 370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232">
                <a:moveTo>
                  <a:pt x="0" y="231"/>
                </a:moveTo>
                <a:lnTo>
                  <a:pt x="0" y="0"/>
                </a:lnTo>
                <a:lnTo>
                  <a:pt x="369" y="0"/>
                </a:lnTo>
                <a:lnTo>
                  <a:pt x="369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Freeform 19">
            <a:extLst>
              <a:ext uri="{FF2B5EF4-FFF2-40B4-BE49-F238E27FC236}">
                <a16:creationId xmlns:a16="http://schemas.microsoft.com/office/drawing/2014/main" id="{97B034FB-3545-694B-B901-B559066C6F4E}"/>
              </a:ext>
            </a:extLst>
          </p:cNvPr>
          <p:cNvSpPr>
            <a:spLocks/>
          </p:cNvSpPr>
          <p:nvPr/>
        </p:nvSpPr>
        <p:spPr bwMode="auto">
          <a:xfrm>
            <a:off x="5969000" y="5899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Freeform 20">
            <a:extLst>
              <a:ext uri="{FF2B5EF4-FFF2-40B4-BE49-F238E27FC236}">
                <a16:creationId xmlns:a16="http://schemas.microsoft.com/office/drawing/2014/main" id="{274C94DC-383A-9B49-8B1C-F7A85309D7ED}"/>
              </a:ext>
            </a:extLst>
          </p:cNvPr>
          <p:cNvSpPr>
            <a:spLocks/>
          </p:cNvSpPr>
          <p:nvPr/>
        </p:nvSpPr>
        <p:spPr bwMode="auto">
          <a:xfrm>
            <a:off x="6365875" y="5899150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EF2728E8-45B7-7946-80A1-6BB63CEA88FD}"/>
              </a:ext>
            </a:extLst>
          </p:cNvPr>
          <p:cNvSpPr>
            <a:spLocks/>
          </p:cNvSpPr>
          <p:nvPr/>
        </p:nvSpPr>
        <p:spPr bwMode="auto">
          <a:xfrm>
            <a:off x="6657975" y="5899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>
            <a:extLst>
              <a:ext uri="{FF2B5EF4-FFF2-40B4-BE49-F238E27FC236}">
                <a16:creationId xmlns:a16="http://schemas.microsoft.com/office/drawing/2014/main" id="{953B2C0E-1EF0-654D-9E3C-7D440F23F2FF}"/>
              </a:ext>
            </a:extLst>
          </p:cNvPr>
          <p:cNvSpPr>
            <a:spLocks/>
          </p:cNvSpPr>
          <p:nvPr/>
        </p:nvSpPr>
        <p:spPr bwMode="auto">
          <a:xfrm>
            <a:off x="7045325" y="5899150"/>
            <a:ext cx="585788" cy="368300"/>
          </a:xfrm>
          <a:custGeom>
            <a:avLst/>
            <a:gdLst>
              <a:gd name="T0" fmla="*/ 0 w 369"/>
              <a:gd name="T1" fmla="*/ 231 h 232"/>
              <a:gd name="T2" fmla="*/ 0 w 369"/>
              <a:gd name="T3" fmla="*/ 0 h 232"/>
              <a:gd name="T4" fmla="*/ 368 w 369"/>
              <a:gd name="T5" fmla="*/ 0 h 232"/>
              <a:gd name="T6" fmla="*/ 368 w 369"/>
              <a:gd name="T7" fmla="*/ 231 h 232"/>
              <a:gd name="T8" fmla="*/ 0 w 36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232">
                <a:moveTo>
                  <a:pt x="0" y="231"/>
                </a:moveTo>
                <a:lnTo>
                  <a:pt x="0" y="0"/>
                </a:lnTo>
                <a:lnTo>
                  <a:pt x="368" y="0"/>
                </a:lnTo>
                <a:lnTo>
                  <a:pt x="368" y="231"/>
                </a:lnTo>
                <a:lnTo>
                  <a:pt x="0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Freeform 23">
            <a:extLst>
              <a:ext uri="{FF2B5EF4-FFF2-40B4-BE49-F238E27FC236}">
                <a16:creationId xmlns:a16="http://schemas.microsoft.com/office/drawing/2014/main" id="{DF5320DB-C130-CF42-BA0D-6976613E462C}"/>
              </a:ext>
            </a:extLst>
          </p:cNvPr>
          <p:cNvSpPr>
            <a:spLocks/>
          </p:cNvSpPr>
          <p:nvPr/>
        </p:nvSpPr>
        <p:spPr bwMode="auto">
          <a:xfrm>
            <a:off x="7337425" y="5899150"/>
            <a:ext cx="1588" cy="368300"/>
          </a:xfrm>
          <a:custGeom>
            <a:avLst/>
            <a:gdLst>
              <a:gd name="T0" fmla="*/ 0 w 1"/>
              <a:gd name="T1" fmla="*/ 0 h 232"/>
              <a:gd name="T2" fmla="*/ 0 w 1"/>
              <a:gd name="T3" fmla="*/ 231 h 232"/>
              <a:gd name="T4" fmla="*/ 0 w 1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">
                <a:moveTo>
                  <a:pt x="0" y="0"/>
                </a:moveTo>
                <a:lnTo>
                  <a:pt x="0" y="23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Freeform 24">
            <a:extLst>
              <a:ext uri="{FF2B5EF4-FFF2-40B4-BE49-F238E27FC236}">
                <a16:creationId xmlns:a16="http://schemas.microsoft.com/office/drawing/2014/main" id="{43CFC8DB-E52E-ED43-BAD5-4A810147B21F}"/>
              </a:ext>
            </a:extLst>
          </p:cNvPr>
          <p:cNvSpPr>
            <a:spLocks/>
          </p:cNvSpPr>
          <p:nvPr/>
        </p:nvSpPr>
        <p:spPr bwMode="auto">
          <a:xfrm>
            <a:off x="2105025" y="4657725"/>
            <a:ext cx="927100" cy="423863"/>
          </a:xfrm>
          <a:custGeom>
            <a:avLst/>
            <a:gdLst>
              <a:gd name="T0" fmla="*/ 0 w 584"/>
              <a:gd name="T1" fmla="*/ 266 h 267"/>
              <a:gd name="T2" fmla="*/ 0 w 584"/>
              <a:gd name="T3" fmla="*/ 0 h 267"/>
              <a:gd name="T4" fmla="*/ 583 w 584"/>
              <a:gd name="T5" fmla="*/ 0 h 267"/>
              <a:gd name="T6" fmla="*/ 583 w 584"/>
              <a:gd name="T7" fmla="*/ 266 h 267"/>
              <a:gd name="T8" fmla="*/ 0 w 584"/>
              <a:gd name="T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67">
                <a:moveTo>
                  <a:pt x="0" y="266"/>
                </a:moveTo>
                <a:lnTo>
                  <a:pt x="0" y="0"/>
                </a:lnTo>
                <a:lnTo>
                  <a:pt x="583" y="0"/>
                </a:lnTo>
                <a:lnTo>
                  <a:pt x="583" y="266"/>
                </a:lnTo>
                <a:lnTo>
                  <a:pt x="0" y="2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Freeform 25">
            <a:extLst>
              <a:ext uri="{FF2B5EF4-FFF2-40B4-BE49-F238E27FC236}">
                <a16:creationId xmlns:a16="http://schemas.microsoft.com/office/drawing/2014/main" id="{FDD27BBC-3830-3842-A7EB-B7C7DB96A74C}"/>
              </a:ext>
            </a:extLst>
          </p:cNvPr>
          <p:cNvSpPr>
            <a:spLocks/>
          </p:cNvSpPr>
          <p:nvPr/>
        </p:nvSpPr>
        <p:spPr bwMode="auto">
          <a:xfrm>
            <a:off x="2527300" y="4657725"/>
            <a:ext cx="1588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Freeform 26">
            <a:extLst>
              <a:ext uri="{FF2B5EF4-FFF2-40B4-BE49-F238E27FC236}">
                <a16:creationId xmlns:a16="http://schemas.microsoft.com/office/drawing/2014/main" id="{B803AD6A-1E4F-E249-900F-F7640EF243E3}"/>
              </a:ext>
            </a:extLst>
          </p:cNvPr>
          <p:cNvSpPr>
            <a:spLocks/>
          </p:cNvSpPr>
          <p:nvPr/>
        </p:nvSpPr>
        <p:spPr bwMode="auto">
          <a:xfrm>
            <a:off x="2935288" y="4670425"/>
            <a:ext cx="1587" cy="411163"/>
          </a:xfrm>
          <a:custGeom>
            <a:avLst/>
            <a:gdLst>
              <a:gd name="T0" fmla="*/ 0 w 1"/>
              <a:gd name="T1" fmla="*/ 0 h 259"/>
              <a:gd name="T2" fmla="*/ 0 w 1"/>
              <a:gd name="T3" fmla="*/ 258 h 259"/>
              <a:gd name="T4" fmla="*/ 0 w 1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">
                <a:moveTo>
                  <a:pt x="0" y="0"/>
                </a:moveTo>
                <a:lnTo>
                  <a:pt x="0" y="2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Freeform 27">
            <a:extLst>
              <a:ext uri="{FF2B5EF4-FFF2-40B4-BE49-F238E27FC236}">
                <a16:creationId xmlns:a16="http://schemas.microsoft.com/office/drawing/2014/main" id="{24C607C2-5E26-9048-AC96-1BCB743E6A8E}"/>
              </a:ext>
            </a:extLst>
          </p:cNvPr>
          <p:cNvSpPr>
            <a:spLocks/>
          </p:cNvSpPr>
          <p:nvPr/>
        </p:nvSpPr>
        <p:spPr bwMode="auto">
          <a:xfrm>
            <a:off x="2198688" y="4638675"/>
            <a:ext cx="1587" cy="428625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Freeform 28">
            <a:extLst>
              <a:ext uri="{FF2B5EF4-FFF2-40B4-BE49-F238E27FC236}">
                <a16:creationId xmlns:a16="http://schemas.microsoft.com/office/drawing/2014/main" id="{704CA8A3-C576-604F-9660-C3DD5BBCCAF1}"/>
              </a:ext>
            </a:extLst>
          </p:cNvPr>
          <p:cNvSpPr>
            <a:spLocks/>
          </p:cNvSpPr>
          <p:nvPr/>
        </p:nvSpPr>
        <p:spPr bwMode="auto">
          <a:xfrm>
            <a:off x="2620963" y="4657725"/>
            <a:ext cx="1587" cy="409575"/>
          </a:xfrm>
          <a:custGeom>
            <a:avLst/>
            <a:gdLst>
              <a:gd name="T0" fmla="*/ 0 w 1"/>
              <a:gd name="T1" fmla="*/ 0 h 258"/>
              <a:gd name="T2" fmla="*/ 0 w 1"/>
              <a:gd name="T3" fmla="*/ 257 h 258"/>
              <a:gd name="T4" fmla="*/ 0 w 1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Freeform 29">
            <a:extLst>
              <a:ext uri="{FF2B5EF4-FFF2-40B4-BE49-F238E27FC236}">
                <a16:creationId xmlns:a16="http://schemas.microsoft.com/office/drawing/2014/main" id="{F67231B1-CA17-7F40-AD4A-D3114A87E33B}"/>
              </a:ext>
            </a:extLst>
          </p:cNvPr>
          <p:cNvSpPr>
            <a:spLocks/>
          </p:cNvSpPr>
          <p:nvPr/>
        </p:nvSpPr>
        <p:spPr bwMode="auto">
          <a:xfrm>
            <a:off x="1778000" y="5005388"/>
            <a:ext cx="363538" cy="825500"/>
          </a:xfrm>
          <a:custGeom>
            <a:avLst/>
            <a:gdLst>
              <a:gd name="T0" fmla="*/ 228 w 229"/>
              <a:gd name="T1" fmla="*/ 0 h 520"/>
              <a:gd name="T2" fmla="*/ 0 w 229"/>
              <a:gd name="T3" fmla="*/ 519 h 520"/>
              <a:gd name="T4" fmla="*/ 228 w 229"/>
              <a:gd name="T5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" h="520">
                <a:moveTo>
                  <a:pt x="228" y="0"/>
                </a:moveTo>
                <a:lnTo>
                  <a:pt x="0" y="519"/>
                </a:lnTo>
                <a:lnTo>
                  <a:pt x="22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Freeform 30">
            <a:extLst>
              <a:ext uri="{FF2B5EF4-FFF2-40B4-BE49-F238E27FC236}">
                <a16:creationId xmlns:a16="http://schemas.microsoft.com/office/drawing/2014/main" id="{F0C7F0F2-5CE4-E24A-82E9-84FAA72825A4}"/>
              </a:ext>
            </a:extLst>
          </p:cNvPr>
          <p:cNvSpPr>
            <a:spLocks/>
          </p:cNvSpPr>
          <p:nvPr/>
        </p:nvSpPr>
        <p:spPr bwMode="auto">
          <a:xfrm>
            <a:off x="1778000" y="5683250"/>
            <a:ext cx="84138" cy="147638"/>
          </a:xfrm>
          <a:custGeom>
            <a:avLst/>
            <a:gdLst>
              <a:gd name="T0" fmla="*/ 52 w 53"/>
              <a:gd name="T1" fmla="*/ 21 h 93"/>
              <a:gd name="T2" fmla="*/ 0 w 53"/>
              <a:gd name="T3" fmla="*/ 92 h 93"/>
              <a:gd name="T4" fmla="*/ 19 w 53"/>
              <a:gd name="T5" fmla="*/ 0 h 93"/>
              <a:gd name="T6" fmla="*/ 52 w 53"/>
              <a:gd name="T7" fmla="*/ 2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93">
                <a:moveTo>
                  <a:pt x="52" y="21"/>
                </a:moveTo>
                <a:lnTo>
                  <a:pt x="0" y="92"/>
                </a:lnTo>
                <a:lnTo>
                  <a:pt x="19" y="0"/>
                </a:lnTo>
                <a:lnTo>
                  <a:pt x="52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Freeform 31">
            <a:extLst>
              <a:ext uri="{FF2B5EF4-FFF2-40B4-BE49-F238E27FC236}">
                <a16:creationId xmlns:a16="http://schemas.microsoft.com/office/drawing/2014/main" id="{30CAD9E8-032F-1F4F-B723-6BED195951FA}"/>
              </a:ext>
            </a:extLst>
          </p:cNvPr>
          <p:cNvSpPr>
            <a:spLocks/>
          </p:cNvSpPr>
          <p:nvPr/>
        </p:nvSpPr>
        <p:spPr bwMode="auto">
          <a:xfrm>
            <a:off x="2116138" y="5754688"/>
            <a:ext cx="5597525" cy="647700"/>
          </a:xfrm>
          <a:custGeom>
            <a:avLst/>
            <a:gdLst>
              <a:gd name="T0" fmla="*/ 0 w 3526"/>
              <a:gd name="T1" fmla="*/ 407 h 408"/>
              <a:gd name="T2" fmla="*/ 0 w 3526"/>
              <a:gd name="T3" fmla="*/ 0 h 408"/>
              <a:gd name="T4" fmla="*/ 3525 w 3526"/>
              <a:gd name="T5" fmla="*/ 0 h 408"/>
              <a:gd name="T6" fmla="*/ 3525 w 3526"/>
              <a:gd name="T7" fmla="*/ 407 h 408"/>
              <a:gd name="T8" fmla="*/ 0 w 3526"/>
              <a:gd name="T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6" h="408">
                <a:moveTo>
                  <a:pt x="0" y="407"/>
                </a:moveTo>
                <a:lnTo>
                  <a:pt x="0" y="0"/>
                </a:lnTo>
                <a:lnTo>
                  <a:pt x="3525" y="0"/>
                </a:lnTo>
                <a:lnTo>
                  <a:pt x="3525" y="407"/>
                </a:lnTo>
                <a:lnTo>
                  <a:pt x="0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81" name="Group 49">
            <a:extLst>
              <a:ext uri="{FF2B5EF4-FFF2-40B4-BE49-F238E27FC236}">
                <a16:creationId xmlns:a16="http://schemas.microsoft.com/office/drawing/2014/main" id="{D0955F0A-FB0A-BD45-BBA3-53A107F8F65E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5910263"/>
            <a:ext cx="5953125" cy="303212"/>
            <a:chOff x="916" y="3723"/>
            <a:chExt cx="3750" cy="191"/>
          </a:xfrm>
        </p:grpSpPr>
        <p:sp>
          <p:nvSpPr>
            <p:cNvPr id="44064" name="Rectangle 32">
              <a:extLst>
                <a:ext uri="{FF2B5EF4-FFF2-40B4-BE49-F238E27FC236}">
                  <a16:creationId xmlns:a16="http://schemas.microsoft.com/office/drawing/2014/main" id="{632AA413-C7F7-CC4B-B7A2-7A0732087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44065" name="Rectangle 33">
              <a:extLst>
                <a:ext uri="{FF2B5EF4-FFF2-40B4-BE49-F238E27FC236}">
                  <a16:creationId xmlns:a16="http://schemas.microsoft.com/office/drawing/2014/main" id="{5ACC6EE0-546C-A64D-AF95-0CF7E780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4*</a:t>
              </a:r>
            </a:p>
          </p:txBody>
        </p:sp>
        <p:sp>
          <p:nvSpPr>
            <p:cNvPr id="44066" name="Rectangle 34">
              <a:extLst>
                <a:ext uri="{FF2B5EF4-FFF2-40B4-BE49-F238E27FC236}">
                  <a16:creationId xmlns:a16="http://schemas.microsoft.com/office/drawing/2014/main" id="{650F3761-8925-AC49-BBB4-458AD6DA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6*</a:t>
              </a:r>
            </a:p>
          </p:txBody>
        </p:sp>
        <p:sp>
          <p:nvSpPr>
            <p:cNvPr id="44067" name="Rectangle 35">
              <a:extLst>
                <a:ext uri="{FF2B5EF4-FFF2-40B4-BE49-F238E27FC236}">
                  <a16:creationId xmlns:a16="http://schemas.microsoft.com/office/drawing/2014/main" id="{ADBE7AB0-8C86-BF4A-A622-248927CF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372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9*</a:t>
              </a:r>
            </a:p>
          </p:txBody>
        </p:sp>
        <p:sp>
          <p:nvSpPr>
            <p:cNvPr id="44068" name="Rectangle 36">
              <a:extLst>
                <a:ext uri="{FF2B5EF4-FFF2-40B4-BE49-F238E27FC236}">
                  <a16:creationId xmlns:a16="http://schemas.microsoft.com/office/drawing/2014/main" id="{BBF37559-A319-E14F-A9A8-1E903A946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10*</a:t>
              </a:r>
            </a:p>
          </p:txBody>
        </p:sp>
        <p:sp>
          <p:nvSpPr>
            <p:cNvPr id="44069" name="Rectangle 37">
              <a:extLst>
                <a:ext uri="{FF2B5EF4-FFF2-40B4-BE49-F238E27FC236}">
                  <a16:creationId xmlns:a16="http://schemas.microsoft.com/office/drawing/2014/main" id="{15623C78-0147-0644-AE26-C1D39EE59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11*</a:t>
              </a:r>
            </a:p>
          </p:txBody>
        </p:sp>
        <p:sp>
          <p:nvSpPr>
            <p:cNvPr id="44070" name="Rectangle 38">
              <a:extLst>
                <a:ext uri="{FF2B5EF4-FFF2-40B4-BE49-F238E27FC236}">
                  <a16:creationId xmlns:a16="http://schemas.microsoft.com/office/drawing/2014/main" id="{7D5CC8D3-7394-734E-94A4-2F9328ABB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12*</a:t>
              </a:r>
            </a:p>
          </p:txBody>
        </p:sp>
        <p:sp>
          <p:nvSpPr>
            <p:cNvPr id="44071" name="Rectangle 39">
              <a:extLst>
                <a:ext uri="{FF2B5EF4-FFF2-40B4-BE49-F238E27FC236}">
                  <a16:creationId xmlns:a16="http://schemas.microsoft.com/office/drawing/2014/main" id="{B3D661C6-D8B4-F04E-8978-83B374292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13*</a:t>
              </a:r>
            </a:p>
          </p:txBody>
        </p:sp>
        <p:sp>
          <p:nvSpPr>
            <p:cNvPr id="44072" name="Rectangle 40">
              <a:extLst>
                <a:ext uri="{FF2B5EF4-FFF2-40B4-BE49-F238E27FC236}">
                  <a16:creationId xmlns:a16="http://schemas.microsoft.com/office/drawing/2014/main" id="{C9D3942C-E429-BC4A-9430-1D637B1C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20*</a:t>
              </a:r>
            </a:p>
          </p:txBody>
        </p:sp>
        <p:sp>
          <p:nvSpPr>
            <p:cNvPr id="44073" name="Rectangle 41">
              <a:extLst>
                <a:ext uri="{FF2B5EF4-FFF2-40B4-BE49-F238E27FC236}">
                  <a16:creationId xmlns:a16="http://schemas.microsoft.com/office/drawing/2014/main" id="{79F9ED18-1F28-8046-AC9D-89FA6A40E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44074" name="Rectangle 42">
              <a:extLst>
                <a:ext uri="{FF2B5EF4-FFF2-40B4-BE49-F238E27FC236}">
                  <a16:creationId xmlns:a16="http://schemas.microsoft.com/office/drawing/2014/main" id="{6DD17924-F3C8-6E42-B5E8-5CFA654A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23*</a:t>
              </a:r>
            </a:p>
          </p:txBody>
        </p:sp>
        <p:sp>
          <p:nvSpPr>
            <p:cNvPr id="44075" name="Rectangle 43">
              <a:extLst>
                <a:ext uri="{FF2B5EF4-FFF2-40B4-BE49-F238E27FC236}">
                  <a16:creationId xmlns:a16="http://schemas.microsoft.com/office/drawing/2014/main" id="{84B4DD10-8E19-E74D-96A6-6AE0068DB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31*</a:t>
              </a:r>
            </a:p>
          </p:txBody>
        </p:sp>
        <p:sp>
          <p:nvSpPr>
            <p:cNvPr id="44076" name="Rectangle 44">
              <a:extLst>
                <a:ext uri="{FF2B5EF4-FFF2-40B4-BE49-F238E27FC236}">
                  <a16:creationId xmlns:a16="http://schemas.microsoft.com/office/drawing/2014/main" id="{1515A887-10B0-AD42-8BA7-9FAE2CA33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373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35*</a:t>
              </a:r>
            </a:p>
          </p:txBody>
        </p:sp>
        <p:sp>
          <p:nvSpPr>
            <p:cNvPr id="44077" name="Rectangle 45">
              <a:extLst>
                <a:ext uri="{FF2B5EF4-FFF2-40B4-BE49-F238E27FC236}">
                  <a16:creationId xmlns:a16="http://schemas.microsoft.com/office/drawing/2014/main" id="{191FEACD-4BBB-2E41-A7BB-E7C545778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36*</a:t>
              </a:r>
            </a:p>
          </p:txBody>
        </p:sp>
        <p:sp>
          <p:nvSpPr>
            <p:cNvPr id="44078" name="Rectangle 46">
              <a:extLst>
                <a:ext uri="{FF2B5EF4-FFF2-40B4-BE49-F238E27FC236}">
                  <a16:creationId xmlns:a16="http://schemas.microsoft.com/office/drawing/2014/main" id="{8EE7637F-34E8-8141-A282-D7E6BB409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44079" name="Rectangle 47">
              <a:extLst>
                <a:ext uri="{FF2B5EF4-FFF2-40B4-BE49-F238E27FC236}">
                  <a16:creationId xmlns:a16="http://schemas.microsoft.com/office/drawing/2014/main" id="{55AD3DEB-E0A5-C346-B5EE-9325FDC02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41*</a:t>
              </a:r>
            </a:p>
          </p:txBody>
        </p:sp>
        <p:sp>
          <p:nvSpPr>
            <p:cNvPr id="44080" name="Rectangle 48">
              <a:extLst>
                <a:ext uri="{FF2B5EF4-FFF2-40B4-BE49-F238E27FC236}">
                  <a16:creationId xmlns:a16="http://schemas.microsoft.com/office/drawing/2014/main" id="{D8C45AD1-5C3E-6841-BA7D-C80042084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372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44*</a:t>
              </a:r>
            </a:p>
          </p:txBody>
        </p:sp>
      </p:grpSp>
      <p:sp>
        <p:nvSpPr>
          <p:cNvPr id="44082" name="Rectangle 50">
            <a:extLst>
              <a:ext uri="{FF2B5EF4-FFF2-40B4-BE49-F238E27FC236}">
                <a16:creationId xmlns:a16="http://schemas.microsoft.com/office/drawing/2014/main" id="{695C3BD9-8CC0-8A49-A31A-1BF4DC936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4657725"/>
            <a:ext cx="4127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Sorted pages of data entries; not yet in B+ tree</a:t>
            </a:r>
          </a:p>
        </p:txBody>
      </p:sp>
      <p:sp>
        <p:nvSpPr>
          <p:cNvPr id="44083" name="Rectangle 51">
            <a:extLst>
              <a:ext uri="{FF2B5EF4-FFF2-40B4-BE49-F238E27FC236}">
                <a16:creationId xmlns:a16="http://schemas.microsoft.com/office/drawing/2014/main" id="{44AC1106-9F67-FD45-BF85-17DEDAE0C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510088"/>
            <a:ext cx="5857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4084" name="Line 52">
            <a:extLst>
              <a:ext uri="{FF2B5EF4-FFF2-40B4-BE49-F238E27FC236}">
                <a16:creationId xmlns:a16="http://schemas.microsoft.com/office/drawing/2014/main" id="{4B10C77F-9B36-5346-A9C5-9C1639573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419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Arc 53">
            <a:extLst>
              <a:ext uri="{FF2B5EF4-FFF2-40B4-BE49-F238E27FC236}">
                <a16:creationId xmlns:a16="http://schemas.microsoft.com/office/drawing/2014/main" id="{0BBED558-6468-0548-90E2-35A59A4F107E}"/>
              </a:ext>
            </a:extLst>
          </p:cNvPr>
          <p:cNvSpPr>
            <a:spLocks/>
          </p:cNvSpPr>
          <p:nvPr/>
        </p:nvSpPr>
        <p:spPr bwMode="auto">
          <a:xfrm>
            <a:off x="3355975" y="4960938"/>
            <a:ext cx="914400" cy="762000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21599"/>
              <a:gd name="T1" fmla="*/ 21420 h 21600"/>
              <a:gd name="T2" fmla="*/ 21561 w 21599"/>
              <a:gd name="T3" fmla="*/ 0 h 21600"/>
              <a:gd name="T4" fmla="*/ 21599 w 215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-1" y="21419"/>
                </a:moveTo>
                <a:cubicBezTo>
                  <a:pt x="98" y="9576"/>
                  <a:pt x="9716" y="20"/>
                  <a:pt x="21561" y="0"/>
                </a:cubicBezTo>
              </a:path>
              <a:path w="21599" h="21600" stroke="0" extrusionOk="0">
                <a:moveTo>
                  <a:pt x="-1" y="21419"/>
                </a:moveTo>
                <a:cubicBezTo>
                  <a:pt x="98" y="9576"/>
                  <a:pt x="9716" y="20"/>
                  <a:pt x="21561" y="0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0937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87B77E5-EDA0-1E45-A2A3-2668986E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6CCC9A8-7823-584D-AF3B-F9E39A6F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5D2A8149-F77C-D74D-902F-B89A72B1A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275" y="163513"/>
            <a:ext cx="7772400" cy="110490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Bulk loading</a:t>
            </a:r>
            <a:endParaRPr lang="en-US" altLang="en-US" dirty="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D0B48418-E742-DE4D-8C55-9B44EE8830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3352800" cy="4724400"/>
          </a:xfrm>
          <a:noFill/>
          <a:ln/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entries for leaf pages always entered right-most index page just above leaf level.  When this fills up, it splits.  (Split may go up right-most path to the root.)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faster than repeated inserts, especially when one considers locking!</a:t>
            </a:r>
          </a:p>
        </p:txBody>
      </p:sp>
      <p:sp>
        <p:nvSpPr>
          <p:cNvPr id="46086" name="Freeform 6">
            <a:extLst>
              <a:ext uri="{FF2B5EF4-FFF2-40B4-BE49-F238E27FC236}">
                <a16:creationId xmlns:a16="http://schemas.microsoft.com/office/drawing/2014/main" id="{EBEFE6A7-DE82-7544-9F36-52A5D3E6267A}"/>
              </a:ext>
            </a:extLst>
          </p:cNvPr>
          <p:cNvSpPr>
            <a:spLocks/>
          </p:cNvSpPr>
          <p:nvPr/>
        </p:nvSpPr>
        <p:spPr bwMode="auto">
          <a:xfrm>
            <a:off x="3062288" y="3124200"/>
            <a:ext cx="534987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Freeform 7">
            <a:extLst>
              <a:ext uri="{FF2B5EF4-FFF2-40B4-BE49-F238E27FC236}">
                <a16:creationId xmlns:a16="http://schemas.microsoft.com/office/drawing/2014/main" id="{C7A7800E-B73D-C24C-9E3D-0BFE399BD45E}"/>
              </a:ext>
            </a:extLst>
          </p:cNvPr>
          <p:cNvSpPr>
            <a:spLocks/>
          </p:cNvSpPr>
          <p:nvPr/>
        </p:nvSpPr>
        <p:spPr bwMode="auto">
          <a:xfrm>
            <a:off x="3328988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Freeform 8">
            <a:extLst>
              <a:ext uri="{FF2B5EF4-FFF2-40B4-BE49-F238E27FC236}">
                <a16:creationId xmlns:a16="http://schemas.microsoft.com/office/drawing/2014/main" id="{842B1EB8-0F63-9E41-BD26-B6C969CD6206}"/>
              </a:ext>
            </a:extLst>
          </p:cNvPr>
          <p:cNvSpPr>
            <a:spLocks/>
          </p:cNvSpPr>
          <p:nvPr/>
        </p:nvSpPr>
        <p:spPr bwMode="auto">
          <a:xfrm>
            <a:off x="3702050" y="3124200"/>
            <a:ext cx="531813" cy="290513"/>
          </a:xfrm>
          <a:custGeom>
            <a:avLst/>
            <a:gdLst>
              <a:gd name="T0" fmla="*/ 0 w 335"/>
              <a:gd name="T1" fmla="*/ 182 h 183"/>
              <a:gd name="T2" fmla="*/ 0 w 335"/>
              <a:gd name="T3" fmla="*/ 0 h 183"/>
              <a:gd name="T4" fmla="*/ 334 w 335"/>
              <a:gd name="T5" fmla="*/ 0 h 183"/>
              <a:gd name="T6" fmla="*/ 334 w 335"/>
              <a:gd name="T7" fmla="*/ 182 h 183"/>
              <a:gd name="T8" fmla="*/ 0 w 335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183">
                <a:moveTo>
                  <a:pt x="0" y="182"/>
                </a:moveTo>
                <a:lnTo>
                  <a:pt x="0" y="0"/>
                </a:lnTo>
                <a:lnTo>
                  <a:pt x="334" y="0"/>
                </a:lnTo>
                <a:lnTo>
                  <a:pt x="334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Freeform 9">
            <a:extLst>
              <a:ext uri="{FF2B5EF4-FFF2-40B4-BE49-F238E27FC236}">
                <a16:creationId xmlns:a16="http://schemas.microsoft.com/office/drawing/2014/main" id="{F0E5DD98-11C5-B54C-A67E-F3843C7D8DBF}"/>
              </a:ext>
            </a:extLst>
          </p:cNvPr>
          <p:cNvSpPr>
            <a:spLocks/>
          </p:cNvSpPr>
          <p:nvPr/>
        </p:nvSpPr>
        <p:spPr bwMode="auto">
          <a:xfrm>
            <a:off x="3967163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Freeform 10">
            <a:extLst>
              <a:ext uri="{FF2B5EF4-FFF2-40B4-BE49-F238E27FC236}">
                <a16:creationId xmlns:a16="http://schemas.microsoft.com/office/drawing/2014/main" id="{DF91FA8F-D303-B746-9A19-C5076E759001}"/>
              </a:ext>
            </a:extLst>
          </p:cNvPr>
          <p:cNvSpPr>
            <a:spLocks/>
          </p:cNvSpPr>
          <p:nvPr/>
        </p:nvSpPr>
        <p:spPr bwMode="auto">
          <a:xfrm>
            <a:off x="4340225" y="3124200"/>
            <a:ext cx="534988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Freeform 11">
            <a:extLst>
              <a:ext uri="{FF2B5EF4-FFF2-40B4-BE49-F238E27FC236}">
                <a16:creationId xmlns:a16="http://schemas.microsoft.com/office/drawing/2014/main" id="{36BE373E-65C9-6D4D-B60D-CC3E7DA312B5}"/>
              </a:ext>
            </a:extLst>
          </p:cNvPr>
          <p:cNvSpPr>
            <a:spLocks/>
          </p:cNvSpPr>
          <p:nvPr/>
        </p:nvSpPr>
        <p:spPr bwMode="auto">
          <a:xfrm>
            <a:off x="4605338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Freeform 12">
            <a:extLst>
              <a:ext uri="{FF2B5EF4-FFF2-40B4-BE49-F238E27FC236}">
                <a16:creationId xmlns:a16="http://schemas.microsoft.com/office/drawing/2014/main" id="{8646383E-9FB0-9040-A176-ABA95EF3393A}"/>
              </a:ext>
            </a:extLst>
          </p:cNvPr>
          <p:cNvSpPr>
            <a:spLocks/>
          </p:cNvSpPr>
          <p:nvPr/>
        </p:nvSpPr>
        <p:spPr bwMode="auto">
          <a:xfrm>
            <a:off x="4967288" y="3124200"/>
            <a:ext cx="534987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Freeform 13">
            <a:extLst>
              <a:ext uri="{FF2B5EF4-FFF2-40B4-BE49-F238E27FC236}">
                <a16:creationId xmlns:a16="http://schemas.microsoft.com/office/drawing/2014/main" id="{0231A10A-A9D5-A348-BEE6-0C6C69FB6D73}"/>
              </a:ext>
            </a:extLst>
          </p:cNvPr>
          <p:cNvSpPr>
            <a:spLocks/>
          </p:cNvSpPr>
          <p:nvPr/>
        </p:nvSpPr>
        <p:spPr bwMode="auto">
          <a:xfrm>
            <a:off x="5233988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Freeform 14">
            <a:extLst>
              <a:ext uri="{FF2B5EF4-FFF2-40B4-BE49-F238E27FC236}">
                <a16:creationId xmlns:a16="http://schemas.microsoft.com/office/drawing/2014/main" id="{49C4014A-29EF-1A41-8525-99D0FAA2090B}"/>
              </a:ext>
            </a:extLst>
          </p:cNvPr>
          <p:cNvSpPr>
            <a:spLocks/>
          </p:cNvSpPr>
          <p:nvPr/>
        </p:nvSpPr>
        <p:spPr bwMode="auto">
          <a:xfrm>
            <a:off x="5605463" y="3124200"/>
            <a:ext cx="533400" cy="290513"/>
          </a:xfrm>
          <a:custGeom>
            <a:avLst/>
            <a:gdLst>
              <a:gd name="T0" fmla="*/ 0 w 336"/>
              <a:gd name="T1" fmla="*/ 182 h 183"/>
              <a:gd name="T2" fmla="*/ 0 w 336"/>
              <a:gd name="T3" fmla="*/ 0 h 183"/>
              <a:gd name="T4" fmla="*/ 335 w 336"/>
              <a:gd name="T5" fmla="*/ 0 h 183"/>
              <a:gd name="T6" fmla="*/ 335 w 336"/>
              <a:gd name="T7" fmla="*/ 182 h 183"/>
              <a:gd name="T8" fmla="*/ 0 w 336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Freeform 15">
            <a:extLst>
              <a:ext uri="{FF2B5EF4-FFF2-40B4-BE49-F238E27FC236}">
                <a16:creationId xmlns:a16="http://schemas.microsoft.com/office/drawing/2014/main" id="{F950D763-796D-A34F-AE31-670B831A9FAC}"/>
              </a:ext>
            </a:extLst>
          </p:cNvPr>
          <p:cNvSpPr>
            <a:spLocks/>
          </p:cNvSpPr>
          <p:nvPr/>
        </p:nvSpPr>
        <p:spPr bwMode="auto">
          <a:xfrm>
            <a:off x="5872163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Freeform 16">
            <a:extLst>
              <a:ext uri="{FF2B5EF4-FFF2-40B4-BE49-F238E27FC236}">
                <a16:creationId xmlns:a16="http://schemas.microsoft.com/office/drawing/2014/main" id="{F6EB415C-137E-2148-8264-228FDDD1FBAA}"/>
              </a:ext>
            </a:extLst>
          </p:cNvPr>
          <p:cNvSpPr>
            <a:spLocks/>
          </p:cNvSpPr>
          <p:nvPr/>
        </p:nvSpPr>
        <p:spPr bwMode="auto">
          <a:xfrm>
            <a:off x="6243638" y="3124200"/>
            <a:ext cx="533400" cy="290513"/>
          </a:xfrm>
          <a:custGeom>
            <a:avLst/>
            <a:gdLst>
              <a:gd name="T0" fmla="*/ 0 w 336"/>
              <a:gd name="T1" fmla="*/ 182 h 183"/>
              <a:gd name="T2" fmla="*/ 0 w 336"/>
              <a:gd name="T3" fmla="*/ 0 h 183"/>
              <a:gd name="T4" fmla="*/ 335 w 336"/>
              <a:gd name="T5" fmla="*/ 0 h 183"/>
              <a:gd name="T6" fmla="*/ 335 w 336"/>
              <a:gd name="T7" fmla="*/ 182 h 183"/>
              <a:gd name="T8" fmla="*/ 0 w 336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Freeform 17">
            <a:extLst>
              <a:ext uri="{FF2B5EF4-FFF2-40B4-BE49-F238E27FC236}">
                <a16:creationId xmlns:a16="http://schemas.microsoft.com/office/drawing/2014/main" id="{AC534433-8587-2347-AA2F-AC1580463E0D}"/>
              </a:ext>
            </a:extLst>
          </p:cNvPr>
          <p:cNvSpPr>
            <a:spLocks/>
          </p:cNvSpPr>
          <p:nvPr/>
        </p:nvSpPr>
        <p:spPr bwMode="auto">
          <a:xfrm>
            <a:off x="6511925" y="3124200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Freeform 18">
            <a:extLst>
              <a:ext uri="{FF2B5EF4-FFF2-40B4-BE49-F238E27FC236}">
                <a16:creationId xmlns:a16="http://schemas.microsoft.com/office/drawing/2014/main" id="{DC333642-DDF9-6B4D-AAA3-A98904EF7B51}"/>
              </a:ext>
            </a:extLst>
          </p:cNvPr>
          <p:cNvSpPr>
            <a:spLocks/>
          </p:cNvSpPr>
          <p:nvPr/>
        </p:nvSpPr>
        <p:spPr bwMode="auto">
          <a:xfrm>
            <a:off x="6883400" y="3124200"/>
            <a:ext cx="534988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Freeform 19">
            <a:extLst>
              <a:ext uri="{FF2B5EF4-FFF2-40B4-BE49-F238E27FC236}">
                <a16:creationId xmlns:a16="http://schemas.microsoft.com/office/drawing/2014/main" id="{5A3387FE-6578-FD40-81D2-82F172F8DB5B}"/>
              </a:ext>
            </a:extLst>
          </p:cNvPr>
          <p:cNvSpPr>
            <a:spLocks/>
          </p:cNvSpPr>
          <p:nvPr/>
        </p:nvSpPr>
        <p:spPr bwMode="auto">
          <a:xfrm>
            <a:off x="7150100" y="3124200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Freeform 20">
            <a:extLst>
              <a:ext uri="{FF2B5EF4-FFF2-40B4-BE49-F238E27FC236}">
                <a16:creationId xmlns:a16="http://schemas.microsoft.com/office/drawing/2014/main" id="{4493C16F-F3DF-8344-A493-8C19185D0A92}"/>
              </a:ext>
            </a:extLst>
          </p:cNvPr>
          <p:cNvSpPr>
            <a:spLocks/>
          </p:cNvSpPr>
          <p:nvPr/>
        </p:nvSpPr>
        <p:spPr bwMode="auto">
          <a:xfrm>
            <a:off x="7512050" y="3124200"/>
            <a:ext cx="533400" cy="290513"/>
          </a:xfrm>
          <a:custGeom>
            <a:avLst/>
            <a:gdLst>
              <a:gd name="T0" fmla="*/ 0 w 336"/>
              <a:gd name="T1" fmla="*/ 182 h 183"/>
              <a:gd name="T2" fmla="*/ 0 w 336"/>
              <a:gd name="T3" fmla="*/ 0 h 183"/>
              <a:gd name="T4" fmla="*/ 335 w 336"/>
              <a:gd name="T5" fmla="*/ 0 h 183"/>
              <a:gd name="T6" fmla="*/ 335 w 336"/>
              <a:gd name="T7" fmla="*/ 182 h 183"/>
              <a:gd name="T8" fmla="*/ 0 w 336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83">
                <a:moveTo>
                  <a:pt x="0" y="182"/>
                </a:moveTo>
                <a:lnTo>
                  <a:pt x="0" y="0"/>
                </a:lnTo>
                <a:lnTo>
                  <a:pt x="335" y="0"/>
                </a:lnTo>
                <a:lnTo>
                  <a:pt x="335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Freeform 21">
            <a:extLst>
              <a:ext uri="{FF2B5EF4-FFF2-40B4-BE49-F238E27FC236}">
                <a16:creationId xmlns:a16="http://schemas.microsoft.com/office/drawing/2014/main" id="{6D1214ED-807B-2540-8CDF-15DB696C6A06}"/>
              </a:ext>
            </a:extLst>
          </p:cNvPr>
          <p:cNvSpPr>
            <a:spLocks/>
          </p:cNvSpPr>
          <p:nvPr/>
        </p:nvSpPr>
        <p:spPr bwMode="auto">
          <a:xfrm>
            <a:off x="7777163" y="3124200"/>
            <a:ext cx="1587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Freeform 22">
            <a:extLst>
              <a:ext uri="{FF2B5EF4-FFF2-40B4-BE49-F238E27FC236}">
                <a16:creationId xmlns:a16="http://schemas.microsoft.com/office/drawing/2014/main" id="{1F646E7A-4E32-7948-9A3C-222EA3B1C41E}"/>
              </a:ext>
            </a:extLst>
          </p:cNvPr>
          <p:cNvSpPr>
            <a:spLocks/>
          </p:cNvSpPr>
          <p:nvPr/>
        </p:nvSpPr>
        <p:spPr bwMode="auto">
          <a:xfrm>
            <a:off x="8128000" y="3124200"/>
            <a:ext cx="534988" cy="290513"/>
          </a:xfrm>
          <a:custGeom>
            <a:avLst/>
            <a:gdLst>
              <a:gd name="T0" fmla="*/ 0 w 337"/>
              <a:gd name="T1" fmla="*/ 182 h 183"/>
              <a:gd name="T2" fmla="*/ 0 w 337"/>
              <a:gd name="T3" fmla="*/ 0 h 183"/>
              <a:gd name="T4" fmla="*/ 336 w 337"/>
              <a:gd name="T5" fmla="*/ 0 h 183"/>
              <a:gd name="T6" fmla="*/ 336 w 337"/>
              <a:gd name="T7" fmla="*/ 182 h 183"/>
              <a:gd name="T8" fmla="*/ 0 w 337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183">
                <a:moveTo>
                  <a:pt x="0" y="182"/>
                </a:moveTo>
                <a:lnTo>
                  <a:pt x="0" y="0"/>
                </a:lnTo>
                <a:lnTo>
                  <a:pt x="336" y="0"/>
                </a:lnTo>
                <a:lnTo>
                  <a:pt x="336" y="182"/>
                </a:ln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Freeform 23">
            <a:extLst>
              <a:ext uri="{FF2B5EF4-FFF2-40B4-BE49-F238E27FC236}">
                <a16:creationId xmlns:a16="http://schemas.microsoft.com/office/drawing/2014/main" id="{F736042B-BB6A-A54A-840B-83DDBD6E58EC}"/>
              </a:ext>
            </a:extLst>
          </p:cNvPr>
          <p:cNvSpPr>
            <a:spLocks/>
          </p:cNvSpPr>
          <p:nvPr/>
        </p:nvSpPr>
        <p:spPr bwMode="auto">
          <a:xfrm>
            <a:off x="8394700" y="3124200"/>
            <a:ext cx="1588" cy="290513"/>
          </a:xfrm>
          <a:custGeom>
            <a:avLst/>
            <a:gdLst>
              <a:gd name="T0" fmla="*/ 0 w 1"/>
              <a:gd name="T1" fmla="*/ 0 h 183"/>
              <a:gd name="T2" fmla="*/ 0 w 1"/>
              <a:gd name="T3" fmla="*/ 182 h 183"/>
              <a:gd name="T4" fmla="*/ 0 w 1"/>
              <a:gd name="T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Freeform 24">
            <a:extLst>
              <a:ext uri="{FF2B5EF4-FFF2-40B4-BE49-F238E27FC236}">
                <a16:creationId xmlns:a16="http://schemas.microsoft.com/office/drawing/2014/main" id="{03C3F59A-A3BC-C440-BB54-84D805F3A118}"/>
              </a:ext>
            </a:extLst>
          </p:cNvPr>
          <p:cNvSpPr>
            <a:spLocks/>
          </p:cNvSpPr>
          <p:nvPr/>
        </p:nvSpPr>
        <p:spPr bwMode="auto">
          <a:xfrm>
            <a:off x="3638550" y="2146300"/>
            <a:ext cx="841375" cy="336550"/>
          </a:xfrm>
          <a:custGeom>
            <a:avLst/>
            <a:gdLst>
              <a:gd name="T0" fmla="*/ 0 w 530"/>
              <a:gd name="T1" fmla="*/ 211 h 212"/>
              <a:gd name="T2" fmla="*/ 0 w 530"/>
              <a:gd name="T3" fmla="*/ 0 h 212"/>
              <a:gd name="T4" fmla="*/ 529 w 530"/>
              <a:gd name="T5" fmla="*/ 0 h 212"/>
              <a:gd name="T6" fmla="*/ 529 w 530"/>
              <a:gd name="T7" fmla="*/ 211 h 212"/>
              <a:gd name="T8" fmla="*/ 0 w 530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Freeform 25">
            <a:extLst>
              <a:ext uri="{FF2B5EF4-FFF2-40B4-BE49-F238E27FC236}">
                <a16:creationId xmlns:a16="http://schemas.microsoft.com/office/drawing/2014/main" id="{5A9B9ABF-6409-8C42-8A84-EAE61DAE4580}"/>
              </a:ext>
            </a:extLst>
          </p:cNvPr>
          <p:cNvSpPr>
            <a:spLocks/>
          </p:cNvSpPr>
          <p:nvPr/>
        </p:nvSpPr>
        <p:spPr bwMode="auto">
          <a:xfrm>
            <a:off x="4019550" y="2146300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Freeform 26">
            <a:extLst>
              <a:ext uri="{FF2B5EF4-FFF2-40B4-BE49-F238E27FC236}">
                <a16:creationId xmlns:a16="http://schemas.microsoft.com/office/drawing/2014/main" id="{CDA72ECA-91EC-3441-AB57-027BC575A7EC}"/>
              </a:ext>
            </a:extLst>
          </p:cNvPr>
          <p:cNvSpPr>
            <a:spLocks/>
          </p:cNvSpPr>
          <p:nvPr/>
        </p:nvSpPr>
        <p:spPr bwMode="auto">
          <a:xfrm>
            <a:off x="4394200" y="2157413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Freeform 27">
            <a:extLst>
              <a:ext uri="{FF2B5EF4-FFF2-40B4-BE49-F238E27FC236}">
                <a16:creationId xmlns:a16="http://schemas.microsoft.com/office/drawing/2014/main" id="{0B5BFE1E-3CC4-EA45-BEE8-26EFC4627984}"/>
              </a:ext>
            </a:extLst>
          </p:cNvPr>
          <p:cNvSpPr>
            <a:spLocks/>
          </p:cNvSpPr>
          <p:nvPr/>
        </p:nvSpPr>
        <p:spPr bwMode="auto">
          <a:xfrm>
            <a:off x="3721100" y="2133600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Freeform 28">
            <a:extLst>
              <a:ext uri="{FF2B5EF4-FFF2-40B4-BE49-F238E27FC236}">
                <a16:creationId xmlns:a16="http://schemas.microsoft.com/office/drawing/2014/main" id="{D2C62B6E-2499-CF4D-B820-906054264252}"/>
              </a:ext>
            </a:extLst>
          </p:cNvPr>
          <p:cNvSpPr>
            <a:spLocks/>
          </p:cNvSpPr>
          <p:nvPr/>
        </p:nvSpPr>
        <p:spPr bwMode="auto">
          <a:xfrm>
            <a:off x="4106863" y="2146300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Freeform 29">
            <a:extLst>
              <a:ext uri="{FF2B5EF4-FFF2-40B4-BE49-F238E27FC236}">
                <a16:creationId xmlns:a16="http://schemas.microsoft.com/office/drawing/2014/main" id="{0E99C5D9-1658-BE4E-A81D-172B7BE5EBA7}"/>
              </a:ext>
            </a:extLst>
          </p:cNvPr>
          <p:cNvSpPr>
            <a:spLocks/>
          </p:cNvSpPr>
          <p:nvPr/>
        </p:nvSpPr>
        <p:spPr bwMode="auto">
          <a:xfrm>
            <a:off x="3340100" y="2422525"/>
            <a:ext cx="331788" cy="646113"/>
          </a:xfrm>
          <a:custGeom>
            <a:avLst/>
            <a:gdLst>
              <a:gd name="T0" fmla="*/ 208 w 209"/>
              <a:gd name="T1" fmla="*/ 0 h 407"/>
              <a:gd name="T2" fmla="*/ 0 w 209"/>
              <a:gd name="T3" fmla="*/ 406 h 407"/>
              <a:gd name="T4" fmla="*/ 208 w 209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" h="407">
                <a:moveTo>
                  <a:pt x="208" y="0"/>
                </a:moveTo>
                <a:lnTo>
                  <a:pt x="0" y="406"/>
                </a:lnTo>
                <a:lnTo>
                  <a:pt x="20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Freeform 30">
            <a:extLst>
              <a:ext uri="{FF2B5EF4-FFF2-40B4-BE49-F238E27FC236}">
                <a16:creationId xmlns:a16="http://schemas.microsoft.com/office/drawing/2014/main" id="{D8FA502F-8037-3C46-B310-23C6995322B5}"/>
              </a:ext>
            </a:extLst>
          </p:cNvPr>
          <p:cNvSpPr>
            <a:spLocks/>
          </p:cNvSpPr>
          <p:nvPr/>
        </p:nvSpPr>
        <p:spPr bwMode="auto">
          <a:xfrm>
            <a:off x="3340100" y="2954338"/>
            <a:ext cx="74613" cy="114300"/>
          </a:xfrm>
          <a:custGeom>
            <a:avLst/>
            <a:gdLst>
              <a:gd name="T0" fmla="*/ 46 w 47"/>
              <a:gd name="T1" fmla="*/ 18 h 72"/>
              <a:gd name="T2" fmla="*/ 0 w 47"/>
              <a:gd name="T3" fmla="*/ 71 h 72"/>
              <a:gd name="T4" fmla="*/ 17 w 47"/>
              <a:gd name="T5" fmla="*/ 0 h 72"/>
              <a:gd name="T6" fmla="*/ 46 w 47"/>
              <a:gd name="T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72">
                <a:moveTo>
                  <a:pt x="46" y="18"/>
                </a:moveTo>
                <a:lnTo>
                  <a:pt x="0" y="71"/>
                </a:lnTo>
                <a:lnTo>
                  <a:pt x="17" y="0"/>
                </a:lnTo>
                <a:lnTo>
                  <a:pt x="46" y="1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Freeform 31">
            <a:extLst>
              <a:ext uri="{FF2B5EF4-FFF2-40B4-BE49-F238E27FC236}">
                <a16:creationId xmlns:a16="http://schemas.microsoft.com/office/drawing/2014/main" id="{69E6B5EC-C9DB-5D4A-B913-8A3B0D632340}"/>
              </a:ext>
            </a:extLst>
          </p:cNvPr>
          <p:cNvSpPr>
            <a:spLocks/>
          </p:cNvSpPr>
          <p:nvPr/>
        </p:nvSpPr>
        <p:spPr bwMode="auto">
          <a:xfrm>
            <a:off x="3978275" y="2435225"/>
            <a:ext cx="76200" cy="657225"/>
          </a:xfrm>
          <a:custGeom>
            <a:avLst/>
            <a:gdLst>
              <a:gd name="T0" fmla="*/ 47 w 48"/>
              <a:gd name="T1" fmla="*/ 0 h 414"/>
              <a:gd name="T2" fmla="*/ 0 w 48"/>
              <a:gd name="T3" fmla="*/ 413 h 414"/>
              <a:gd name="T4" fmla="*/ 47 w 48"/>
              <a:gd name="T5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414">
                <a:moveTo>
                  <a:pt x="47" y="0"/>
                </a:moveTo>
                <a:lnTo>
                  <a:pt x="0" y="413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Freeform 32">
            <a:extLst>
              <a:ext uri="{FF2B5EF4-FFF2-40B4-BE49-F238E27FC236}">
                <a16:creationId xmlns:a16="http://schemas.microsoft.com/office/drawing/2014/main" id="{84C607ED-91D9-EE4A-BE72-5FEF97BF5E1F}"/>
              </a:ext>
            </a:extLst>
          </p:cNvPr>
          <p:cNvSpPr>
            <a:spLocks/>
          </p:cNvSpPr>
          <p:nvPr/>
        </p:nvSpPr>
        <p:spPr bwMode="auto">
          <a:xfrm>
            <a:off x="3963988" y="2973388"/>
            <a:ext cx="53975" cy="119062"/>
          </a:xfrm>
          <a:custGeom>
            <a:avLst/>
            <a:gdLst>
              <a:gd name="T0" fmla="*/ 33 w 34"/>
              <a:gd name="T1" fmla="*/ 5 h 75"/>
              <a:gd name="T2" fmla="*/ 8 w 34"/>
              <a:gd name="T3" fmla="*/ 74 h 75"/>
              <a:gd name="T4" fmla="*/ 0 w 34"/>
              <a:gd name="T5" fmla="*/ 0 h 75"/>
              <a:gd name="T6" fmla="*/ 33 w 34"/>
              <a:gd name="T7" fmla="*/ 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5">
                <a:moveTo>
                  <a:pt x="33" y="5"/>
                </a:moveTo>
                <a:lnTo>
                  <a:pt x="8" y="74"/>
                </a:lnTo>
                <a:lnTo>
                  <a:pt x="0" y="0"/>
                </a:lnTo>
                <a:lnTo>
                  <a:pt x="33" y="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Freeform 33">
            <a:extLst>
              <a:ext uri="{FF2B5EF4-FFF2-40B4-BE49-F238E27FC236}">
                <a16:creationId xmlns:a16="http://schemas.microsoft.com/office/drawing/2014/main" id="{6FF41191-17D8-A942-A0DC-231CF4FDDE02}"/>
              </a:ext>
            </a:extLst>
          </p:cNvPr>
          <p:cNvSpPr>
            <a:spLocks/>
          </p:cNvSpPr>
          <p:nvPr/>
        </p:nvSpPr>
        <p:spPr bwMode="auto">
          <a:xfrm>
            <a:off x="4616450" y="2435225"/>
            <a:ext cx="214313" cy="646113"/>
          </a:xfrm>
          <a:custGeom>
            <a:avLst/>
            <a:gdLst>
              <a:gd name="T0" fmla="*/ 134 w 135"/>
              <a:gd name="T1" fmla="*/ 0 h 407"/>
              <a:gd name="T2" fmla="*/ 0 w 135"/>
              <a:gd name="T3" fmla="*/ 406 h 407"/>
              <a:gd name="T4" fmla="*/ 134 w 135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407">
                <a:moveTo>
                  <a:pt x="134" y="0"/>
                </a:moveTo>
                <a:lnTo>
                  <a:pt x="0" y="406"/>
                </a:lnTo>
                <a:lnTo>
                  <a:pt x="1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Freeform 34">
            <a:extLst>
              <a:ext uri="{FF2B5EF4-FFF2-40B4-BE49-F238E27FC236}">
                <a16:creationId xmlns:a16="http://schemas.microsoft.com/office/drawing/2014/main" id="{57A2725A-ADF7-8345-B12D-37F3A01A738C}"/>
              </a:ext>
            </a:extLst>
          </p:cNvPr>
          <p:cNvSpPr>
            <a:spLocks/>
          </p:cNvSpPr>
          <p:nvPr/>
        </p:nvSpPr>
        <p:spPr bwMode="auto">
          <a:xfrm>
            <a:off x="4616450" y="2962275"/>
            <a:ext cx="61913" cy="119063"/>
          </a:xfrm>
          <a:custGeom>
            <a:avLst/>
            <a:gdLst>
              <a:gd name="T0" fmla="*/ 38 w 39"/>
              <a:gd name="T1" fmla="*/ 12 h 75"/>
              <a:gd name="T2" fmla="*/ 0 w 39"/>
              <a:gd name="T3" fmla="*/ 74 h 75"/>
              <a:gd name="T4" fmla="*/ 7 w 39"/>
              <a:gd name="T5" fmla="*/ 0 h 75"/>
              <a:gd name="T6" fmla="*/ 38 w 39"/>
              <a:gd name="T7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75">
                <a:moveTo>
                  <a:pt x="38" y="12"/>
                </a:moveTo>
                <a:lnTo>
                  <a:pt x="0" y="74"/>
                </a:lnTo>
                <a:lnTo>
                  <a:pt x="7" y="0"/>
                </a:lnTo>
                <a:lnTo>
                  <a:pt x="38" y="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5" name="Freeform 35">
            <a:extLst>
              <a:ext uri="{FF2B5EF4-FFF2-40B4-BE49-F238E27FC236}">
                <a16:creationId xmlns:a16="http://schemas.microsoft.com/office/drawing/2014/main" id="{BC5E12A0-A308-7B4C-85C2-1C37D0037E66}"/>
              </a:ext>
            </a:extLst>
          </p:cNvPr>
          <p:cNvSpPr>
            <a:spLocks/>
          </p:cNvSpPr>
          <p:nvPr/>
        </p:nvSpPr>
        <p:spPr bwMode="auto">
          <a:xfrm>
            <a:off x="5213350" y="2435225"/>
            <a:ext cx="1588" cy="646113"/>
          </a:xfrm>
          <a:custGeom>
            <a:avLst/>
            <a:gdLst>
              <a:gd name="T0" fmla="*/ 0 w 1"/>
              <a:gd name="T1" fmla="*/ 0 h 407"/>
              <a:gd name="T2" fmla="*/ 0 w 1"/>
              <a:gd name="T3" fmla="*/ 406 h 407"/>
              <a:gd name="T4" fmla="*/ 0 w 1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07">
                <a:moveTo>
                  <a:pt x="0" y="0"/>
                </a:moveTo>
                <a:lnTo>
                  <a:pt x="0" y="4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6" name="Freeform 36">
            <a:extLst>
              <a:ext uri="{FF2B5EF4-FFF2-40B4-BE49-F238E27FC236}">
                <a16:creationId xmlns:a16="http://schemas.microsoft.com/office/drawing/2014/main" id="{421D9145-A138-1249-B460-591DB58BE55A}"/>
              </a:ext>
            </a:extLst>
          </p:cNvPr>
          <p:cNvSpPr>
            <a:spLocks/>
          </p:cNvSpPr>
          <p:nvPr/>
        </p:nvSpPr>
        <p:spPr bwMode="auto">
          <a:xfrm>
            <a:off x="5186363" y="2965450"/>
            <a:ext cx="53975" cy="115888"/>
          </a:xfrm>
          <a:custGeom>
            <a:avLst/>
            <a:gdLst>
              <a:gd name="T0" fmla="*/ 33 w 34"/>
              <a:gd name="T1" fmla="*/ 0 h 73"/>
              <a:gd name="T2" fmla="*/ 17 w 34"/>
              <a:gd name="T3" fmla="*/ 72 h 73"/>
              <a:gd name="T4" fmla="*/ 0 w 34"/>
              <a:gd name="T5" fmla="*/ 0 h 73"/>
              <a:gd name="T6" fmla="*/ 33 w 34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3">
                <a:moveTo>
                  <a:pt x="33" y="0"/>
                </a:moveTo>
                <a:lnTo>
                  <a:pt x="17" y="72"/>
                </a:ln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7" name="Freeform 37">
            <a:extLst>
              <a:ext uri="{FF2B5EF4-FFF2-40B4-BE49-F238E27FC236}">
                <a16:creationId xmlns:a16="http://schemas.microsoft.com/office/drawing/2014/main" id="{2F496C03-A62B-5349-A52C-CE00A48CCCCF}"/>
              </a:ext>
            </a:extLst>
          </p:cNvPr>
          <p:cNvSpPr>
            <a:spLocks/>
          </p:cNvSpPr>
          <p:nvPr/>
        </p:nvSpPr>
        <p:spPr bwMode="auto">
          <a:xfrm>
            <a:off x="4764088" y="1319213"/>
            <a:ext cx="842962" cy="333375"/>
          </a:xfrm>
          <a:custGeom>
            <a:avLst/>
            <a:gdLst>
              <a:gd name="T0" fmla="*/ 0 w 531"/>
              <a:gd name="T1" fmla="*/ 209 h 210"/>
              <a:gd name="T2" fmla="*/ 0 w 531"/>
              <a:gd name="T3" fmla="*/ 0 h 210"/>
              <a:gd name="T4" fmla="*/ 530 w 531"/>
              <a:gd name="T5" fmla="*/ 0 h 210"/>
              <a:gd name="T6" fmla="*/ 530 w 531"/>
              <a:gd name="T7" fmla="*/ 209 h 210"/>
              <a:gd name="T8" fmla="*/ 0 w 531"/>
              <a:gd name="T9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" h="210">
                <a:moveTo>
                  <a:pt x="0" y="209"/>
                </a:moveTo>
                <a:lnTo>
                  <a:pt x="0" y="0"/>
                </a:lnTo>
                <a:lnTo>
                  <a:pt x="530" y="0"/>
                </a:lnTo>
                <a:lnTo>
                  <a:pt x="530" y="209"/>
                </a:lnTo>
                <a:lnTo>
                  <a:pt x="0" y="20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Freeform 38">
            <a:extLst>
              <a:ext uri="{FF2B5EF4-FFF2-40B4-BE49-F238E27FC236}">
                <a16:creationId xmlns:a16="http://schemas.microsoft.com/office/drawing/2014/main" id="{2DC3E04B-32F1-B844-8DF5-C0740630F370}"/>
              </a:ext>
            </a:extLst>
          </p:cNvPr>
          <p:cNvSpPr>
            <a:spLocks/>
          </p:cNvSpPr>
          <p:nvPr/>
        </p:nvSpPr>
        <p:spPr bwMode="auto">
          <a:xfrm>
            <a:off x="5148263" y="1319213"/>
            <a:ext cx="1587" cy="322262"/>
          </a:xfrm>
          <a:custGeom>
            <a:avLst/>
            <a:gdLst>
              <a:gd name="T0" fmla="*/ 0 w 1"/>
              <a:gd name="T1" fmla="*/ 0 h 203"/>
              <a:gd name="T2" fmla="*/ 0 w 1"/>
              <a:gd name="T3" fmla="*/ 202 h 203"/>
              <a:gd name="T4" fmla="*/ 0 w 1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Freeform 39">
            <a:extLst>
              <a:ext uri="{FF2B5EF4-FFF2-40B4-BE49-F238E27FC236}">
                <a16:creationId xmlns:a16="http://schemas.microsoft.com/office/drawing/2014/main" id="{0C98CB89-FCB8-1445-A6E8-4DAF84E43BB1}"/>
              </a:ext>
            </a:extLst>
          </p:cNvPr>
          <p:cNvSpPr>
            <a:spLocks/>
          </p:cNvSpPr>
          <p:nvPr/>
        </p:nvSpPr>
        <p:spPr bwMode="auto">
          <a:xfrm>
            <a:off x="5521325" y="1330325"/>
            <a:ext cx="1588" cy="322263"/>
          </a:xfrm>
          <a:custGeom>
            <a:avLst/>
            <a:gdLst>
              <a:gd name="T0" fmla="*/ 0 w 1"/>
              <a:gd name="T1" fmla="*/ 0 h 203"/>
              <a:gd name="T2" fmla="*/ 0 w 1"/>
              <a:gd name="T3" fmla="*/ 202 h 203"/>
              <a:gd name="T4" fmla="*/ 0 w 1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0" name="Freeform 40">
            <a:extLst>
              <a:ext uri="{FF2B5EF4-FFF2-40B4-BE49-F238E27FC236}">
                <a16:creationId xmlns:a16="http://schemas.microsoft.com/office/drawing/2014/main" id="{E0ED46C2-9CCE-CE42-942D-88B456CE4C89}"/>
              </a:ext>
            </a:extLst>
          </p:cNvPr>
          <p:cNvSpPr>
            <a:spLocks/>
          </p:cNvSpPr>
          <p:nvPr/>
        </p:nvSpPr>
        <p:spPr bwMode="auto">
          <a:xfrm>
            <a:off x="4851400" y="1304925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1" name="Freeform 41">
            <a:extLst>
              <a:ext uri="{FF2B5EF4-FFF2-40B4-BE49-F238E27FC236}">
                <a16:creationId xmlns:a16="http://schemas.microsoft.com/office/drawing/2014/main" id="{03052E43-1C02-5144-84BF-DEED272F4FAE}"/>
              </a:ext>
            </a:extLst>
          </p:cNvPr>
          <p:cNvSpPr>
            <a:spLocks/>
          </p:cNvSpPr>
          <p:nvPr/>
        </p:nvSpPr>
        <p:spPr bwMode="auto">
          <a:xfrm>
            <a:off x="5233988" y="1319213"/>
            <a:ext cx="1587" cy="322262"/>
          </a:xfrm>
          <a:custGeom>
            <a:avLst/>
            <a:gdLst>
              <a:gd name="T0" fmla="*/ 0 w 1"/>
              <a:gd name="T1" fmla="*/ 0 h 203"/>
              <a:gd name="T2" fmla="*/ 0 w 1"/>
              <a:gd name="T3" fmla="*/ 202 h 203"/>
              <a:gd name="T4" fmla="*/ 0 w 1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">
                <a:moveTo>
                  <a:pt x="0" y="0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Freeform 42">
            <a:extLst>
              <a:ext uri="{FF2B5EF4-FFF2-40B4-BE49-F238E27FC236}">
                <a16:creationId xmlns:a16="http://schemas.microsoft.com/office/drawing/2014/main" id="{145936D8-5CF1-3747-A56B-50023ADAC28A}"/>
              </a:ext>
            </a:extLst>
          </p:cNvPr>
          <p:cNvSpPr>
            <a:spLocks/>
          </p:cNvSpPr>
          <p:nvPr/>
        </p:nvSpPr>
        <p:spPr bwMode="auto">
          <a:xfrm>
            <a:off x="4787900" y="2157413"/>
            <a:ext cx="841375" cy="336550"/>
          </a:xfrm>
          <a:custGeom>
            <a:avLst/>
            <a:gdLst>
              <a:gd name="T0" fmla="*/ 0 w 530"/>
              <a:gd name="T1" fmla="*/ 211 h 212"/>
              <a:gd name="T2" fmla="*/ 0 w 530"/>
              <a:gd name="T3" fmla="*/ 0 h 212"/>
              <a:gd name="T4" fmla="*/ 529 w 530"/>
              <a:gd name="T5" fmla="*/ 0 h 212"/>
              <a:gd name="T6" fmla="*/ 529 w 530"/>
              <a:gd name="T7" fmla="*/ 211 h 212"/>
              <a:gd name="T8" fmla="*/ 0 w 530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Freeform 43">
            <a:extLst>
              <a:ext uri="{FF2B5EF4-FFF2-40B4-BE49-F238E27FC236}">
                <a16:creationId xmlns:a16="http://schemas.microsoft.com/office/drawing/2014/main" id="{1E248529-B4B1-CD4C-B6D7-01702BAC6B4E}"/>
              </a:ext>
            </a:extLst>
          </p:cNvPr>
          <p:cNvSpPr>
            <a:spLocks/>
          </p:cNvSpPr>
          <p:nvPr/>
        </p:nvSpPr>
        <p:spPr bwMode="auto">
          <a:xfrm>
            <a:off x="5170488" y="2157413"/>
            <a:ext cx="1587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4" name="Freeform 44">
            <a:extLst>
              <a:ext uri="{FF2B5EF4-FFF2-40B4-BE49-F238E27FC236}">
                <a16:creationId xmlns:a16="http://schemas.microsoft.com/office/drawing/2014/main" id="{E6A837A6-07AA-D346-8239-04E88D75052A}"/>
              </a:ext>
            </a:extLst>
          </p:cNvPr>
          <p:cNvSpPr>
            <a:spLocks/>
          </p:cNvSpPr>
          <p:nvPr/>
        </p:nvSpPr>
        <p:spPr bwMode="auto">
          <a:xfrm>
            <a:off x="5541963" y="2170113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5" name="Freeform 45">
            <a:extLst>
              <a:ext uri="{FF2B5EF4-FFF2-40B4-BE49-F238E27FC236}">
                <a16:creationId xmlns:a16="http://schemas.microsoft.com/office/drawing/2014/main" id="{2F3F0876-2DCC-B140-9F82-46B3DA823BCB}"/>
              </a:ext>
            </a:extLst>
          </p:cNvPr>
          <p:cNvSpPr>
            <a:spLocks/>
          </p:cNvSpPr>
          <p:nvPr/>
        </p:nvSpPr>
        <p:spPr bwMode="auto">
          <a:xfrm>
            <a:off x="4873625" y="2146300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6" name="Freeform 46">
            <a:extLst>
              <a:ext uri="{FF2B5EF4-FFF2-40B4-BE49-F238E27FC236}">
                <a16:creationId xmlns:a16="http://schemas.microsoft.com/office/drawing/2014/main" id="{03243816-40FC-6942-A1A9-6175B918F3D7}"/>
              </a:ext>
            </a:extLst>
          </p:cNvPr>
          <p:cNvSpPr>
            <a:spLocks/>
          </p:cNvSpPr>
          <p:nvPr/>
        </p:nvSpPr>
        <p:spPr bwMode="auto">
          <a:xfrm>
            <a:off x="5254625" y="2157413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7" name="Freeform 47">
            <a:extLst>
              <a:ext uri="{FF2B5EF4-FFF2-40B4-BE49-F238E27FC236}">
                <a16:creationId xmlns:a16="http://schemas.microsoft.com/office/drawing/2014/main" id="{4A3721F3-9A85-454E-8C9D-0D88A06BD203}"/>
              </a:ext>
            </a:extLst>
          </p:cNvPr>
          <p:cNvSpPr>
            <a:spLocks/>
          </p:cNvSpPr>
          <p:nvPr/>
        </p:nvSpPr>
        <p:spPr bwMode="auto">
          <a:xfrm>
            <a:off x="7459663" y="3022600"/>
            <a:ext cx="1266825" cy="484188"/>
          </a:xfrm>
          <a:custGeom>
            <a:avLst/>
            <a:gdLst>
              <a:gd name="T0" fmla="*/ 0 w 798"/>
              <a:gd name="T1" fmla="*/ 304 h 305"/>
              <a:gd name="T2" fmla="*/ 0 w 798"/>
              <a:gd name="T3" fmla="*/ 0 h 305"/>
              <a:gd name="T4" fmla="*/ 797 w 798"/>
              <a:gd name="T5" fmla="*/ 0 h 305"/>
              <a:gd name="T6" fmla="*/ 797 w 798"/>
              <a:gd name="T7" fmla="*/ 304 h 305"/>
              <a:gd name="T8" fmla="*/ 0 w 798"/>
              <a:gd name="T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8" h="305">
                <a:moveTo>
                  <a:pt x="0" y="304"/>
                </a:moveTo>
                <a:lnTo>
                  <a:pt x="0" y="0"/>
                </a:lnTo>
                <a:lnTo>
                  <a:pt x="797" y="0"/>
                </a:lnTo>
                <a:lnTo>
                  <a:pt x="797" y="304"/>
                </a:lnTo>
                <a:lnTo>
                  <a:pt x="0" y="3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8" name="Freeform 48">
            <a:extLst>
              <a:ext uri="{FF2B5EF4-FFF2-40B4-BE49-F238E27FC236}">
                <a16:creationId xmlns:a16="http://schemas.microsoft.com/office/drawing/2014/main" id="{B536815F-20C3-3A4E-96B7-7BD69DE2561B}"/>
              </a:ext>
            </a:extLst>
          </p:cNvPr>
          <p:cNvSpPr>
            <a:spLocks/>
          </p:cNvSpPr>
          <p:nvPr/>
        </p:nvSpPr>
        <p:spPr bwMode="auto">
          <a:xfrm>
            <a:off x="5946775" y="2146300"/>
            <a:ext cx="841375" cy="336550"/>
          </a:xfrm>
          <a:custGeom>
            <a:avLst/>
            <a:gdLst>
              <a:gd name="T0" fmla="*/ 0 w 530"/>
              <a:gd name="T1" fmla="*/ 211 h 212"/>
              <a:gd name="T2" fmla="*/ 0 w 530"/>
              <a:gd name="T3" fmla="*/ 0 h 212"/>
              <a:gd name="T4" fmla="*/ 529 w 530"/>
              <a:gd name="T5" fmla="*/ 0 h 212"/>
              <a:gd name="T6" fmla="*/ 529 w 530"/>
              <a:gd name="T7" fmla="*/ 211 h 212"/>
              <a:gd name="T8" fmla="*/ 0 w 530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212">
                <a:moveTo>
                  <a:pt x="0" y="211"/>
                </a:moveTo>
                <a:lnTo>
                  <a:pt x="0" y="0"/>
                </a:lnTo>
                <a:lnTo>
                  <a:pt x="529" y="0"/>
                </a:lnTo>
                <a:lnTo>
                  <a:pt x="529" y="211"/>
                </a:lnTo>
                <a:lnTo>
                  <a:pt x="0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9" name="Freeform 49">
            <a:extLst>
              <a:ext uri="{FF2B5EF4-FFF2-40B4-BE49-F238E27FC236}">
                <a16:creationId xmlns:a16="http://schemas.microsoft.com/office/drawing/2014/main" id="{E4201CA9-067E-1B41-9060-A1ECBA986036}"/>
              </a:ext>
            </a:extLst>
          </p:cNvPr>
          <p:cNvSpPr>
            <a:spLocks/>
          </p:cNvSpPr>
          <p:nvPr/>
        </p:nvSpPr>
        <p:spPr bwMode="auto">
          <a:xfrm>
            <a:off x="6330950" y="2146300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0" name="Freeform 50">
            <a:extLst>
              <a:ext uri="{FF2B5EF4-FFF2-40B4-BE49-F238E27FC236}">
                <a16:creationId xmlns:a16="http://schemas.microsoft.com/office/drawing/2014/main" id="{9977FBE6-D1D4-0D40-AB68-B5C2F2D262B5}"/>
              </a:ext>
            </a:extLst>
          </p:cNvPr>
          <p:cNvSpPr>
            <a:spLocks/>
          </p:cNvSpPr>
          <p:nvPr/>
        </p:nvSpPr>
        <p:spPr bwMode="auto">
          <a:xfrm>
            <a:off x="6702425" y="2157413"/>
            <a:ext cx="1588" cy="325437"/>
          </a:xfrm>
          <a:custGeom>
            <a:avLst/>
            <a:gdLst>
              <a:gd name="T0" fmla="*/ 0 w 1"/>
              <a:gd name="T1" fmla="*/ 0 h 205"/>
              <a:gd name="T2" fmla="*/ 0 w 1"/>
              <a:gd name="T3" fmla="*/ 204 h 205"/>
              <a:gd name="T4" fmla="*/ 0 w 1"/>
              <a:gd name="T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5">
                <a:moveTo>
                  <a:pt x="0" y="0"/>
                </a:move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1" name="Freeform 51">
            <a:extLst>
              <a:ext uri="{FF2B5EF4-FFF2-40B4-BE49-F238E27FC236}">
                <a16:creationId xmlns:a16="http://schemas.microsoft.com/office/drawing/2014/main" id="{D0CE06E0-533C-9E46-930A-773B01C68334}"/>
              </a:ext>
            </a:extLst>
          </p:cNvPr>
          <p:cNvSpPr>
            <a:spLocks/>
          </p:cNvSpPr>
          <p:nvPr/>
        </p:nvSpPr>
        <p:spPr bwMode="auto">
          <a:xfrm>
            <a:off x="6032500" y="2133600"/>
            <a:ext cx="1588" cy="336550"/>
          </a:xfrm>
          <a:custGeom>
            <a:avLst/>
            <a:gdLst>
              <a:gd name="T0" fmla="*/ 0 w 1"/>
              <a:gd name="T1" fmla="*/ 0 h 212"/>
              <a:gd name="T2" fmla="*/ 0 w 1"/>
              <a:gd name="T3" fmla="*/ 211 h 212"/>
              <a:gd name="T4" fmla="*/ 0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0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Freeform 52">
            <a:extLst>
              <a:ext uri="{FF2B5EF4-FFF2-40B4-BE49-F238E27FC236}">
                <a16:creationId xmlns:a16="http://schemas.microsoft.com/office/drawing/2014/main" id="{C6E333EA-8D9E-7B43-BC01-F5C2A49BF727}"/>
              </a:ext>
            </a:extLst>
          </p:cNvPr>
          <p:cNvSpPr>
            <a:spLocks/>
          </p:cNvSpPr>
          <p:nvPr/>
        </p:nvSpPr>
        <p:spPr bwMode="auto">
          <a:xfrm>
            <a:off x="6415088" y="2146300"/>
            <a:ext cx="1587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03 h 204"/>
              <a:gd name="T4" fmla="*/ 0 w 1"/>
              <a:gd name="T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">
                <a:moveTo>
                  <a:pt x="0" y="0"/>
                </a:move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Freeform 53">
            <a:extLst>
              <a:ext uri="{FF2B5EF4-FFF2-40B4-BE49-F238E27FC236}">
                <a16:creationId xmlns:a16="http://schemas.microsoft.com/office/drawing/2014/main" id="{D2240CFC-04C5-5143-92EF-3FEF54E8F3AA}"/>
              </a:ext>
            </a:extLst>
          </p:cNvPr>
          <p:cNvSpPr>
            <a:spLocks/>
          </p:cNvSpPr>
          <p:nvPr/>
        </p:nvSpPr>
        <p:spPr bwMode="auto">
          <a:xfrm>
            <a:off x="5851525" y="2435225"/>
            <a:ext cx="130175" cy="668338"/>
          </a:xfrm>
          <a:custGeom>
            <a:avLst/>
            <a:gdLst>
              <a:gd name="T0" fmla="*/ 81 w 82"/>
              <a:gd name="T1" fmla="*/ 0 h 421"/>
              <a:gd name="T2" fmla="*/ 0 w 82"/>
              <a:gd name="T3" fmla="*/ 420 h 421"/>
              <a:gd name="T4" fmla="*/ 81 w 82"/>
              <a:gd name="T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" h="421">
                <a:moveTo>
                  <a:pt x="81" y="0"/>
                </a:moveTo>
                <a:lnTo>
                  <a:pt x="0" y="420"/>
                </a:lnTo>
                <a:lnTo>
                  <a:pt x="8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4" name="Freeform 54">
            <a:extLst>
              <a:ext uri="{FF2B5EF4-FFF2-40B4-BE49-F238E27FC236}">
                <a16:creationId xmlns:a16="http://schemas.microsoft.com/office/drawing/2014/main" id="{5DE5EF81-9570-754E-B675-EE14638D6C4C}"/>
              </a:ext>
            </a:extLst>
          </p:cNvPr>
          <p:cNvSpPr>
            <a:spLocks/>
          </p:cNvSpPr>
          <p:nvPr/>
        </p:nvSpPr>
        <p:spPr bwMode="auto">
          <a:xfrm>
            <a:off x="5846763" y="2984500"/>
            <a:ext cx="53975" cy="119063"/>
          </a:xfrm>
          <a:custGeom>
            <a:avLst/>
            <a:gdLst>
              <a:gd name="T0" fmla="*/ 33 w 34"/>
              <a:gd name="T1" fmla="*/ 7 h 75"/>
              <a:gd name="T2" fmla="*/ 3 w 34"/>
              <a:gd name="T3" fmla="*/ 74 h 75"/>
              <a:gd name="T4" fmla="*/ 0 w 34"/>
              <a:gd name="T5" fmla="*/ 0 h 75"/>
              <a:gd name="T6" fmla="*/ 33 w 34"/>
              <a:gd name="T7" fmla="*/ 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5">
                <a:moveTo>
                  <a:pt x="33" y="7"/>
                </a:moveTo>
                <a:lnTo>
                  <a:pt x="3" y="74"/>
                </a:lnTo>
                <a:lnTo>
                  <a:pt x="0" y="0"/>
                </a:lnTo>
                <a:lnTo>
                  <a:pt x="33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5" name="Freeform 55">
            <a:extLst>
              <a:ext uri="{FF2B5EF4-FFF2-40B4-BE49-F238E27FC236}">
                <a16:creationId xmlns:a16="http://schemas.microsoft.com/office/drawing/2014/main" id="{574D4CE8-BA58-7949-9EE4-918A903541A7}"/>
              </a:ext>
            </a:extLst>
          </p:cNvPr>
          <p:cNvSpPr>
            <a:spLocks/>
          </p:cNvSpPr>
          <p:nvPr/>
        </p:nvSpPr>
        <p:spPr bwMode="auto">
          <a:xfrm>
            <a:off x="6373813" y="2422525"/>
            <a:ext cx="1587" cy="669925"/>
          </a:xfrm>
          <a:custGeom>
            <a:avLst/>
            <a:gdLst>
              <a:gd name="T0" fmla="*/ 0 w 1"/>
              <a:gd name="T1" fmla="*/ 0 h 422"/>
              <a:gd name="T2" fmla="*/ 0 w 1"/>
              <a:gd name="T3" fmla="*/ 421 h 422"/>
              <a:gd name="T4" fmla="*/ 0 w 1"/>
              <a:gd name="T5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22">
                <a:moveTo>
                  <a:pt x="0" y="0"/>
                </a:moveTo>
                <a:lnTo>
                  <a:pt x="0" y="42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6" name="Freeform 56">
            <a:extLst>
              <a:ext uri="{FF2B5EF4-FFF2-40B4-BE49-F238E27FC236}">
                <a16:creationId xmlns:a16="http://schemas.microsoft.com/office/drawing/2014/main" id="{AE027E2B-615D-C74C-B5B5-C892B6762A9D}"/>
              </a:ext>
            </a:extLst>
          </p:cNvPr>
          <p:cNvSpPr>
            <a:spLocks/>
          </p:cNvSpPr>
          <p:nvPr/>
        </p:nvSpPr>
        <p:spPr bwMode="auto">
          <a:xfrm>
            <a:off x="6346825" y="2976563"/>
            <a:ext cx="53975" cy="115887"/>
          </a:xfrm>
          <a:custGeom>
            <a:avLst/>
            <a:gdLst>
              <a:gd name="T0" fmla="*/ 33 w 34"/>
              <a:gd name="T1" fmla="*/ 0 h 73"/>
              <a:gd name="T2" fmla="*/ 17 w 34"/>
              <a:gd name="T3" fmla="*/ 72 h 73"/>
              <a:gd name="T4" fmla="*/ 0 w 34"/>
              <a:gd name="T5" fmla="*/ 0 h 73"/>
              <a:gd name="T6" fmla="*/ 33 w 34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73">
                <a:moveTo>
                  <a:pt x="33" y="0"/>
                </a:moveTo>
                <a:lnTo>
                  <a:pt x="17" y="72"/>
                </a:ln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Freeform 57">
            <a:extLst>
              <a:ext uri="{FF2B5EF4-FFF2-40B4-BE49-F238E27FC236}">
                <a16:creationId xmlns:a16="http://schemas.microsoft.com/office/drawing/2014/main" id="{8D144AC5-EBF3-AF4C-8549-5197CF5DCB02}"/>
              </a:ext>
            </a:extLst>
          </p:cNvPr>
          <p:cNvSpPr>
            <a:spLocks/>
          </p:cNvSpPr>
          <p:nvPr/>
        </p:nvSpPr>
        <p:spPr bwMode="auto">
          <a:xfrm>
            <a:off x="6745288" y="2422525"/>
            <a:ext cx="225425" cy="658813"/>
          </a:xfrm>
          <a:custGeom>
            <a:avLst/>
            <a:gdLst>
              <a:gd name="T0" fmla="*/ 0 w 142"/>
              <a:gd name="T1" fmla="*/ 0 h 415"/>
              <a:gd name="T2" fmla="*/ 141 w 142"/>
              <a:gd name="T3" fmla="*/ 414 h 415"/>
              <a:gd name="T4" fmla="*/ 0 w 142"/>
              <a:gd name="T5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" h="415">
                <a:moveTo>
                  <a:pt x="0" y="0"/>
                </a:moveTo>
                <a:lnTo>
                  <a:pt x="141" y="41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8" name="Freeform 58">
            <a:extLst>
              <a:ext uri="{FF2B5EF4-FFF2-40B4-BE49-F238E27FC236}">
                <a16:creationId xmlns:a16="http://schemas.microsoft.com/office/drawing/2014/main" id="{B87B53A0-D5EA-844D-BC25-3B7F500A6AD5}"/>
              </a:ext>
            </a:extLst>
          </p:cNvPr>
          <p:cNvSpPr>
            <a:spLocks/>
          </p:cNvSpPr>
          <p:nvPr/>
        </p:nvSpPr>
        <p:spPr bwMode="auto">
          <a:xfrm>
            <a:off x="6907213" y="2962275"/>
            <a:ext cx="63500" cy="119063"/>
          </a:xfrm>
          <a:custGeom>
            <a:avLst/>
            <a:gdLst>
              <a:gd name="T0" fmla="*/ 31 w 40"/>
              <a:gd name="T1" fmla="*/ 0 h 75"/>
              <a:gd name="T2" fmla="*/ 39 w 40"/>
              <a:gd name="T3" fmla="*/ 74 h 75"/>
              <a:gd name="T4" fmla="*/ 0 w 40"/>
              <a:gd name="T5" fmla="*/ 13 h 75"/>
              <a:gd name="T6" fmla="*/ 31 w 40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75">
                <a:moveTo>
                  <a:pt x="31" y="0"/>
                </a:moveTo>
                <a:lnTo>
                  <a:pt x="39" y="74"/>
                </a:lnTo>
                <a:lnTo>
                  <a:pt x="0" y="13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9" name="Freeform 59">
            <a:extLst>
              <a:ext uri="{FF2B5EF4-FFF2-40B4-BE49-F238E27FC236}">
                <a16:creationId xmlns:a16="http://schemas.microsoft.com/office/drawing/2014/main" id="{61489D74-C2FE-3F45-9A9D-29B9C624943B}"/>
              </a:ext>
            </a:extLst>
          </p:cNvPr>
          <p:cNvSpPr>
            <a:spLocks/>
          </p:cNvSpPr>
          <p:nvPr/>
        </p:nvSpPr>
        <p:spPr bwMode="auto">
          <a:xfrm>
            <a:off x="4095750" y="1582738"/>
            <a:ext cx="703263" cy="541337"/>
          </a:xfrm>
          <a:custGeom>
            <a:avLst/>
            <a:gdLst>
              <a:gd name="T0" fmla="*/ 442 w 443"/>
              <a:gd name="T1" fmla="*/ 0 h 341"/>
              <a:gd name="T2" fmla="*/ 0 w 443"/>
              <a:gd name="T3" fmla="*/ 340 h 341"/>
              <a:gd name="T4" fmla="*/ 442 w 443"/>
              <a:gd name="T5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3" h="341">
                <a:moveTo>
                  <a:pt x="442" y="0"/>
                </a:moveTo>
                <a:lnTo>
                  <a:pt x="0" y="340"/>
                </a:lnTo>
                <a:lnTo>
                  <a:pt x="44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0" name="Freeform 60">
            <a:extLst>
              <a:ext uri="{FF2B5EF4-FFF2-40B4-BE49-F238E27FC236}">
                <a16:creationId xmlns:a16="http://schemas.microsoft.com/office/drawing/2014/main" id="{7B03D416-E58E-5E47-BCF7-55521C98CE92}"/>
              </a:ext>
            </a:extLst>
          </p:cNvPr>
          <p:cNvSpPr>
            <a:spLocks/>
          </p:cNvSpPr>
          <p:nvPr/>
        </p:nvSpPr>
        <p:spPr bwMode="auto">
          <a:xfrm>
            <a:off x="4095750" y="2033588"/>
            <a:ext cx="103188" cy="90487"/>
          </a:xfrm>
          <a:custGeom>
            <a:avLst/>
            <a:gdLst>
              <a:gd name="T0" fmla="*/ 64 w 65"/>
              <a:gd name="T1" fmla="*/ 29 h 57"/>
              <a:gd name="T2" fmla="*/ 0 w 65"/>
              <a:gd name="T3" fmla="*/ 56 h 57"/>
              <a:gd name="T4" fmla="*/ 45 w 65"/>
              <a:gd name="T5" fmla="*/ 0 h 57"/>
              <a:gd name="T6" fmla="*/ 64 w 65"/>
              <a:gd name="T7" fmla="*/ 2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7">
                <a:moveTo>
                  <a:pt x="64" y="29"/>
                </a:moveTo>
                <a:lnTo>
                  <a:pt x="0" y="56"/>
                </a:lnTo>
                <a:lnTo>
                  <a:pt x="45" y="0"/>
                </a:lnTo>
                <a:lnTo>
                  <a:pt x="64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1" name="Freeform 61">
            <a:extLst>
              <a:ext uri="{FF2B5EF4-FFF2-40B4-BE49-F238E27FC236}">
                <a16:creationId xmlns:a16="http://schemas.microsoft.com/office/drawing/2014/main" id="{70DF06BC-2944-2641-A6C4-5DD6EF9F444E}"/>
              </a:ext>
            </a:extLst>
          </p:cNvPr>
          <p:cNvSpPr>
            <a:spLocks/>
          </p:cNvSpPr>
          <p:nvPr/>
        </p:nvSpPr>
        <p:spPr bwMode="auto">
          <a:xfrm>
            <a:off x="5181600" y="1604963"/>
            <a:ext cx="1588" cy="519112"/>
          </a:xfrm>
          <a:custGeom>
            <a:avLst/>
            <a:gdLst>
              <a:gd name="T0" fmla="*/ 0 w 1"/>
              <a:gd name="T1" fmla="*/ 0 h 327"/>
              <a:gd name="T2" fmla="*/ 0 w 1"/>
              <a:gd name="T3" fmla="*/ 326 h 327"/>
              <a:gd name="T4" fmla="*/ 0 w 1"/>
              <a:gd name="T5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7">
                <a:moveTo>
                  <a:pt x="0" y="0"/>
                </a:moveTo>
                <a:lnTo>
                  <a:pt x="0" y="32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2" name="Freeform 62">
            <a:extLst>
              <a:ext uri="{FF2B5EF4-FFF2-40B4-BE49-F238E27FC236}">
                <a16:creationId xmlns:a16="http://schemas.microsoft.com/office/drawing/2014/main" id="{F1F5DEB0-8A1C-0B4B-A8D4-80FA7DDE6EF3}"/>
              </a:ext>
            </a:extLst>
          </p:cNvPr>
          <p:cNvSpPr>
            <a:spLocks/>
          </p:cNvSpPr>
          <p:nvPr/>
        </p:nvSpPr>
        <p:spPr bwMode="auto">
          <a:xfrm>
            <a:off x="5153025" y="2008188"/>
            <a:ext cx="55563" cy="115887"/>
          </a:xfrm>
          <a:custGeom>
            <a:avLst/>
            <a:gdLst>
              <a:gd name="T0" fmla="*/ 34 w 35"/>
              <a:gd name="T1" fmla="*/ 0 h 73"/>
              <a:gd name="T2" fmla="*/ 18 w 35"/>
              <a:gd name="T3" fmla="*/ 72 h 73"/>
              <a:gd name="T4" fmla="*/ 0 w 35"/>
              <a:gd name="T5" fmla="*/ 0 h 73"/>
              <a:gd name="T6" fmla="*/ 34 w 35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73">
                <a:moveTo>
                  <a:pt x="34" y="0"/>
                </a:moveTo>
                <a:lnTo>
                  <a:pt x="18" y="72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3" name="Freeform 63">
            <a:extLst>
              <a:ext uri="{FF2B5EF4-FFF2-40B4-BE49-F238E27FC236}">
                <a16:creationId xmlns:a16="http://schemas.microsoft.com/office/drawing/2014/main" id="{D3D59F8F-7391-5244-A3E6-D4FD58543368}"/>
              </a:ext>
            </a:extLst>
          </p:cNvPr>
          <p:cNvSpPr>
            <a:spLocks/>
          </p:cNvSpPr>
          <p:nvPr/>
        </p:nvSpPr>
        <p:spPr bwMode="auto">
          <a:xfrm>
            <a:off x="5562600" y="1604963"/>
            <a:ext cx="769938" cy="530225"/>
          </a:xfrm>
          <a:custGeom>
            <a:avLst/>
            <a:gdLst>
              <a:gd name="T0" fmla="*/ 0 w 485"/>
              <a:gd name="T1" fmla="*/ 0 h 334"/>
              <a:gd name="T2" fmla="*/ 484 w 485"/>
              <a:gd name="T3" fmla="*/ 333 h 334"/>
              <a:gd name="T4" fmla="*/ 0 w 485"/>
              <a:gd name="T5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5" h="334">
                <a:moveTo>
                  <a:pt x="0" y="0"/>
                </a:moveTo>
                <a:lnTo>
                  <a:pt x="484" y="3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4" name="Freeform 64">
            <a:extLst>
              <a:ext uri="{FF2B5EF4-FFF2-40B4-BE49-F238E27FC236}">
                <a16:creationId xmlns:a16="http://schemas.microsoft.com/office/drawing/2014/main" id="{B6307EE8-4336-6A4E-869E-CD8AD001CF6F}"/>
              </a:ext>
            </a:extLst>
          </p:cNvPr>
          <p:cNvSpPr>
            <a:spLocks/>
          </p:cNvSpPr>
          <p:nvPr/>
        </p:nvSpPr>
        <p:spPr bwMode="auto">
          <a:xfrm>
            <a:off x="6226175" y="2047875"/>
            <a:ext cx="106363" cy="87313"/>
          </a:xfrm>
          <a:custGeom>
            <a:avLst/>
            <a:gdLst>
              <a:gd name="T0" fmla="*/ 17 w 67"/>
              <a:gd name="T1" fmla="*/ 0 h 55"/>
              <a:gd name="T2" fmla="*/ 66 w 67"/>
              <a:gd name="T3" fmla="*/ 54 h 55"/>
              <a:gd name="T4" fmla="*/ 0 w 67"/>
              <a:gd name="T5" fmla="*/ 31 h 55"/>
              <a:gd name="T6" fmla="*/ 17 w 67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55">
                <a:moveTo>
                  <a:pt x="17" y="0"/>
                </a:moveTo>
                <a:lnTo>
                  <a:pt x="66" y="54"/>
                </a:lnTo>
                <a:lnTo>
                  <a:pt x="0" y="31"/>
                </a:lnTo>
                <a:lnTo>
                  <a:pt x="1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5" name="Freeform 65">
            <a:extLst>
              <a:ext uri="{FF2B5EF4-FFF2-40B4-BE49-F238E27FC236}">
                <a16:creationId xmlns:a16="http://schemas.microsoft.com/office/drawing/2014/main" id="{9F74ADA8-E130-8B4C-A5BF-B3DBD9D1F212}"/>
              </a:ext>
            </a:extLst>
          </p:cNvPr>
          <p:cNvSpPr>
            <a:spLocks/>
          </p:cNvSpPr>
          <p:nvPr/>
        </p:nvSpPr>
        <p:spPr bwMode="auto">
          <a:xfrm>
            <a:off x="3535363" y="3033713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6" name="Line 66">
            <a:extLst>
              <a:ext uri="{FF2B5EF4-FFF2-40B4-BE49-F238E27FC236}">
                <a16:creationId xmlns:a16="http://schemas.microsoft.com/office/drawing/2014/main" id="{6DBB888C-DB75-9C44-B827-239E97F2D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013" y="3054350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7" name="Line 67">
            <a:extLst>
              <a:ext uri="{FF2B5EF4-FFF2-40B4-BE49-F238E27FC236}">
                <a16:creationId xmlns:a16="http://schemas.microsoft.com/office/drawing/2014/main" id="{90315077-FFFB-7F45-A6F5-6CAF584551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7750" y="3030538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8" name="Line 68">
            <a:extLst>
              <a:ext uri="{FF2B5EF4-FFF2-40B4-BE49-F238E27FC236}">
                <a16:creationId xmlns:a16="http://schemas.microsoft.com/office/drawing/2014/main" id="{81ECFBD8-1263-B041-B7BD-B7DC47424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4263" y="3022600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9" name="Line 69">
            <a:extLst>
              <a:ext uri="{FF2B5EF4-FFF2-40B4-BE49-F238E27FC236}">
                <a16:creationId xmlns:a16="http://schemas.microsoft.com/office/drawing/2014/main" id="{01DF5179-4A08-C248-BBA8-138F64B55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3028950"/>
            <a:ext cx="26987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0" name="Line 70">
            <a:extLst>
              <a:ext uri="{FF2B5EF4-FFF2-40B4-BE49-F238E27FC236}">
                <a16:creationId xmlns:a16="http://schemas.microsoft.com/office/drawing/2014/main" id="{7D402E8F-2895-3040-A24A-8349841DE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000" y="3036888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1" name="Line 71">
            <a:extLst>
              <a:ext uri="{FF2B5EF4-FFF2-40B4-BE49-F238E27FC236}">
                <a16:creationId xmlns:a16="http://schemas.microsoft.com/office/drawing/2014/main" id="{3BD5B2FD-B8F7-D140-AF02-CBECE517B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3060700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2" name="Freeform 72">
            <a:extLst>
              <a:ext uri="{FF2B5EF4-FFF2-40B4-BE49-F238E27FC236}">
                <a16:creationId xmlns:a16="http://schemas.microsoft.com/office/drawing/2014/main" id="{F5D05F4D-945E-4042-A561-274E2B353B68}"/>
              </a:ext>
            </a:extLst>
          </p:cNvPr>
          <p:cNvSpPr>
            <a:spLocks/>
          </p:cNvSpPr>
          <p:nvPr/>
        </p:nvSpPr>
        <p:spPr bwMode="auto">
          <a:xfrm>
            <a:off x="3690938" y="3033713"/>
            <a:ext cx="85725" cy="93662"/>
          </a:xfrm>
          <a:custGeom>
            <a:avLst/>
            <a:gdLst>
              <a:gd name="T0" fmla="*/ 21 w 54"/>
              <a:gd name="T1" fmla="*/ 0 h 59"/>
              <a:gd name="T2" fmla="*/ 53 w 54"/>
              <a:gd name="T3" fmla="*/ 58 h 59"/>
              <a:gd name="T4" fmla="*/ 0 w 54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21" y="0"/>
                </a:moveTo>
                <a:lnTo>
                  <a:pt x="53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3" name="Freeform 73">
            <a:extLst>
              <a:ext uri="{FF2B5EF4-FFF2-40B4-BE49-F238E27FC236}">
                <a16:creationId xmlns:a16="http://schemas.microsoft.com/office/drawing/2014/main" id="{30C250C4-1964-E544-BDC2-D9C179B36544}"/>
              </a:ext>
            </a:extLst>
          </p:cNvPr>
          <p:cNvSpPr>
            <a:spLocks/>
          </p:cNvSpPr>
          <p:nvPr/>
        </p:nvSpPr>
        <p:spPr bwMode="auto">
          <a:xfrm>
            <a:off x="4195763" y="3033713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4" name="Line 74">
            <a:extLst>
              <a:ext uri="{FF2B5EF4-FFF2-40B4-BE49-F238E27FC236}">
                <a16:creationId xmlns:a16="http://schemas.microsoft.com/office/drawing/2014/main" id="{75BB1DC0-FAAC-D64B-B9E0-84F0E2A71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5763" y="3054350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5" name="Line 75">
            <a:extLst>
              <a:ext uri="{FF2B5EF4-FFF2-40B4-BE49-F238E27FC236}">
                <a16:creationId xmlns:a16="http://schemas.microsoft.com/office/drawing/2014/main" id="{CE090EE0-BA18-FB41-ACE7-AFBFDBBDE9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9738" y="3030538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6" name="Line 76">
            <a:extLst>
              <a:ext uri="{FF2B5EF4-FFF2-40B4-BE49-F238E27FC236}">
                <a16:creationId xmlns:a16="http://schemas.microsoft.com/office/drawing/2014/main" id="{105B3E3E-4FBB-F44B-AE99-4147727BF0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6250" y="3022600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7" name="Line 77">
            <a:extLst>
              <a:ext uri="{FF2B5EF4-FFF2-40B4-BE49-F238E27FC236}">
                <a16:creationId xmlns:a16="http://schemas.microsoft.com/office/drawing/2014/main" id="{CBA0C361-EDC1-D642-87A0-937373FA0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4825" y="3028950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8" name="Line 78">
            <a:extLst>
              <a:ext uri="{FF2B5EF4-FFF2-40B4-BE49-F238E27FC236}">
                <a16:creationId xmlns:a16="http://schemas.microsoft.com/office/drawing/2014/main" id="{6456E876-2791-7E41-9D47-3EC200637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6575" y="3036888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9" name="Line 79">
            <a:extLst>
              <a:ext uri="{FF2B5EF4-FFF2-40B4-BE49-F238E27FC236}">
                <a16:creationId xmlns:a16="http://schemas.microsoft.com/office/drawing/2014/main" id="{BD6D5F41-FD24-A84D-BD4E-9EE3717D8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3060700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0" name="Freeform 80">
            <a:extLst>
              <a:ext uri="{FF2B5EF4-FFF2-40B4-BE49-F238E27FC236}">
                <a16:creationId xmlns:a16="http://schemas.microsoft.com/office/drawing/2014/main" id="{9432BA72-9221-5F49-914E-80FB44D30F52}"/>
              </a:ext>
            </a:extLst>
          </p:cNvPr>
          <p:cNvSpPr>
            <a:spLocks/>
          </p:cNvSpPr>
          <p:nvPr/>
        </p:nvSpPr>
        <p:spPr bwMode="auto">
          <a:xfrm>
            <a:off x="4349750" y="3033713"/>
            <a:ext cx="87313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1" name="Freeform 81">
            <a:extLst>
              <a:ext uri="{FF2B5EF4-FFF2-40B4-BE49-F238E27FC236}">
                <a16:creationId xmlns:a16="http://schemas.microsoft.com/office/drawing/2014/main" id="{5EA33ED1-681C-A243-B61B-2181879EAB00}"/>
              </a:ext>
            </a:extLst>
          </p:cNvPr>
          <p:cNvSpPr>
            <a:spLocks/>
          </p:cNvSpPr>
          <p:nvPr/>
        </p:nvSpPr>
        <p:spPr bwMode="auto">
          <a:xfrm>
            <a:off x="4797425" y="3033713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1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2" name="Line 82">
            <a:extLst>
              <a:ext uri="{FF2B5EF4-FFF2-40B4-BE49-F238E27FC236}">
                <a16:creationId xmlns:a16="http://schemas.microsoft.com/office/drawing/2014/main" id="{AE2EF60A-C1A4-DD4D-9823-5C92B7E37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075" y="3054350"/>
            <a:ext cx="58738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3" name="Line 83">
            <a:extLst>
              <a:ext uri="{FF2B5EF4-FFF2-40B4-BE49-F238E27FC236}">
                <a16:creationId xmlns:a16="http://schemas.microsoft.com/office/drawing/2014/main" id="{6308DC15-1D5E-3943-8AE9-0495424AD8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9813" y="3030538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4" name="Line 84">
            <a:extLst>
              <a:ext uri="{FF2B5EF4-FFF2-40B4-BE49-F238E27FC236}">
                <a16:creationId xmlns:a16="http://schemas.microsoft.com/office/drawing/2014/main" id="{F853C7BA-918B-CF4E-8FEE-822DEA57AA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9975" y="3022600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5" name="Line 85">
            <a:extLst>
              <a:ext uri="{FF2B5EF4-FFF2-40B4-BE49-F238E27FC236}">
                <a16:creationId xmlns:a16="http://schemas.microsoft.com/office/drawing/2014/main" id="{5490D2C2-416C-6C46-A692-E30BF68B1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8" y="3028950"/>
            <a:ext cx="30162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6" name="Line 86">
            <a:extLst>
              <a:ext uri="{FF2B5EF4-FFF2-40B4-BE49-F238E27FC236}">
                <a16:creationId xmlns:a16="http://schemas.microsoft.com/office/drawing/2014/main" id="{CA591E99-D6EA-3B4A-B9BC-EF8C2B0F6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6650" y="3036888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7" name="Line 87">
            <a:extLst>
              <a:ext uri="{FF2B5EF4-FFF2-40B4-BE49-F238E27FC236}">
                <a16:creationId xmlns:a16="http://schemas.microsoft.com/office/drawing/2014/main" id="{B85CE1E2-7EEF-714F-8AB1-C59DB2F13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3060700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8" name="Freeform 88">
            <a:extLst>
              <a:ext uri="{FF2B5EF4-FFF2-40B4-BE49-F238E27FC236}">
                <a16:creationId xmlns:a16="http://schemas.microsoft.com/office/drawing/2014/main" id="{58E16F15-25E2-6940-AB0E-476AC0A58159}"/>
              </a:ext>
            </a:extLst>
          </p:cNvPr>
          <p:cNvSpPr>
            <a:spLocks/>
          </p:cNvSpPr>
          <p:nvPr/>
        </p:nvSpPr>
        <p:spPr bwMode="auto">
          <a:xfrm>
            <a:off x="4951413" y="3033713"/>
            <a:ext cx="85725" cy="93662"/>
          </a:xfrm>
          <a:custGeom>
            <a:avLst/>
            <a:gdLst>
              <a:gd name="T0" fmla="*/ 22 w 54"/>
              <a:gd name="T1" fmla="*/ 0 h 59"/>
              <a:gd name="T2" fmla="*/ 53 w 54"/>
              <a:gd name="T3" fmla="*/ 58 h 59"/>
              <a:gd name="T4" fmla="*/ 0 w 54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22" y="0"/>
                </a:moveTo>
                <a:lnTo>
                  <a:pt x="53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9" name="Freeform 89">
            <a:extLst>
              <a:ext uri="{FF2B5EF4-FFF2-40B4-BE49-F238E27FC236}">
                <a16:creationId xmlns:a16="http://schemas.microsoft.com/office/drawing/2014/main" id="{1A21C368-9713-4643-AF8C-B221577F3514}"/>
              </a:ext>
            </a:extLst>
          </p:cNvPr>
          <p:cNvSpPr>
            <a:spLocks/>
          </p:cNvSpPr>
          <p:nvPr/>
        </p:nvSpPr>
        <p:spPr bwMode="auto">
          <a:xfrm>
            <a:off x="5457825" y="3033713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0" name="Line 90">
            <a:extLst>
              <a:ext uri="{FF2B5EF4-FFF2-40B4-BE49-F238E27FC236}">
                <a16:creationId xmlns:a16="http://schemas.microsoft.com/office/drawing/2014/main" id="{832EAB0D-1939-A44D-AB00-863702CB18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7825" y="3054350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1" name="Line 91">
            <a:extLst>
              <a:ext uri="{FF2B5EF4-FFF2-40B4-BE49-F238E27FC236}">
                <a16:creationId xmlns:a16="http://schemas.microsoft.com/office/drawing/2014/main" id="{E0890A2D-3C9E-C241-BBD2-09E0C4D9F4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1800" y="3030538"/>
            <a:ext cx="30163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2" name="Line 92">
            <a:extLst>
              <a:ext uri="{FF2B5EF4-FFF2-40B4-BE49-F238E27FC236}">
                <a16:creationId xmlns:a16="http://schemas.microsoft.com/office/drawing/2014/main" id="{1B1D9FDF-8E3F-5547-99AB-882D30844A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1963" y="3022600"/>
            <a:ext cx="30162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3" name="Line 93">
            <a:extLst>
              <a:ext uri="{FF2B5EF4-FFF2-40B4-BE49-F238E27FC236}">
                <a16:creationId xmlns:a16="http://schemas.microsoft.com/office/drawing/2014/main" id="{B1E51ACB-5C41-0445-A2D7-96E843CFC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5" y="3028950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4" name="Line 94">
            <a:extLst>
              <a:ext uri="{FF2B5EF4-FFF2-40B4-BE49-F238E27FC236}">
                <a16:creationId xmlns:a16="http://schemas.microsoft.com/office/drawing/2014/main" id="{A2DD71ED-3253-1048-8693-74B5B9E43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050" y="3036888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5" name="Line 95">
            <a:extLst>
              <a:ext uri="{FF2B5EF4-FFF2-40B4-BE49-F238E27FC236}">
                <a16:creationId xmlns:a16="http://schemas.microsoft.com/office/drawing/2014/main" id="{E7BC23F9-33D3-0D45-BBA4-DAC57ADB2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060700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6" name="Freeform 96">
            <a:extLst>
              <a:ext uri="{FF2B5EF4-FFF2-40B4-BE49-F238E27FC236}">
                <a16:creationId xmlns:a16="http://schemas.microsoft.com/office/drawing/2014/main" id="{BE90E59C-A9D8-BA46-AED9-235697BAEA40}"/>
              </a:ext>
            </a:extLst>
          </p:cNvPr>
          <p:cNvSpPr>
            <a:spLocks/>
          </p:cNvSpPr>
          <p:nvPr/>
        </p:nvSpPr>
        <p:spPr bwMode="auto">
          <a:xfrm>
            <a:off x="5613400" y="3033713"/>
            <a:ext cx="87313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7" name="Freeform 97">
            <a:extLst>
              <a:ext uri="{FF2B5EF4-FFF2-40B4-BE49-F238E27FC236}">
                <a16:creationId xmlns:a16="http://schemas.microsoft.com/office/drawing/2014/main" id="{FF751DA6-5D0C-1B4E-A84D-0E215BAE1610}"/>
              </a:ext>
            </a:extLst>
          </p:cNvPr>
          <p:cNvSpPr>
            <a:spLocks/>
          </p:cNvSpPr>
          <p:nvPr/>
        </p:nvSpPr>
        <p:spPr bwMode="auto">
          <a:xfrm>
            <a:off x="6059488" y="3033713"/>
            <a:ext cx="85725" cy="93662"/>
          </a:xfrm>
          <a:custGeom>
            <a:avLst/>
            <a:gdLst>
              <a:gd name="T0" fmla="*/ 53 w 54"/>
              <a:gd name="T1" fmla="*/ 23 h 59"/>
              <a:gd name="T2" fmla="*/ 0 w 54"/>
              <a:gd name="T3" fmla="*/ 58 h 59"/>
              <a:gd name="T4" fmla="*/ 32 w 54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9">
                <a:moveTo>
                  <a:pt x="53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8" name="Line 98">
            <a:extLst>
              <a:ext uri="{FF2B5EF4-FFF2-40B4-BE49-F238E27FC236}">
                <a16:creationId xmlns:a16="http://schemas.microsoft.com/office/drawing/2014/main" id="{040A5A32-796D-AE44-AED5-CF0C167215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3138" y="3054350"/>
            <a:ext cx="58737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9" name="Line 99">
            <a:extLst>
              <a:ext uri="{FF2B5EF4-FFF2-40B4-BE49-F238E27FC236}">
                <a16:creationId xmlns:a16="http://schemas.microsoft.com/office/drawing/2014/main" id="{4A748898-CC46-2142-8291-86D6A4FD9C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8225" y="3030538"/>
            <a:ext cx="31750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0" name="Line 100">
            <a:extLst>
              <a:ext uri="{FF2B5EF4-FFF2-40B4-BE49-F238E27FC236}">
                <a16:creationId xmlns:a16="http://schemas.microsoft.com/office/drawing/2014/main" id="{5211AD5E-A68A-1F42-8C90-4BEB090E99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3625" y="3022600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1" name="Line 101">
            <a:extLst>
              <a:ext uri="{FF2B5EF4-FFF2-40B4-BE49-F238E27FC236}">
                <a16:creationId xmlns:a16="http://schemas.microsoft.com/office/drawing/2014/main" id="{F4E0400F-1043-574E-89C7-CB44E6E7C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0138" y="3028950"/>
            <a:ext cx="28575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2" name="Line 102">
            <a:extLst>
              <a:ext uri="{FF2B5EF4-FFF2-40B4-BE49-F238E27FC236}">
                <a16:creationId xmlns:a16="http://schemas.microsoft.com/office/drawing/2014/main" id="{58919A95-1D9E-1B43-8615-B13970315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8713" y="3036888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3" name="Line 103">
            <a:extLst>
              <a:ext uri="{FF2B5EF4-FFF2-40B4-BE49-F238E27FC236}">
                <a16:creationId xmlns:a16="http://schemas.microsoft.com/office/drawing/2014/main" id="{F99DF144-B776-744E-B59B-83105015C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875" y="3060700"/>
            <a:ext cx="61913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4" name="Freeform 104">
            <a:extLst>
              <a:ext uri="{FF2B5EF4-FFF2-40B4-BE49-F238E27FC236}">
                <a16:creationId xmlns:a16="http://schemas.microsoft.com/office/drawing/2014/main" id="{BD4FB065-0206-584E-9205-EDE36C8939EA}"/>
              </a:ext>
            </a:extLst>
          </p:cNvPr>
          <p:cNvSpPr>
            <a:spLocks/>
          </p:cNvSpPr>
          <p:nvPr/>
        </p:nvSpPr>
        <p:spPr bwMode="auto">
          <a:xfrm>
            <a:off x="6215063" y="3033713"/>
            <a:ext cx="87312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5" name="Freeform 105">
            <a:extLst>
              <a:ext uri="{FF2B5EF4-FFF2-40B4-BE49-F238E27FC236}">
                <a16:creationId xmlns:a16="http://schemas.microsoft.com/office/drawing/2014/main" id="{7F068508-8EED-A04C-A4E7-8F5DF401AA04}"/>
              </a:ext>
            </a:extLst>
          </p:cNvPr>
          <p:cNvSpPr>
            <a:spLocks/>
          </p:cNvSpPr>
          <p:nvPr/>
        </p:nvSpPr>
        <p:spPr bwMode="auto">
          <a:xfrm>
            <a:off x="6719888" y="3033713"/>
            <a:ext cx="87312" cy="93662"/>
          </a:xfrm>
          <a:custGeom>
            <a:avLst/>
            <a:gdLst>
              <a:gd name="T0" fmla="*/ 54 w 55"/>
              <a:gd name="T1" fmla="*/ 23 h 59"/>
              <a:gd name="T2" fmla="*/ 0 w 55"/>
              <a:gd name="T3" fmla="*/ 58 h 59"/>
              <a:gd name="T4" fmla="*/ 32 w 55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54" y="23"/>
                </a:moveTo>
                <a:lnTo>
                  <a:pt x="0" y="58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" name="Line 106">
            <a:extLst>
              <a:ext uri="{FF2B5EF4-FFF2-40B4-BE49-F238E27FC236}">
                <a16:creationId xmlns:a16="http://schemas.microsoft.com/office/drawing/2014/main" id="{23A71DBB-1413-7245-A3FE-9E73F5D60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3054350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" name="Line 107">
            <a:extLst>
              <a:ext uri="{FF2B5EF4-FFF2-40B4-BE49-F238E27FC236}">
                <a16:creationId xmlns:a16="http://schemas.microsoft.com/office/drawing/2014/main" id="{5240D226-8D07-FB41-8A0E-AD7FE9D8E6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3863" y="3030538"/>
            <a:ext cx="30162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8" name="Line 108">
            <a:extLst>
              <a:ext uri="{FF2B5EF4-FFF2-40B4-BE49-F238E27FC236}">
                <a16:creationId xmlns:a16="http://schemas.microsoft.com/office/drawing/2014/main" id="{19748468-96A0-9544-8EAF-E9ABB7F2E0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025" y="3022600"/>
            <a:ext cx="30163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9" name="Line 109">
            <a:extLst>
              <a:ext uri="{FF2B5EF4-FFF2-40B4-BE49-F238E27FC236}">
                <a16:creationId xmlns:a16="http://schemas.microsoft.com/office/drawing/2014/main" id="{C4DF1582-AE26-8442-827E-38A3A0789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0538" y="3028950"/>
            <a:ext cx="31750" cy="7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90" name="Line 110">
            <a:extLst>
              <a:ext uri="{FF2B5EF4-FFF2-40B4-BE49-F238E27FC236}">
                <a16:creationId xmlns:a16="http://schemas.microsoft.com/office/drawing/2014/main" id="{A2343950-A199-6F4C-939C-A5B5A1B33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3036888"/>
            <a:ext cx="28575" cy="23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91" name="Line 111">
            <a:extLst>
              <a:ext uri="{FF2B5EF4-FFF2-40B4-BE49-F238E27FC236}">
                <a16:creationId xmlns:a16="http://schemas.microsoft.com/office/drawing/2014/main" id="{48271E62-2334-D74C-98AE-892EAE5C6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3" y="3060700"/>
            <a:ext cx="60325" cy="65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92" name="Freeform 112">
            <a:extLst>
              <a:ext uri="{FF2B5EF4-FFF2-40B4-BE49-F238E27FC236}">
                <a16:creationId xmlns:a16="http://schemas.microsoft.com/office/drawing/2014/main" id="{507D853B-10CB-514F-9EF9-A1B86D261112}"/>
              </a:ext>
            </a:extLst>
          </p:cNvPr>
          <p:cNvSpPr>
            <a:spLocks/>
          </p:cNvSpPr>
          <p:nvPr/>
        </p:nvSpPr>
        <p:spPr bwMode="auto">
          <a:xfrm>
            <a:off x="6875463" y="3033713"/>
            <a:ext cx="87312" cy="93662"/>
          </a:xfrm>
          <a:custGeom>
            <a:avLst/>
            <a:gdLst>
              <a:gd name="T0" fmla="*/ 21 w 55"/>
              <a:gd name="T1" fmla="*/ 0 h 59"/>
              <a:gd name="T2" fmla="*/ 54 w 55"/>
              <a:gd name="T3" fmla="*/ 58 h 59"/>
              <a:gd name="T4" fmla="*/ 0 w 55"/>
              <a:gd name="T5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9">
                <a:moveTo>
                  <a:pt x="21" y="0"/>
                </a:moveTo>
                <a:lnTo>
                  <a:pt x="54" y="58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93" name="Rectangle 113">
            <a:extLst>
              <a:ext uri="{FF2B5EF4-FFF2-40B4-BE49-F238E27FC236}">
                <a16:creationId xmlns:a16="http://schemas.microsoft.com/office/drawing/2014/main" id="{AA41CB52-CA18-134C-A52A-26DA48411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3105150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46194" name="Rectangle 114">
            <a:extLst>
              <a:ext uri="{FF2B5EF4-FFF2-40B4-BE49-F238E27FC236}">
                <a16:creationId xmlns:a16="http://schemas.microsoft.com/office/drawing/2014/main" id="{048BCAB3-91E6-0648-ADCA-1D05E16A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311467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4*</a:t>
            </a:r>
          </a:p>
        </p:txBody>
      </p:sp>
      <p:sp>
        <p:nvSpPr>
          <p:cNvPr id="46195" name="Rectangle 115">
            <a:extLst>
              <a:ext uri="{FF2B5EF4-FFF2-40B4-BE49-F238E27FC236}">
                <a16:creationId xmlns:a16="http://schemas.microsoft.com/office/drawing/2014/main" id="{F3DEC156-E142-AD4D-9C65-036D2D02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3105150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6*</a:t>
            </a:r>
          </a:p>
        </p:txBody>
      </p:sp>
      <p:sp>
        <p:nvSpPr>
          <p:cNvPr id="46196" name="Rectangle 116">
            <a:extLst>
              <a:ext uri="{FF2B5EF4-FFF2-40B4-BE49-F238E27FC236}">
                <a16:creationId xmlns:a16="http://schemas.microsoft.com/office/drawing/2014/main" id="{60607D0A-3896-2D4F-9201-05240477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3105150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9*</a:t>
            </a:r>
          </a:p>
        </p:txBody>
      </p:sp>
      <p:sp>
        <p:nvSpPr>
          <p:cNvPr id="46197" name="Rectangle 117">
            <a:extLst>
              <a:ext uri="{FF2B5EF4-FFF2-40B4-BE49-F238E27FC236}">
                <a16:creationId xmlns:a16="http://schemas.microsoft.com/office/drawing/2014/main" id="{41D5190C-535A-2044-BE4F-7577F2642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31051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10*</a:t>
            </a:r>
          </a:p>
        </p:txBody>
      </p:sp>
      <p:sp>
        <p:nvSpPr>
          <p:cNvPr id="46198" name="Rectangle 118">
            <a:extLst>
              <a:ext uri="{FF2B5EF4-FFF2-40B4-BE49-F238E27FC236}">
                <a16:creationId xmlns:a16="http://schemas.microsoft.com/office/drawing/2014/main" id="{3EE44E46-44D6-D34F-97CC-9F9FF574A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31051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11*</a:t>
            </a:r>
          </a:p>
        </p:txBody>
      </p:sp>
      <p:sp>
        <p:nvSpPr>
          <p:cNvPr id="46199" name="Rectangle 119">
            <a:extLst>
              <a:ext uri="{FF2B5EF4-FFF2-40B4-BE49-F238E27FC236}">
                <a16:creationId xmlns:a16="http://schemas.microsoft.com/office/drawing/2014/main" id="{CB339B46-93F5-034E-BED1-51A8ED4B0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1051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12*</a:t>
            </a:r>
          </a:p>
        </p:txBody>
      </p:sp>
      <p:sp>
        <p:nvSpPr>
          <p:cNvPr id="46200" name="Rectangle 120">
            <a:extLst>
              <a:ext uri="{FF2B5EF4-FFF2-40B4-BE49-F238E27FC236}">
                <a16:creationId xmlns:a16="http://schemas.microsoft.com/office/drawing/2014/main" id="{4E154EEF-09B6-DE4F-BAC8-58676A21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31051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13*</a:t>
            </a:r>
          </a:p>
        </p:txBody>
      </p:sp>
      <p:sp>
        <p:nvSpPr>
          <p:cNvPr id="46201" name="Rectangle 121">
            <a:extLst>
              <a:ext uri="{FF2B5EF4-FFF2-40B4-BE49-F238E27FC236}">
                <a16:creationId xmlns:a16="http://schemas.microsoft.com/office/drawing/2014/main" id="{4727D48A-9581-084E-A583-63F209A02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31146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46202" name="Rectangle 122">
            <a:extLst>
              <a:ext uri="{FF2B5EF4-FFF2-40B4-BE49-F238E27FC236}">
                <a16:creationId xmlns:a16="http://schemas.microsoft.com/office/drawing/2014/main" id="{F36D9CDD-6344-F041-8FB5-A4C75BAE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31146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6203" name="Rectangle 123">
            <a:extLst>
              <a:ext uri="{FF2B5EF4-FFF2-40B4-BE49-F238E27FC236}">
                <a16:creationId xmlns:a16="http://schemas.microsoft.com/office/drawing/2014/main" id="{CC83DBF5-5C19-634E-89E1-305D7E8EC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31051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23*</a:t>
            </a:r>
          </a:p>
        </p:txBody>
      </p:sp>
      <p:sp>
        <p:nvSpPr>
          <p:cNvPr id="46204" name="Rectangle 124">
            <a:extLst>
              <a:ext uri="{FF2B5EF4-FFF2-40B4-BE49-F238E27FC236}">
                <a16:creationId xmlns:a16="http://schemas.microsoft.com/office/drawing/2014/main" id="{2A6BA24B-DCD9-BE4C-A2B0-A1BB0EFF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1051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31*</a:t>
            </a:r>
          </a:p>
        </p:txBody>
      </p:sp>
      <p:sp>
        <p:nvSpPr>
          <p:cNvPr id="46205" name="Rectangle 125">
            <a:extLst>
              <a:ext uri="{FF2B5EF4-FFF2-40B4-BE49-F238E27FC236}">
                <a16:creationId xmlns:a16="http://schemas.microsoft.com/office/drawing/2014/main" id="{CE18F2C1-55D3-1343-A1E5-316D0D1F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31146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35*</a:t>
            </a:r>
          </a:p>
        </p:txBody>
      </p:sp>
      <p:sp>
        <p:nvSpPr>
          <p:cNvPr id="46206" name="Rectangle 126">
            <a:extLst>
              <a:ext uri="{FF2B5EF4-FFF2-40B4-BE49-F238E27FC236}">
                <a16:creationId xmlns:a16="http://schemas.microsoft.com/office/drawing/2014/main" id="{54DB9AF8-1B1C-BB4C-9817-D12F259D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31051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36*</a:t>
            </a:r>
          </a:p>
        </p:txBody>
      </p:sp>
      <p:sp>
        <p:nvSpPr>
          <p:cNvPr id="46207" name="Rectangle 127">
            <a:extLst>
              <a:ext uri="{FF2B5EF4-FFF2-40B4-BE49-F238E27FC236}">
                <a16:creationId xmlns:a16="http://schemas.microsoft.com/office/drawing/2014/main" id="{B65F06CC-8B36-8D45-8AFD-1BC16691B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31051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6208" name="Rectangle 128">
            <a:extLst>
              <a:ext uri="{FF2B5EF4-FFF2-40B4-BE49-F238E27FC236}">
                <a16:creationId xmlns:a16="http://schemas.microsoft.com/office/drawing/2014/main" id="{8BF28A7F-807F-E54E-803B-867EEF21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31051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41*</a:t>
            </a:r>
          </a:p>
        </p:txBody>
      </p:sp>
      <p:sp>
        <p:nvSpPr>
          <p:cNvPr id="46209" name="Rectangle 129">
            <a:extLst>
              <a:ext uri="{FF2B5EF4-FFF2-40B4-BE49-F238E27FC236}">
                <a16:creationId xmlns:a16="http://schemas.microsoft.com/office/drawing/2014/main" id="{D490E935-205B-BF40-9FD0-8458B86A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5" y="310515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44*</a:t>
            </a:r>
          </a:p>
        </p:txBody>
      </p:sp>
      <p:sp>
        <p:nvSpPr>
          <p:cNvPr id="46210" name="Rectangle 130">
            <a:extLst>
              <a:ext uri="{FF2B5EF4-FFF2-40B4-BE49-F238E27FC236}">
                <a16:creationId xmlns:a16="http://schemas.microsoft.com/office/drawing/2014/main" id="{99BBE94B-B4F0-444F-BE50-05F168FC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1260475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6211" name="Rectangle 131">
            <a:extLst>
              <a:ext uri="{FF2B5EF4-FFF2-40B4-BE49-F238E27FC236}">
                <a16:creationId xmlns:a16="http://schemas.microsoft.com/office/drawing/2014/main" id="{15961916-F5AC-4742-9964-868D46EC6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1985963"/>
            <a:ext cx="1663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Data entry pages </a:t>
            </a:r>
          </a:p>
        </p:txBody>
      </p:sp>
      <p:sp>
        <p:nvSpPr>
          <p:cNvPr id="46212" name="Rectangle 132">
            <a:extLst>
              <a:ext uri="{FF2B5EF4-FFF2-40B4-BE49-F238E27FC236}">
                <a16:creationId xmlns:a16="http://schemas.microsoft.com/office/drawing/2014/main" id="{28C69B27-329A-6B41-9545-9FE8E7880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2262188"/>
            <a:ext cx="162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not yet in B+ tree</a:t>
            </a:r>
          </a:p>
        </p:txBody>
      </p:sp>
      <p:sp>
        <p:nvSpPr>
          <p:cNvPr id="46213" name="Rectangle 133">
            <a:extLst>
              <a:ext uri="{FF2B5EF4-FFF2-40B4-BE49-F238E27FC236}">
                <a16:creationId xmlns:a16="http://schemas.microsoft.com/office/drawing/2014/main" id="{CDDE3207-0896-4B44-BBEE-8CB894033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88" y="2163763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chemeClr val="tx2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46214" name="Rectangle 134">
            <a:extLst>
              <a:ext uri="{FF2B5EF4-FFF2-40B4-BE49-F238E27FC236}">
                <a16:creationId xmlns:a16="http://schemas.microsoft.com/office/drawing/2014/main" id="{39EBB377-E512-FF40-A7DB-B10A9E3A4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738" y="2163763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23</a:t>
            </a:r>
          </a:p>
        </p:txBody>
      </p:sp>
      <p:sp>
        <p:nvSpPr>
          <p:cNvPr id="46215" name="Rectangle 135">
            <a:extLst>
              <a:ext uri="{FF2B5EF4-FFF2-40B4-BE49-F238E27FC236}">
                <a16:creationId xmlns:a16="http://schemas.microsoft.com/office/drawing/2014/main" id="{FB4AF670-8EA4-3A49-B3BA-79B384EDF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0" y="2163763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6216" name="Rectangle 136">
            <a:extLst>
              <a:ext uri="{FF2B5EF4-FFF2-40B4-BE49-F238E27FC236}">
                <a16:creationId xmlns:a16="http://schemas.microsoft.com/office/drawing/2014/main" id="{03008F06-D854-6F4F-9C86-65F76AE0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163763"/>
            <a:ext cx="2730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6217" name="Rectangle 137">
            <a:extLst>
              <a:ext uri="{FF2B5EF4-FFF2-40B4-BE49-F238E27FC236}">
                <a16:creationId xmlns:a16="http://schemas.microsoft.com/office/drawing/2014/main" id="{66C39459-534B-B648-A571-1F170120E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0" y="13160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6218" name="Rectangle 138">
            <a:extLst>
              <a:ext uri="{FF2B5EF4-FFF2-40B4-BE49-F238E27FC236}">
                <a16:creationId xmlns:a16="http://schemas.microsoft.com/office/drawing/2014/main" id="{527A9FDB-4FC5-5448-80F0-B0BC31AD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13160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6219" name="Line 139">
            <a:extLst>
              <a:ext uri="{FF2B5EF4-FFF2-40B4-BE49-F238E27FC236}">
                <a16:creationId xmlns:a16="http://schemas.microsoft.com/office/drawing/2014/main" id="{9F2D2388-B0EB-904D-B83F-B7EACC906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1430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0" name="Arc 140">
            <a:extLst>
              <a:ext uri="{FF2B5EF4-FFF2-40B4-BE49-F238E27FC236}">
                <a16:creationId xmlns:a16="http://schemas.microsoft.com/office/drawing/2014/main" id="{BB78C4FE-8711-A842-B758-E9B7E0899643}"/>
              </a:ext>
            </a:extLst>
          </p:cNvPr>
          <p:cNvSpPr>
            <a:spLocks/>
          </p:cNvSpPr>
          <p:nvPr/>
        </p:nvSpPr>
        <p:spPr bwMode="auto">
          <a:xfrm>
            <a:off x="7546975" y="2593975"/>
            <a:ext cx="228600" cy="457200"/>
          </a:xfrm>
          <a:custGeom>
            <a:avLst/>
            <a:gdLst>
              <a:gd name="G0" fmla="+- 21598 0 0"/>
              <a:gd name="G1" fmla="+- 21599 0 0"/>
              <a:gd name="G2" fmla="+- 21600 0 0"/>
              <a:gd name="T0" fmla="*/ 0 w 21598"/>
              <a:gd name="T1" fmla="*/ 21299 h 21599"/>
              <a:gd name="T2" fmla="*/ 21448 w 21598"/>
              <a:gd name="T3" fmla="*/ 0 h 21599"/>
              <a:gd name="T4" fmla="*/ 21598 w 21598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8" h="21599" fill="none" extrusionOk="0">
                <a:moveTo>
                  <a:pt x="0" y="21299"/>
                </a:moveTo>
                <a:cubicBezTo>
                  <a:pt x="163" y="9546"/>
                  <a:pt x="9694" y="81"/>
                  <a:pt x="21447" y="-1"/>
                </a:cubicBezTo>
              </a:path>
              <a:path w="21598" h="21599" stroke="0" extrusionOk="0">
                <a:moveTo>
                  <a:pt x="0" y="21299"/>
                </a:moveTo>
                <a:cubicBezTo>
                  <a:pt x="163" y="9546"/>
                  <a:pt x="9694" y="81"/>
                  <a:pt x="21447" y="-1"/>
                </a:cubicBezTo>
                <a:lnTo>
                  <a:pt x="21598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1" name="Freeform 141">
            <a:extLst>
              <a:ext uri="{FF2B5EF4-FFF2-40B4-BE49-F238E27FC236}">
                <a16:creationId xmlns:a16="http://schemas.microsoft.com/office/drawing/2014/main" id="{40319364-A906-1E42-9B38-A89F6450D917}"/>
              </a:ext>
            </a:extLst>
          </p:cNvPr>
          <p:cNvSpPr>
            <a:spLocks/>
          </p:cNvSpPr>
          <p:nvPr/>
        </p:nvSpPr>
        <p:spPr bwMode="auto">
          <a:xfrm>
            <a:off x="2917825" y="6410325"/>
            <a:ext cx="542925" cy="257175"/>
          </a:xfrm>
          <a:custGeom>
            <a:avLst/>
            <a:gdLst>
              <a:gd name="T0" fmla="*/ 0 w 342"/>
              <a:gd name="T1" fmla="*/ 161 h 162"/>
              <a:gd name="T2" fmla="*/ 0 w 342"/>
              <a:gd name="T3" fmla="*/ 0 h 162"/>
              <a:gd name="T4" fmla="*/ 341 w 342"/>
              <a:gd name="T5" fmla="*/ 0 h 162"/>
              <a:gd name="T6" fmla="*/ 341 w 342"/>
              <a:gd name="T7" fmla="*/ 161 h 162"/>
              <a:gd name="T8" fmla="*/ 0 w 34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2" name="Freeform 142">
            <a:extLst>
              <a:ext uri="{FF2B5EF4-FFF2-40B4-BE49-F238E27FC236}">
                <a16:creationId xmlns:a16="http://schemas.microsoft.com/office/drawing/2014/main" id="{9F14AF60-893A-A24E-B70C-780B734901DF}"/>
              </a:ext>
            </a:extLst>
          </p:cNvPr>
          <p:cNvSpPr>
            <a:spLocks/>
          </p:cNvSpPr>
          <p:nvPr/>
        </p:nvSpPr>
        <p:spPr bwMode="auto">
          <a:xfrm>
            <a:off x="3189288" y="6410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3" name="Freeform 143">
            <a:extLst>
              <a:ext uri="{FF2B5EF4-FFF2-40B4-BE49-F238E27FC236}">
                <a16:creationId xmlns:a16="http://schemas.microsoft.com/office/drawing/2014/main" id="{4129C62F-2984-3E41-A36E-4D101985C3BF}"/>
              </a:ext>
            </a:extLst>
          </p:cNvPr>
          <p:cNvSpPr>
            <a:spLocks/>
          </p:cNvSpPr>
          <p:nvPr/>
        </p:nvSpPr>
        <p:spPr bwMode="auto">
          <a:xfrm>
            <a:off x="3567113" y="6410325"/>
            <a:ext cx="542925" cy="257175"/>
          </a:xfrm>
          <a:custGeom>
            <a:avLst/>
            <a:gdLst>
              <a:gd name="T0" fmla="*/ 0 w 342"/>
              <a:gd name="T1" fmla="*/ 161 h 162"/>
              <a:gd name="T2" fmla="*/ 0 w 342"/>
              <a:gd name="T3" fmla="*/ 0 h 162"/>
              <a:gd name="T4" fmla="*/ 341 w 342"/>
              <a:gd name="T5" fmla="*/ 0 h 162"/>
              <a:gd name="T6" fmla="*/ 341 w 342"/>
              <a:gd name="T7" fmla="*/ 161 h 162"/>
              <a:gd name="T8" fmla="*/ 0 w 34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4" name="Freeform 144">
            <a:extLst>
              <a:ext uri="{FF2B5EF4-FFF2-40B4-BE49-F238E27FC236}">
                <a16:creationId xmlns:a16="http://schemas.microsoft.com/office/drawing/2014/main" id="{31E9848C-AE64-A241-95B9-D7BE537EEBAD}"/>
              </a:ext>
            </a:extLst>
          </p:cNvPr>
          <p:cNvSpPr>
            <a:spLocks/>
          </p:cNvSpPr>
          <p:nvPr/>
        </p:nvSpPr>
        <p:spPr bwMode="auto">
          <a:xfrm>
            <a:off x="3838575" y="64103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5" name="Freeform 145">
            <a:extLst>
              <a:ext uri="{FF2B5EF4-FFF2-40B4-BE49-F238E27FC236}">
                <a16:creationId xmlns:a16="http://schemas.microsoft.com/office/drawing/2014/main" id="{65C8DCE9-7DB2-D048-9BFC-467636A079C5}"/>
              </a:ext>
            </a:extLst>
          </p:cNvPr>
          <p:cNvSpPr>
            <a:spLocks/>
          </p:cNvSpPr>
          <p:nvPr/>
        </p:nvSpPr>
        <p:spPr bwMode="auto">
          <a:xfrm>
            <a:off x="4214813" y="6410325"/>
            <a:ext cx="544512" cy="257175"/>
          </a:xfrm>
          <a:custGeom>
            <a:avLst/>
            <a:gdLst>
              <a:gd name="T0" fmla="*/ 0 w 343"/>
              <a:gd name="T1" fmla="*/ 161 h 162"/>
              <a:gd name="T2" fmla="*/ 0 w 343"/>
              <a:gd name="T3" fmla="*/ 0 h 162"/>
              <a:gd name="T4" fmla="*/ 342 w 343"/>
              <a:gd name="T5" fmla="*/ 0 h 162"/>
              <a:gd name="T6" fmla="*/ 342 w 343"/>
              <a:gd name="T7" fmla="*/ 161 h 162"/>
              <a:gd name="T8" fmla="*/ 0 w 343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62">
                <a:moveTo>
                  <a:pt x="0" y="161"/>
                </a:moveTo>
                <a:lnTo>
                  <a:pt x="0" y="0"/>
                </a:lnTo>
                <a:lnTo>
                  <a:pt x="342" y="0"/>
                </a:lnTo>
                <a:lnTo>
                  <a:pt x="342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6" name="Freeform 146">
            <a:extLst>
              <a:ext uri="{FF2B5EF4-FFF2-40B4-BE49-F238E27FC236}">
                <a16:creationId xmlns:a16="http://schemas.microsoft.com/office/drawing/2014/main" id="{712F8C7A-80E7-454C-8C50-A65E53B8BE35}"/>
              </a:ext>
            </a:extLst>
          </p:cNvPr>
          <p:cNvSpPr>
            <a:spLocks/>
          </p:cNvSpPr>
          <p:nvPr/>
        </p:nvSpPr>
        <p:spPr bwMode="auto">
          <a:xfrm>
            <a:off x="4487863" y="6410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7" name="Freeform 147">
            <a:extLst>
              <a:ext uri="{FF2B5EF4-FFF2-40B4-BE49-F238E27FC236}">
                <a16:creationId xmlns:a16="http://schemas.microsoft.com/office/drawing/2014/main" id="{68238FD3-8FE9-3F43-9254-AEB04A378A58}"/>
              </a:ext>
            </a:extLst>
          </p:cNvPr>
          <p:cNvSpPr>
            <a:spLocks/>
          </p:cNvSpPr>
          <p:nvPr/>
        </p:nvSpPr>
        <p:spPr bwMode="auto">
          <a:xfrm>
            <a:off x="4854575" y="6410325"/>
            <a:ext cx="541338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8" name="Freeform 148">
            <a:extLst>
              <a:ext uri="{FF2B5EF4-FFF2-40B4-BE49-F238E27FC236}">
                <a16:creationId xmlns:a16="http://schemas.microsoft.com/office/drawing/2014/main" id="{47B21F29-9743-2947-9A41-3BAA87BB5E6C}"/>
              </a:ext>
            </a:extLst>
          </p:cNvPr>
          <p:cNvSpPr>
            <a:spLocks/>
          </p:cNvSpPr>
          <p:nvPr/>
        </p:nvSpPr>
        <p:spPr bwMode="auto">
          <a:xfrm>
            <a:off x="5124450" y="64103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9" name="Freeform 149">
            <a:extLst>
              <a:ext uri="{FF2B5EF4-FFF2-40B4-BE49-F238E27FC236}">
                <a16:creationId xmlns:a16="http://schemas.microsoft.com/office/drawing/2014/main" id="{18ECA03E-B748-EC43-90CE-E997CFF8381E}"/>
              </a:ext>
            </a:extLst>
          </p:cNvPr>
          <p:cNvSpPr>
            <a:spLocks/>
          </p:cNvSpPr>
          <p:nvPr/>
        </p:nvSpPr>
        <p:spPr bwMode="auto">
          <a:xfrm>
            <a:off x="5503863" y="6410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30" name="Freeform 150">
            <a:extLst>
              <a:ext uri="{FF2B5EF4-FFF2-40B4-BE49-F238E27FC236}">
                <a16:creationId xmlns:a16="http://schemas.microsoft.com/office/drawing/2014/main" id="{407188FE-C110-914C-88F9-3BAE9DA71BE4}"/>
              </a:ext>
            </a:extLst>
          </p:cNvPr>
          <p:cNvSpPr>
            <a:spLocks/>
          </p:cNvSpPr>
          <p:nvPr/>
        </p:nvSpPr>
        <p:spPr bwMode="auto">
          <a:xfrm>
            <a:off x="5773738" y="6410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31" name="Freeform 151">
            <a:extLst>
              <a:ext uri="{FF2B5EF4-FFF2-40B4-BE49-F238E27FC236}">
                <a16:creationId xmlns:a16="http://schemas.microsoft.com/office/drawing/2014/main" id="{36453B11-BFC9-4F4B-9C98-ED3FAC973AE3}"/>
              </a:ext>
            </a:extLst>
          </p:cNvPr>
          <p:cNvSpPr>
            <a:spLocks/>
          </p:cNvSpPr>
          <p:nvPr/>
        </p:nvSpPr>
        <p:spPr bwMode="auto">
          <a:xfrm>
            <a:off x="6151563" y="6410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32" name="Freeform 152">
            <a:extLst>
              <a:ext uri="{FF2B5EF4-FFF2-40B4-BE49-F238E27FC236}">
                <a16:creationId xmlns:a16="http://schemas.microsoft.com/office/drawing/2014/main" id="{5BB19AEE-AE93-5445-A70F-34CB6439E6F0}"/>
              </a:ext>
            </a:extLst>
          </p:cNvPr>
          <p:cNvSpPr>
            <a:spLocks/>
          </p:cNvSpPr>
          <p:nvPr/>
        </p:nvSpPr>
        <p:spPr bwMode="auto">
          <a:xfrm>
            <a:off x="6421438" y="6410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33" name="Freeform 153">
            <a:extLst>
              <a:ext uri="{FF2B5EF4-FFF2-40B4-BE49-F238E27FC236}">
                <a16:creationId xmlns:a16="http://schemas.microsoft.com/office/drawing/2014/main" id="{F03C2B06-59BF-A942-9CEC-39FC1DF68178}"/>
              </a:ext>
            </a:extLst>
          </p:cNvPr>
          <p:cNvSpPr>
            <a:spLocks/>
          </p:cNvSpPr>
          <p:nvPr/>
        </p:nvSpPr>
        <p:spPr bwMode="auto">
          <a:xfrm>
            <a:off x="6802438" y="6410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34" name="Freeform 154">
            <a:extLst>
              <a:ext uri="{FF2B5EF4-FFF2-40B4-BE49-F238E27FC236}">
                <a16:creationId xmlns:a16="http://schemas.microsoft.com/office/drawing/2014/main" id="{2B8D4436-94D1-5A49-9C46-E2F9715B8245}"/>
              </a:ext>
            </a:extLst>
          </p:cNvPr>
          <p:cNvSpPr>
            <a:spLocks/>
          </p:cNvSpPr>
          <p:nvPr/>
        </p:nvSpPr>
        <p:spPr bwMode="auto">
          <a:xfrm>
            <a:off x="7070725" y="64103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35" name="Freeform 155">
            <a:extLst>
              <a:ext uri="{FF2B5EF4-FFF2-40B4-BE49-F238E27FC236}">
                <a16:creationId xmlns:a16="http://schemas.microsoft.com/office/drawing/2014/main" id="{6556A6C9-3398-B047-AE17-8D8F51937FBD}"/>
              </a:ext>
            </a:extLst>
          </p:cNvPr>
          <p:cNvSpPr>
            <a:spLocks/>
          </p:cNvSpPr>
          <p:nvPr/>
        </p:nvSpPr>
        <p:spPr bwMode="auto">
          <a:xfrm>
            <a:off x="7439025" y="6410325"/>
            <a:ext cx="542925" cy="257175"/>
          </a:xfrm>
          <a:custGeom>
            <a:avLst/>
            <a:gdLst>
              <a:gd name="T0" fmla="*/ 0 w 342"/>
              <a:gd name="T1" fmla="*/ 161 h 162"/>
              <a:gd name="T2" fmla="*/ 0 w 342"/>
              <a:gd name="T3" fmla="*/ 0 h 162"/>
              <a:gd name="T4" fmla="*/ 341 w 342"/>
              <a:gd name="T5" fmla="*/ 0 h 162"/>
              <a:gd name="T6" fmla="*/ 341 w 342"/>
              <a:gd name="T7" fmla="*/ 161 h 162"/>
              <a:gd name="T8" fmla="*/ 0 w 34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" h="162">
                <a:moveTo>
                  <a:pt x="0" y="161"/>
                </a:moveTo>
                <a:lnTo>
                  <a:pt x="0" y="0"/>
                </a:lnTo>
                <a:lnTo>
                  <a:pt x="341" y="0"/>
                </a:lnTo>
                <a:lnTo>
                  <a:pt x="34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36" name="Freeform 156">
            <a:extLst>
              <a:ext uri="{FF2B5EF4-FFF2-40B4-BE49-F238E27FC236}">
                <a16:creationId xmlns:a16="http://schemas.microsoft.com/office/drawing/2014/main" id="{1F3AAE89-1FC4-1B4D-8F92-ACC877594431}"/>
              </a:ext>
            </a:extLst>
          </p:cNvPr>
          <p:cNvSpPr>
            <a:spLocks/>
          </p:cNvSpPr>
          <p:nvPr/>
        </p:nvSpPr>
        <p:spPr bwMode="auto">
          <a:xfrm>
            <a:off x="7707313" y="6410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37" name="Freeform 157">
            <a:extLst>
              <a:ext uri="{FF2B5EF4-FFF2-40B4-BE49-F238E27FC236}">
                <a16:creationId xmlns:a16="http://schemas.microsoft.com/office/drawing/2014/main" id="{B725E9A2-EF06-9943-A4FF-C78625DDA85C}"/>
              </a:ext>
            </a:extLst>
          </p:cNvPr>
          <p:cNvSpPr>
            <a:spLocks/>
          </p:cNvSpPr>
          <p:nvPr/>
        </p:nvSpPr>
        <p:spPr bwMode="auto">
          <a:xfrm>
            <a:off x="8066088" y="6410325"/>
            <a:ext cx="541337" cy="257175"/>
          </a:xfrm>
          <a:custGeom>
            <a:avLst/>
            <a:gdLst>
              <a:gd name="T0" fmla="*/ 0 w 341"/>
              <a:gd name="T1" fmla="*/ 161 h 162"/>
              <a:gd name="T2" fmla="*/ 0 w 341"/>
              <a:gd name="T3" fmla="*/ 0 h 162"/>
              <a:gd name="T4" fmla="*/ 340 w 341"/>
              <a:gd name="T5" fmla="*/ 0 h 162"/>
              <a:gd name="T6" fmla="*/ 340 w 341"/>
              <a:gd name="T7" fmla="*/ 161 h 162"/>
              <a:gd name="T8" fmla="*/ 0 w 34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62">
                <a:moveTo>
                  <a:pt x="0" y="161"/>
                </a:moveTo>
                <a:lnTo>
                  <a:pt x="0" y="0"/>
                </a:lnTo>
                <a:lnTo>
                  <a:pt x="340" y="0"/>
                </a:lnTo>
                <a:lnTo>
                  <a:pt x="34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38" name="Freeform 158">
            <a:extLst>
              <a:ext uri="{FF2B5EF4-FFF2-40B4-BE49-F238E27FC236}">
                <a16:creationId xmlns:a16="http://schemas.microsoft.com/office/drawing/2014/main" id="{87186D75-934F-4146-8CD9-F62A0D445B03}"/>
              </a:ext>
            </a:extLst>
          </p:cNvPr>
          <p:cNvSpPr>
            <a:spLocks/>
          </p:cNvSpPr>
          <p:nvPr/>
        </p:nvSpPr>
        <p:spPr bwMode="auto">
          <a:xfrm>
            <a:off x="8335963" y="6410325"/>
            <a:ext cx="1587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161 h 162"/>
              <a:gd name="T4" fmla="*/ 0 w 1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62">
                <a:moveTo>
                  <a:pt x="0" y="0"/>
                </a:moveTo>
                <a:lnTo>
                  <a:pt x="0" y="1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39" name="Freeform 159">
            <a:extLst>
              <a:ext uri="{FF2B5EF4-FFF2-40B4-BE49-F238E27FC236}">
                <a16:creationId xmlns:a16="http://schemas.microsoft.com/office/drawing/2014/main" id="{EDFE33EB-0CD0-7449-99A8-3A7E48A524FB}"/>
              </a:ext>
            </a:extLst>
          </p:cNvPr>
          <p:cNvSpPr>
            <a:spLocks/>
          </p:cNvSpPr>
          <p:nvPr/>
        </p:nvSpPr>
        <p:spPr bwMode="auto">
          <a:xfrm>
            <a:off x="3502025" y="5541963"/>
            <a:ext cx="855663" cy="296862"/>
          </a:xfrm>
          <a:custGeom>
            <a:avLst/>
            <a:gdLst>
              <a:gd name="T0" fmla="*/ 0 w 539"/>
              <a:gd name="T1" fmla="*/ 186 h 187"/>
              <a:gd name="T2" fmla="*/ 0 w 539"/>
              <a:gd name="T3" fmla="*/ 0 h 187"/>
              <a:gd name="T4" fmla="*/ 538 w 539"/>
              <a:gd name="T5" fmla="*/ 0 h 187"/>
              <a:gd name="T6" fmla="*/ 538 w 539"/>
              <a:gd name="T7" fmla="*/ 186 h 187"/>
              <a:gd name="T8" fmla="*/ 0 w 539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87">
                <a:moveTo>
                  <a:pt x="0" y="186"/>
                </a:moveTo>
                <a:lnTo>
                  <a:pt x="0" y="0"/>
                </a:lnTo>
                <a:lnTo>
                  <a:pt x="538" y="0"/>
                </a:lnTo>
                <a:lnTo>
                  <a:pt x="538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40" name="Freeform 160">
            <a:extLst>
              <a:ext uri="{FF2B5EF4-FFF2-40B4-BE49-F238E27FC236}">
                <a16:creationId xmlns:a16="http://schemas.microsoft.com/office/drawing/2014/main" id="{F951048D-85F0-EF41-9E1A-82EFA7C199E3}"/>
              </a:ext>
            </a:extLst>
          </p:cNvPr>
          <p:cNvSpPr>
            <a:spLocks/>
          </p:cNvSpPr>
          <p:nvPr/>
        </p:nvSpPr>
        <p:spPr bwMode="auto">
          <a:xfrm>
            <a:off x="3890963" y="5541963"/>
            <a:ext cx="1587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41" name="Freeform 161">
            <a:extLst>
              <a:ext uri="{FF2B5EF4-FFF2-40B4-BE49-F238E27FC236}">
                <a16:creationId xmlns:a16="http://schemas.microsoft.com/office/drawing/2014/main" id="{A492A136-06C6-3347-82E1-182D1D6AE31C}"/>
              </a:ext>
            </a:extLst>
          </p:cNvPr>
          <p:cNvSpPr>
            <a:spLocks/>
          </p:cNvSpPr>
          <p:nvPr/>
        </p:nvSpPr>
        <p:spPr bwMode="auto">
          <a:xfrm>
            <a:off x="4270375" y="55514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42" name="Freeform 162">
            <a:extLst>
              <a:ext uri="{FF2B5EF4-FFF2-40B4-BE49-F238E27FC236}">
                <a16:creationId xmlns:a16="http://schemas.microsoft.com/office/drawing/2014/main" id="{AD7E6F22-ABC2-8940-A32C-7AC832409A4D}"/>
              </a:ext>
            </a:extLst>
          </p:cNvPr>
          <p:cNvSpPr>
            <a:spLocks/>
          </p:cNvSpPr>
          <p:nvPr/>
        </p:nvSpPr>
        <p:spPr bwMode="auto">
          <a:xfrm>
            <a:off x="3589338" y="5532438"/>
            <a:ext cx="1587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185 h 186"/>
              <a:gd name="T4" fmla="*/ 0 w 1"/>
              <a:gd name="T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43" name="Freeform 163">
            <a:extLst>
              <a:ext uri="{FF2B5EF4-FFF2-40B4-BE49-F238E27FC236}">
                <a16:creationId xmlns:a16="http://schemas.microsoft.com/office/drawing/2014/main" id="{FAD44390-D9B8-5043-8BBE-99B5ABE53635}"/>
              </a:ext>
            </a:extLst>
          </p:cNvPr>
          <p:cNvSpPr>
            <a:spLocks/>
          </p:cNvSpPr>
          <p:nvPr/>
        </p:nvSpPr>
        <p:spPr bwMode="auto">
          <a:xfrm>
            <a:off x="3978275" y="5541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44" name="Freeform 164">
            <a:extLst>
              <a:ext uri="{FF2B5EF4-FFF2-40B4-BE49-F238E27FC236}">
                <a16:creationId xmlns:a16="http://schemas.microsoft.com/office/drawing/2014/main" id="{86BDAA15-42FD-A243-9B51-F3084A3A03E1}"/>
              </a:ext>
            </a:extLst>
          </p:cNvPr>
          <p:cNvSpPr>
            <a:spLocks/>
          </p:cNvSpPr>
          <p:nvPr/>
        </p:nvSpPr>
        <p:spPr bwMode="auto">
          <a:xfrm>
            <a:off x="3198813" y="5786438"/>
            <a:ext cx="338137" cy="573087"/>
          </a:xfrm>
          <a:custGeom>
            <a:avLst/>
            <a:gdLst>
              <a:gd name="T0" fmla="*/ 212 w 213"/>
              <a:gd name="T1" fmla="*/ 0 h 361"/>
              <a:gd name="T2" fmla="*/ 0 w 213"/>
              <a:gd name="T3" fmla="*/ 360 h 361"/>
              <a:gd name="T4" fmla="*/ 212 w 213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361">
                <a:moveTo>
                  <a:pt x="212" y="0"/>
                </a:moveTo>
                <a:lnTo>
                  <a:pt x="0" y="360"/>
                </a:lnTo>
                <a:lnTo>
                  <a:pt x="21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45" name="Freeform 165">
            <a:extLst>
              <a:ext uri="{FF2B5EF4-FFF2-40B4-BE49-F238E27FC236}">
                <a16:creationId xmlns:a16="http://schemas.microsoft.com/office/drawing/2014/main" id="{6762F0FA-A736-A24D-A225-4236246F22BE}"/>
              </a:ext>
            </a:extLst>
          </p:cNvPr>
          <p:cNvSpPr>
            <a:spLocks/>
          </p:cNvSpPr>
          <p:nvPr/>
        </p:nvSpPr>
        <p:spPr bwMode="auto">
          <a:xfrm>
            <a:off x="3198813" y="6257925"/>
            <a:ext cx="77787" cy="101600"/>
          </a:xfrm>
          <a:custGeom>
            <a:avLst/>
            <a:gdLst>
              <a:gd name="T0" fmla="*/ 48 w 49"/>
              <a:gd name="T1" fmla="*/ 16 h 64"/>
              <a:gd name="T2" fmla="*/ 0 w 49"/>
              <a:gd name="T3" fmla="*/ 63 h 64"/>
              <a:gd name="T4" fmla="*/ 18 w 49"/>
              <a:gd name="T5" fmla="*/ 0 h 64"/>
              <a:gd name="T6" fmla="*/ 48 w 49"/>
              <a:gd name="T7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64">
                <a:moveTo>
                  <a:pt x="48" y="16"/>
                </a:moveTo>
                <a:lnTo>
                  <a:pt x="0" y="63"/>
                </a:lnTo>
                <a:lnTo>
                  <a:pt x="18" y="0"/>
                </a:lnTo>
                <a:lnTo>
                  <a:pt x="48" y="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46" name="Freeform 166">
            <a:extLst>
              <a:ext uri="{FF2B5EF4-FFF2-40B4-BE49-F238E27FC236}">
                <a16:creationId xmlns:a16="http://schemas.microsoft.com/office/drawing/2014/main" id="{4419EF70-5CAA-B14F-BC50-4A0E52B315DC}"/>
              </a:ext>
            </a:extLst>
          </p:cNvPr>
          <p:cNvSpPr>
            <a:spLocks/>
          </p:cNvSpPr>
          <p:nvPr/>
        </p:nvSpPr>
        <p:spPr bwMode="auto">
          <a:xfrm>
            <a:off x="3848100" y="5795963"/>
            <a:ext cx="77788" cy="584200"/>
          </a:xfrm>
          <a:custGeom>
            <a:avLst/>
            <a:gdLst>
              <a:gd name="T0" fmla="*/ 48 w 49"/>
              <a:gd name="T1" fmla="*/ 0 h 368"/>
              <a:gd name="T2" fmla="*/ 0 w 49"/>
              <a:gd name="T3" fmla="*/ 367 h 368"/>
              <a:gd name="T4" fmla="*/ 48 w 49"/>
              <a:gd name="T5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368">
                <a:moveTo>
                  <a:pt x="48" y="0"/>
                </a:moveTo>
                <a:lnTo>
                  <a:pt x="0" y="367"/>
                </a:lnTo>
                <a:lnTo>
                  <a:pt x="4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47" name="Freeform 167">
            <a:extLst>
              <a:ext uri="{FF2B5EF4-FFF2-40B4-BE49-F238E27FC236}">
                <a16:creationId xmlns:a16="http://schemas.microsoft.com/office/drawing/2014/main" id="{4BBAF1F0-6D9A-4A4D-B456-C8D12E5F0C84}"/>
              </a:ext>
            </a:extLst>
          </p:cNvPr>
          <p:cNvSpPr>
            <a:spLocks/>
          </p:cNvSpPr>
          <p:nvPr/>
        </p:nvSpPr>
        <p:spPr bwMode="auto">
          <a:xfrm>
            <a:off x="3833813" y="6273800"/>
            <a:ext cx="55562" cy="106363"/>
          </a:xfrm>
          <a:custGeom>
            <a:avLst/>
            <a:gdLst>
              <a:gd name="T0" fmla="*/ 34 w 35"/>
              <a:gd name="T1" fmla="*/ 4 h 67"/>
              <a:gd name="T2" fmla="*/ 10 w 35"/>
              <a:gd name="T3" fmla="*/ 66 h 67"/>
              <a:gd name="T4" fmla="*/ 0 w 35"/>
              <a:gd name="T5" fmla="*/ 0 h 67"/>
              <a:gd name="T6" fmla="*/ 34 w 35"/>
              <a:gd name="T7" fmla="*/ 4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67">
                <a:moveTo>
                  <a:pt x="34" y="4"/>
                </a:moveTo>
                <a:lnTo>
                  <a:pt x="10" y="66"/>
                </a:lnTo>
                <a:lnTo>
                  <a:pt x="0" y="0"/>
                </a:lnTo>
                <a:lnTo>
                  <a:pt x="34" y="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48" name="Freeform 168">
            <a:extLst>
              <a:ext uri="{FF2B5EF4-FFF2-40B4-BE49-F238E27FC236}">
                <a16:creationId xmlns:a16="http://schemas.microsoft.com/office/drawing/2014/main" id="{2F58F502-0CA0-D746-A773-4FFD4039DD4A}"/>
              </a:ext>
            </a:extLst>
          </p:cNvPr>
          <p:cNvSpPr>
            <a:spLocks/>
          </p:cNvSpPr>
          <p:nvPr/>
        </p:nvSpPr>
        <p:spPr bwMode="auto">
          <a:xfrm>
            <a:off x="4495800" y="5795963"/>
            <a:ext cx="219075" cy="573087"/>
          </a:xfrm>
          <a:custGeom>
            <a:avLst/>
            <a:gdLst>
              <a:gd name="T0" fmla="*/ 137 w 138"/>
              <a:gd name="T1" fmla="*/ 0 h 361"/>
              <a:gd name="T2" fmla="*/ 0 w 138"/>
              <a:gd name="T3" fmla="*/ 360 h 361"/>
              <a:gd name="T4" fmla="*/ 137 w 138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361">
                <a:moveTo>
                  <a:pt x="137" y="0"/>
                </a:moveTo>
                <a:lnTo>
                  <a:pt x="0" y="360"/>
                </a:lnTo>
                <a:lnTo>
                  <a:pt x="1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49" name="Freeform 169">
            <a:extLst>
              <a:ext uri="{FF2B5EF4-FFF2-40B4-BE49-F238E27FC236}">
                <a16:creationId xmlns:a16="http://schemas.microsoft.com/office/drawing/2014/main" id="{DC56A539-65C8-8847-A81A-317A65F28976}"/>
              </a:ext>
            </a:extLst>
          </p:cNvPr>
          <p:cNvSpPr>
            <a:spLocks/>
          </p:cNvSpPr>
          <p:nvPr/>
        </p:nvSpPr>
        <p:spPr bwMode="auto">
          <a:xfrm>
            <a:off x="4495800" y="6264275"/>
            <a:ext cx="63500" cy="104775"/>
          </a:xfrm>
          <a:custGeom>
            <a:avLst/>
            <a:gdLst>
              <a:gd name="T0" fmla="*/ 39 w 40"/>
              <a:gd name="T1" fmla="*/ 11 h 66"/>
              <a:gd name="T2" fmla="*/ 0 w 40"/>
              <a:gd name="T3" fmla="*/ 65 h 66"/>
              <a:gd name="T4" fmla="*/ 8 w 40"/>
              <a:gd name="T5" fmla="*/ 0 h 66"/>
              <a:gd name="T6" fmla="*/ 39 w 40"/>
              <a:gd name="T7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66">
                <a:moveTo>
                  <a:pt x="39" y="11"/>
                </a:moveTo>
                <a:lnTo>
                  <a:pt x="0" y="65"/>
                </a:lnTo>
                <a:lnTo>
                  <a:pt x="8" y="0"/>
                </a:lnTo>
                <a:lnTo>
                  <a:pt x="39" y="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50" name="Freeform 170">
            <a:extLst>
              <a:ext uri="{FF2B5EF4-FFF2-40B4-BE49-F238E27FC236}">
                <a16:creationId xmlns:a16="http://schemas.microsoft.com/office/drawing/2014/main" id="{EEF5CB11-A3FE-7B46-BB60-50CCA6EE5AA7}"/>
              </a:ext>
            </a:extLst>
          </p:cNvPr>
          <p:cNvSpPr>
            <a:spLocks/>
          </p:cNvSpPr>
          <p:nvPr/>
        </p:nvSpPr>
        <p:spPr bwMode="auto">
          <a:xfrm>
            <a:off x="5102225" y="5795963"/>
            <a:ext cx="1588" cy="573087"/>
          </a:xfrm>
          <a:custGeom>
            <a:avLst/>
            <a:gdLst>
              <a:gd name="T0" fmla="*/ 0 w 1"/>
              <a:gd name="T1" fmla="*/ 0 h 361"/>
              <a:gd name="T2" fmla="*/ 0 w 1"/>
              <a:gd name="T3" fmla="*/ 360 h 361"/>
              <a:gd name="T4" fmla="*/ 0 w 1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61">
                <a:moveTo>
                  <a:pt x="0" y="0"/>
                </a:moveTo>
                <a:lnTo>
                  <a:pt x="0" y="36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51" name="Freeform 171">
            <a:extLst>
              <a:ext uri="{FF2B5EF4-FFF2-40B4-BE49-F238E27FC236}">
                <a16:creationId xmlns:a16="http://schemas.microsoft.com/office/drawing/2014/main" id="{0162E31E-A990-A24B-B649-9567CA0819D3}"/>
              </a:ext>
            </a:extLst>
          </p:cNvPr>
          <p:cNvSpPr>
            <a:spLocks/>
          </p:cNvSpPr>
          <p:nvPr/>
        </p:nvSpPr>
        <p:spPr bwMode="auto">
          <a:xfrm>
            <a:off x="5075238" y="6267450"/>
            <a:ext cx="57150" cy="101600"/>
          </a:xfrm>
          <a:custGeom>
            <a:avLst/>
            <a:gdLst>
              <a:gd name="T0" fmla="*/ 35 w 36"/>
              <a:gd name="T1" fmla="*/ 0 h 64"/>
              <a:gd name="T2" fmla="*/ 17 w 36"/>
              <a:gd name="T3" fmla="*/ 63 h 64"/>
              <a:gd name="T4" fmla="*/ 0 w 36"/>
              <a:gd name="T5" fmla="*/ 0 h 64"/>
              <a:gd name="T6" fmla="*/ 35 w 36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64">
                <a:moveTo>
                  <a:pt x="35" y="0"/>
                </a:moveTo>
                <a:lnTo>
                  <a:pt x="17" y="63"/>
                </a:lnTo>
                <a:lnTo>
                  <a:pt x="0" y="0"/>
                </a:lnTo>
                <a:lnTo>
                  <a:pt x="3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52" name="Freeform 172">
            <a:extLst>
              <a:ext uri="{FF2B5EF4-FFF2-40B4-BE49-F238E27FC236}">
                <a16:creationId xmlns:a16="http://schemas.microsoft.com/office/drawing/2014/main" id="{7BF560CA-9CC6-B549-A6E9-2CCDE9B9FD93}"/>
              </a:ext>
            </a:extLst>
          </p:cNvPr>
          <p:cNvSpPr>
            <a:spLocks/>
          </p:cNvSpPr>
          <p:nvPr/>
        </p:nvSpPr>
        <p:spPr bwMode="auto">
          <a:xfrm>
            <a:off x="4508500" y="4805363"/>
            <a:ext cx="854075" cy="298450"/>
          </a:xfrm>
          <a:custGeom>
            <a:avLst/>
            <a:gdLst>
              <a:gd name="T0" fmla="*/ 0 w 538"/>
              <a:gd name="T1" fmla="*/ 187 h 188"/>
              <a:gd name="T2" fmla="*/ 0 w 538"/>
              <a:gd name="T3" fmla="*/ 0 h 188"/>
              <a:gd name="T4" fmla="*/ 537 w 538"/>
              <a:gd name="T5" fmla="*/ 0 h 188"/>
              <a:gd name="T6" fmla="*/ 537 w 538"/>
              <a:gd name="T7" fmla="*/ 187 h 188"/>
              <a:gd name="T8" fmla="*/ 0 w 53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88">
                <a:moveTo>
                  <a:pt x="0" y="187"/>
                </a:moveTo>
                <a:lnTo>
                  <a:pt x="0" y="0"/>
                </a:lnTo>
                <a:lnTo>
                  <a:pt x="537" y="0"/>
                </a:lnTo>
                <a:lnTo>
                  <a:pt x="53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53" name="Freeform 173">
            <a:extLst>
              <a:ext uri="{FF2B5EF4-FFF2-40B4-BE49-F238E27FC236}">
                <a16:creationId xmlns:a16="http://schemas.microsoft.com/office/drawing/2014/main" id="{E593036A-BEB4-7843-81BB-A9E21316683B}"/>
              </a:ext>
            </a:extLst>
          </p:cNvPr>
          <p:cNvSpPr>
            <a:spLocks/>
          </p:cNvSpPr>
          <p:nvPr/>
        </p:nvSpPr>
        <p:spPr bwMode="auto">
          <a:xfrm>
            <a:off x="4895850" y="4805363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54" name="Freeform 174">
            <a:extLst>
              <a:ext uri="{FF2B5EF4-FFF2-40B4-BE49-F238E27FC236}">
                <a16:creationId xmlns:a16="http://schemas.microsoft.com/office/drawing/2014/main" id="{FC89E0B2-BB02-0946-A9DC-6034D1C0034C}"/>
              </a:ext>
            </a:extLst>
          </p:cNvPr>
          <p:cNvSpPr>
            <a:spLocks/>
          </p:cNvSpPr>
          <p:nvPr/>
        </p:nvSpPr>
        <p:spPr bwMode="auto">
          <a:xfrm>
            <a:off x="5276850" y="4814888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55" name="Freeform 175">
            <a:extLst>
              <a:ext uri="{FF2B5EF4-FFF2-40B4-BE49-F238E27FC236}">
                <a16:creationId xmlns:a16="http://schemas.microsoft.com/office/drawing/2014/main" id="{D8783E53-8576-474E-B2C8-6D79CFFC8652}"/>
              </a:ext>
            </a:extLst>
          </p:cNvPr>
          <p:cNvSpPr>
            <a:spLocks/>
          </p:cNvSpPr>
          <p:nvPr/>
        </p:nvSpPr>
        <p:spPr bwMode="auto">
          <a:xfrm>
            <a:off x="4594225" y="4794250"/>
            <a:ext cx="1588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188 h 189"/>
              <a:gd name="T4" fmla="*/ 0 w 1"/>
              <a:gd name="T5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56" name="Freeform 176">
            <a:extLst>
              <a:ext uri="{FF2B5EF4-FFF2-40B4-BE49-F238E27FC236}">
                <a16:creationId xmlns:a16="http://schemas.microsoft.com/office/drawing/2014/main" id="{0BDB21CD-5AC0-0E40-A074-2F8349325630}"/>
              </a:ext>
            </a:extLst>
          </p:cNvPr>
          <p:cNvSpPr>
            <a:spLocks/>
          </p:cNvSpPr>
          <p:nvPr/>
        </p:nvSpPr>
        <p:spPr bwMode="auto">
          <a:xfrm>
            <a:off x="4983163" y="48053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57" name="Freeform 177">
            <a:extLst>
              <a:ext uri="{FF2B5EF4-FFF2-40B4-BE49-F238E27FC236}">
                <a16:creationId xmlns:a16="http://schemas.microsoft.com/office/drawing/2014/main" id="{5450A61E-B4CA-0840-BD41-A7D77F277282}"/>
              </a:ext>
            </a:extLst>
          </p:cNvPr>
          <p:cNvSpPr>
            <a:spLocks/>
          </p:cNvSpPr>
          <p:nvPr/>
        </p:nvSpPr>
        <p:spPr bwMode="auto">
          <a:xfrm>
            <a:off x="4672013" y="5551488"/>
            <a:ext cx="854075" cy="298450"/>
          </a:xfrm>
          <a:custGeom>
            <a:avLst/>
            <a:gdLst>
              <a:gd name="T0" fmla="*/ 0 w 538"/>
              <a:gd name="T1" fmla="*/ 187 h 188"/>
              <a:gd name="T2" fmla="*/ 0 w 538"/>
              <a:gd name="T3" fmla="*/ 0 h 188"/>
              <a:gd name="T4" fmla="*/ 537 w 538"/>
              <a:gd name="T5" fmla="*/ 0 h 188"/>
              <a:gd name="T6" fmla="*/ 537 w 538"/>
              <a:gd name="T7" fmla="*/ 187 h 188"/>
              <a:gd name="T8" fmla="*/ 0 w 538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88">
                <a:moveTo>
                  <a:pt x="0" y="187"/>
                </a:moveTo>
                <a:lnTo>
                  <a:pt x="0" y="0"/>
                </a:lnTo>
                <a:lnTo>
                  <a:pt x="537" y="0"/>
                </a:lnTo>
                <a:lnTo>
                  <a:pt x="53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58" name="Freeform 178">
            <a:extLst>
              <a:ext uri="{FF2B5EF4-FFF2-40B4-BE49-F238E27FC236}">
                <a16:creationId xmlns:a16="http://schemas.microsoft.com/office/drawing/2014/main" id="{BD4732A4-9EE3-174A-9DA5-EFEA93B92724}"/>
              </a:ext>
            </a:extLst>
          </p:cNvPr>
          <p:cNvSpPr>
            <a:spLocks/>
          </p:cNvSpPr>
          <p:nvPr/>
        </p:nvSpPr>
        <p:spPr bwMode="auto">
          <a:xfrm>
            <a:off x="5059363" y="5551488"/>
            <a:ext cx="1587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59" name="Freeform 179">
            <a:extLst>
              <a:ext uri="{FF2B5EF4-FFF2-40B4-BE49-F238E27FC236}">
                <a16:creationId xmlns:a16="http://schemas.microsoft.com/office/drawing/2014/main" id="{DAAD6B0E-0065-E141-BCBC-65BEC68F6D70}"/>
              </a:ext>
            </a:extLst>
          </p:cNvPr>
          <p:cNvSpPr>
            <a:spLocks/>
          </p:cNvSpPr>
          <p:nvPr/>
        </p:nvSpPr>
        <p:spPr bwMode="auto">
          <a:xfrm>
            <a:off x="5437188" y="5562600"/>
            <a:ext cx="1587" cy="287338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60" name="Freeform 180">
            <a:extLst>
              <a:ext uri="{FF2B5EF4-FFF2-40B4-BE49-F238E27FC236}">
                <a16:creationId xmlns:a16="http://schemas.microsoft.com/office/drawing/2014/main" id="{C00B59CF-8BCD-F946-AB19-9BCB23193A6F}"/>
              </a:ext>
            </a:extLst>
          </p:cNvPr>
          <p:cNvSpPr>
            <a:spLocks/>
          </p:cNvSpPr>
          <p:nvPr/>
        </p:nvSpPr>
        <p:spPr bwMode="auto">
          <a:xfrm>
            <a:off x="4757738" y="5541963"/>
            <a:ext cx="1587" cy="296862"/>
          </a:xfrm>
          <a:custGeom>
            <a:avLst/>
            <a:gdLst>
              <a:gd name="T0" fmla="*/ 0 w 1"/>
              <a:gd name="T1" fmla="*/ 0 h 187"/>
              <a:gd name="T2" fmla="*/ 0 w 1"/>
              <a:gd name="T3" fmla="*/ 186 h 187"/>
              <a:gd name="T4" fmla="*/ 0 w 1"/>
              <a:gd name="T5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7">
                <a:moveTo>
                  <a:pt x="0" y="0"/>
                </a:moveTo>
                <a:lnTo>
                  <a:pt x="0" y="18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61" name="Freeform 181">
            <a:extLst>
              <a:ext uri="{FF2B5EF4-FFF2-40B4-BE49-F238E27FC236}">
                <a16:creationId xmlns:a16="http://schemas.microsoft.com/office/drawing/2014/main" id="{685DA976-7680-BC4A-8A67-B0121416B483}"/>
              </a:ext>
            </a:extLst>
          </p:cNvPr>
          <p:cNvSpPr>
            <a:spLocks/>
          </p:cNvSpPr>
          <p:nvPr/>
        </p:nvSpPr>
        <p:spPr bwMode="auto">
          <a:xfrm>
            <a:off x="5146675" y="55514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62" name="Freeform 182">
            <a:extLst>
              <a:ext uri="{FF2B5EF4-FFF2-40B4-BE49-F238E27FC236}">
                <a16:creationId xmlns:a16="http://schemas.microsoft.com/office/drawing/2014/main" id="{4499EE75-6D42-AC40-8F3D-17309876F50F}"/>
              </a:ext>
            </a:extLst>
          </p:cNvPr>
          <p:cNvSpPr>
            <a:spLocks/>
          </p:cNvSpPr>
          <p:nvPr/>
        </p:nvSpPr>
        <p:spPr bwMode="auto">
          <a:xfrm>
            <a:off x="5753100" y="5795963"/>
            <a:ext cx="128588" cy="593725"/>
          </a:xfrm>
          <a:custGeom>
            <a:avLst/>
            <a:gdLst>
              <a:gd name="T0" fmla="*/ 80 w 81"/>
              <a:gd name="T1" fmla="*/ 0 h 374"/>
              <a:gd name="T2" fmla="*/ 0 w 81"/>
              <a:gd name="T3" fmla="*/ 373 h 374"/>
              <a:gd name="T4" fmla="*/ 80 w 81"/>
              <a:gd name="T5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" h="374">
                <a:moveTo>
                  <a:pt x="80" y="0"/>
                </a:moveTo>
                <a:lnTo>
                  <a:pt x="0" y="373"/>
                </a:lnTo>
                <a:lnTo>
                  <a:pt x="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63" name="Freeform 183">
            <a:extLst>
              <a:ext uri="{FF2B5EF4-FFF2-40B4-BE49-F238E27FC236}">
                <a16:creationId xmlns:a16="http://schemas.microsoft.com/office/drawing/2014/main" id="{FC6894E6-CCBB-4546-8E5E-8A76F14D7506}"/>
              </a:ext>
            </a:extLst>
          </p:cNvPr>
          <p:cNvSpPr>
            <a:spLocks/>
          </p:cNvSpPr>
          <p:nvPr/>
        </p:nvSpPr>
        <p:spPr bwMode="auto">
          <a:xfrm>
            <a:off x="5746750" y="6283325"/>
            <a:ext cx="53975" cy="106363"/>
          </a:xfrm>
          <a:custGeom>
            <a:avLst/>
            <a:gdLst>
              <a:gd name="T0" fmla="*/ 33 w 34"/>
              <a:gd name="T1" fmla="*/ 7 h 67"/>
              <a:gd name="T2" fmla="*/ 3 w 34"/>
              <a:gd name="T3" fmla="*/ 66 h 67"/>
              <a:gd name="T4" fmla="*/ 0 w 34"/>
              <a:gd name="T5" fmla="*/ 0 h 67"/>
              <a:gd name="T6" fmla="*/ 33 w 34"/>
              <a:gd name="T7" fmla="*/ 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7">
                <a:moveTo>
                  <a:pt x="33" y="7"/>
                </a:moveTo>
                <a:lnTo>
                  <a:pt x="3" y="66"/>
                </a:lnTo>
                <a:lnTo>
                  <a:pt x="0" y="0"/>
                </a:lnTo>
                <a:lnTo>
                  <a:pt x="33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64" name="Freeform 184">
            <a:extLst>
              <a:ext uri="{FF2B5EF4-FFF2-40B4-BE49-F238E27FC236}">
                <a16:creationId xmlns:a16="http://schemas.microsoft.com/office/drawing/2014/main" id="{EAFE41D2-F532-CF4E-AA35-CEBDDB8DE2B3}"/>
              </a:ext>
            </a:extLst>
          </p:cNvPr>
          <p:cNvSpPr>
            <a:spLocks/>
          </p:cNvSpPr>
          <p:nvPr/>
        </p:nvSpPr>
        <p:spPr bwMode="auto">
          <a:xfrm>
            <a:off x="6281738" y="5786438"/>
            <a:ext cx="1587" cy="593725"/>
          </a:xfrm>
          <a:custGeom>
            <a:avLst/>
            <a:gdLst>
              <a:gd name="T0" fmla="*/ 0 w 1"/>
              <a:gd name="T1" fmla="*/ 0 h 374"/>
              <a:gd name="T2" fmla="*/ 0 w 1"/>
              <a:gd name="T3" fmla="*/ 373 h 374"/>
              <a:gd name="T4" fmla="*/ 0 w 1"/>
              <a:gd name="T5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74">
                <a:moveTo>
                  <a:pt x="0" y="0"/>
                </a:moveTo>
                <a:lnTo>
                  <a:pt x="0" y="37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65" name="Freeform 185">
            <a:extLst>
              <a:ext uri="{FF2B5EF4-FFF2-40B4-BE49-F238E27FC236}">
                <a16:creationId xmlns:a16="http://schemas.microsoft.com/office/drawing/2014/main" id="{1D06703B-E913-6945-AE38-3190A6EB55B9}"/>
              </a:ext>
            </a:extLst>
          </p:cNvPr>
          <p:cNvSpPr>
            <a:spLocks/>
          </p:cNvSpPr>
          <p:nvPr/>
        </p:nvSpPr>
        <p:spPr bwMode="auto">
          <a:xfrm>
            <a:off x="6254750" y="6276975"/>
            <a:ext cx="55563" cy="103188"/>
          </a:xfrm>
          <a:custGeom>
            <a:avLst/>
            <a:gdLst>
              <a:gd name="T0" fmla="*/ 34 w 35"/>
              <a:gd name="T1" fmla="*/ 0 h 65"/>
              <a:gd name="T2" fmla="*/ 17 w 35"/>
              <a:gd name="T3" fmla="*/ 64 h 65"/>
              <a:gd name="T4" fmla="*/ 0 w 35"/>
              <a:gd name="T5" fmla="*/ 0 h 65"/>
              <a:gd name="T6" fmla="*/ 34 w 35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65">
                <a:moveTo>
                  <a:pt x="34" y="0"/>
                </a:moveTo>
                <a:lnTo>
                  <a:pt x="17" y="64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66" name="Freeform 186">
            <a:extLst>
              <a:ext uri="{FF2B5EF4-FFF2-40B4-BE49-F238E27FC236}">
                <a16:creationId xmlns:a16="http://schemas.microsoft.com/office/drawing/2014/main" id="{03B78C8B-D1D8-D340-8AAE-140442813629}"/>
              </a:ext>
            </a:extLst>
          </p:cNvPr>
          <p:cNvSpPr>
            <a:spLocks/>
          </p:cNvSpPr>
          <p:nvPr/>
        </p:nvSpPr>
        <p:spPr bwMode="auto">
          <a:xfrm>
            <a:off x="5848350" y="5541963"/>
            <a:ext cx="855663" cy="296862"/>
          </a:xfrm>
          <a:custGeom>
            <a:avLst/>
            <a:gdLst>
              <a:gd name="T0" fmla="*/ 0 w 539"/>
              <a:gd name="T1" fmla="*/ 186 h 187"/>
              <a:gd name="T2" fmla="*/ 0 w 539"/>
              <a:gd name="T3" fmla="*/ 0 h 187"/>
              <a:gd name="T4" fmla="*/ 538 w 539"/>
              <a:gd name="T5" fmla="*/ 0 h 187"/>
              <a:gd name="T6" fmla="*/ 538 w 539"/>
              <a:gd name="T7" fmla="*/ 186 h 187"/>
              <a:gd name="T8" fmla="*/ 0 w 539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87">
                <a:moveTo>
                  <a:pt x="0" y="186"/>
                </a:moveTo>
                <a:lnTo>
                  <a:pt x="0" y="0"/>
                </a:lnTo>
                <a:lnTo>
                  <a:pt x="538" y="0"/>
                </a:lnTo>
                <a:lnTo>
                  <a:pt x="538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67" name="Freeform 187">
            <a:extLst>
              <a:ext uri="{FF2B5EF4-FFF2-40B4-BE49-F238E27FC236}">
                <a16:creationId xmlns:a16="http://schemas.microsoft.com/office/drawing/2014/main" id="{016DE09F-102E-9745-A3E4-012FAD01C1D6}"/>
              </a:ext>
            </a:extLst>
          </p:cNvPr>
          <p:cNvSpPr>
            <a:spLocks/>
          </p:cNvSpPr>
          <p:nvPr/>
        </p:nvSpPr>
        <p:spPr bwMode="auto">
          <a:xfrm>
            <a:off x="6238875" y="5541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68" name="Freeform 188">
            <a:extLst>
              <a:ext uri="{FF2B5EF4-FFF2-40B4-BE49-F238E27FC236}">
                <a16:creationId xmlns:a16="http://schemas.microsoft.com/office/drawing/2014/main" id="{06BF3A0C-6C13-EA44-A85C-7B14E9E54581}"/>
              </a:ext>
            </a:extLst>
          </p:cNvPr>
          <p:cNvSpPr>
            <a:spLocks/>
          </p:cNvSpPr>
          <p:nvPr/>
        </p:nvSpPr>
        <p:spPr bwMode="auto">
          <a:xfrm>
            <a:off x="6616700" y="5551488"/>
            <a:ext cx="1588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69" name="Freeform 189">
            <a:extLst>
              <a:ext uri="{FF2B5EF4-FFF2-40B4-BE49-F238E27FC236}">
                <a16:creationId xmlns:a16="http://schemas.microsoft.com/office/drawing/2014/main" id="{5FC86981-55B4-E241-AEBC-8AC29F0DE853}"/>
              </a:ext>
            </a:extLst>
          </p:cNvPr>
          <p:cNvSpPr>
            <a:spLocks/>
          </p:cNvSpPr>
          <p:nvPr/>
        </p:nvSpPr>
        <p:spPr bwMode="auto">
          <a:xfrm>
            <a:off x="5937250" y="5532438"/>
            <a:ext cx="1588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185 h 186"/>
              <a:gd name="T4" fmla="*/ 0 w 1"/>
              <a:gd name="T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70" name="Freeform 190">
            <a:extLst>
              <a:ext uri="{FF2B5EF4-FFF2-40B4-BE49-F238E27FC236}">
                <a16:creationId xmlns:a16="http://schemas.microsoft.com/office/drawing/2014/main" id="{74E817DD-E5D6-CE45-B058-3D938DD5F9C2}"/>
              </a:ext>
            </a:extLst>
          </p:cNvPr>
          <p:cNvSpPr>
            <a:spLocks/>
          </p:cNvSpPr>
          <p:nvPr/>
        </p:nvSpPr>
        <p:spPr bwMode="auto">
          <a:xfrm>
            <a:off x="6324600" y="5541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71" name="Freeform 191">
            <a:extLst>
              <a:ext uri="{FF2B5EF4-FFF2-40B4-BE49-F238E27FC236}">
                <a16:creationId xmlns:a16="http://schemas.microsoft.com/office/drawing/2014/main" id="{57A2605B-22BA-CC4F-995B-B1844A90B78B}"/>
              </a:ext>
            </a:extLst>
          </p:cNvPr>
          <p:cNvSpPr>
            <a:spLocks/>
          </p:cNvSpPr>
          <p:nvPr/>
        </p:nvSpPr>
        <p:spPr bwMode="auto">
          <a:xfrm>
            <a:off x="8012113" y="6327775"/>
            <a:ext cx="650875" cy="411163"/>
          </a:xfrm>
          <a:custGeom>
            <a:avLst/>
            <a:gdLst>
              <a:gd name="T0" fmla="*/ 0 w 410"/>
              <a:gd name="T1" fmla="*/ 258 h 259"/>
              <a:gd name="T2" fmla="*/ 0 w 410"/>
              <a:gd name="T3" fmla="*/ 0 h 259"/>
              <a:gd name="T4" fmla="*/ 409 w 410"/>
              <a:gd name="T5" fmla="*/ 0 h 259"/>
              <a:gd name="T6" fmla="*/ 409 w 410"/>
              <a:gd name="T7" fmla="*/ 258 h 259"/>
              <a:gd name="T8" fmla="*/ 0 w 410"/>
              <a:gd name="T9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259">
                <a:moveTo>
                  <a:pt x="0" y="258"/>
                </a:moveTo>
                <a:lnTo>
                  <a:pt x="0" y="0"/>
                </a:lnTo>
                <a:lnTo>
                  <a:pt x="409" y="0"/>
                </a:lnTo>
                <a:lnTo>
                  <a:pt x="409" y="258"/>
                </a:lnTo>
                <a:lnTo>
                  <a:pt x="0" y="25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72" name="Freeform 192">
            <a:extLst>
              <a:ext uri="{FF2B5EF4-FFF2-40B4-BE49-F238E27FC236}">
                <a16:creationId xmlns:a16="http://schemas.microsoft.com/office/drawing/2014/main" id="{4FF52B0B-6FA5-2248-8E18-DCAF013368FB}"/>
              </a:ext>
            </a:extLst>
          </p:cNvPr>
          <p:cNvSpPr>
            <a:spLocks/>
          </p:cNvSpPr>
          <p:nvPr/>
        </p:nvSpPr>
        <p:spPr bwMode="auto">
          <a:xfrm>
            <a:off x="7038975" y="5541963"/>
            <a:ext cx="854075" cy="296862"/>
          </a:xfrm>
          <a:custGeom>
            <a:avLst/>
            <a:gdLst>
              <a:gd name="T0" fmla="*/ 0 w 538"/>
              <a:gd name="T1" fmla="*/ 186 h 187"/>
              <a:gd name="T2" fmla="*/ 0 w 538"/>
              <a:gd name="T3" fmla="*/ 0 h 187"/>
              <a:gd name="T4" fmla="*/ 537 w 538"/>
              <a:gd name="T5" fmla="*/ 0 h 187"/>
              <a:gd name="T6" fmla="*/ 537 w 538"/>
              <a:gd name="T7" fmla="*/ 186 h 187"/>
              <a:gd name="T8" fmla="*/ 0 w 538"/>
              <a:gd name="T9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87">
                <a:moveTo>
                  <a:pt x="0" y="186"/>
                </a:moveTo>
                <a:lnTo>
                  <a:pt x="0" y="0"/>
                </a:lnTo>
                <a:lnTo>
                  <a:pt x="537" y="0"/>
                </a:lnTo>
                <a:lnTo>
                  <a:pt x="537" y="186"/>
                </a:lnTo>
                <a:lnTo>
                  <a:pt x="0" y="18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73" name="Freeform 193">
            <a:extLst>
              <a:ext uri="{FF2B5EF4-FFF2-40B4-BE49-F238E27FC236}">
                <a16:creationId xmlns:a16="http://schemas.microsoft.com/office/drawing/2014/main" id="{460F7AAB-D301-C14E-8F49-3E6A71D9AED9}"/>
              </a:ext>
            </a:extLst>
          </p:cNvPr>
          <p:cNvSpPr>
            <a:spLocks/>
          </p:cNvSpPr>
          <p:nvPr/>
        </p:nvSpPr>
        <p:spPr bwMode="auto">
          <a:xfrm>
            <a:off x="7427913" y="5541963"/>
            <a:ext cx="1587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74" name="Freeform 194">
            <a:extLst>
              <a:ext uri="{FF2B5EF4-FFF2-40B4-BE49-F238E27FC236}">
                <a16:creationId xmlns:a16="http://schemas.microsoft.com/office/drawing/2014/main" id="{5D834F92-8D8E-344E-8892-8096624136AD}"/>
              </a:ext>
            </a:extLst>
          </p:cNvPr>
          <p:cNvSpPr>
            <a:spLocks/>
          </p:cNvSpPr>
          <p:nvPr/>
        </p:nvSpPr>
        <p:spPr bwMode="auto">
          <a:xfrm>
            <a:off x="7805738" y="5551488"/>
            <a:ext cx="1587" cy="287337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75" name="Freeform 195">
            <a:extLst>
              <a:ext uri="{FF2B5EF4-FFF2-40B4-BE49-F238E27FC236}">
                <a16:creationId xmlns:a16="http://schemas.microsoft.com/office/drawing/2014/main" id="{4701FCF2-E0BE-244C-9FFB-F016C9416844}"/>
              </a:ext>
            </a:extLst>
          </p:cNvPr>
          <p:cNvSpPr>
            <a:spLocks/>
          </p:cNvSpPr>
          <p:nvPr/>
        </p:nvSpPr>
        <p:spPr bwMode="auto">
          <a:xfrm>
            <a:off x="7124700" y="5532438"/>
            <a:ext cx="1588" cy="295275"/>
          </a:xfrm>
          <a:custGeom>
            <a:avLst/>
            <a:gdLst>
              <a:gd name="T0" fmla="*/ 0 w 1"/>
              <a:gd name="T1" fmla="*/ 0 h 186"/>
              <a:gd name="T2" fmla="*/ 0 w 1"/>
              <a:gd name="T3" fmla="*/ 185 h 186"/>
              <a:gd name="T4" fmla="*/ 0 w 1"/>
              <a:gd name="T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6">
                <a:moveTo>
                  <a:pt x="0" y="0"/>
                </a:moveTo>
                <a:lnTo>
                  <a:pt x="0" y="1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76" name="Freeform 196">
            <a:extLst>
              <a:ext uri="{FF2B5EF4-FFF2-40B4-BE49-F238E27FC236}">
                <a16:creationId xmlns:a16="http://schemas.microsoft.com/office/drawing/2014/main" id="{8B58EDC3-C82C-BB4C-AE59-83E55249CC4A}"/>
              </a:ext>
            </a:extLst>
          </p:cNvPr>
          <p:cNvSpPr>
            <a:spLocks/>
          </p:cNvSpPr>
          <p:nvPr/>
        </p:nvSpPr>
        <p:spPr bwMode="auto">
          <a:xfrm>
            <a:off x="7515225" y="5541963"/>
            <a:ext cx="1588" cy="285750"/>
          </a:xfrm>
          <a:custGeom>
            <a:avLst/>
            <a:gdLst>
              <a:gd name="T0" fmla="*/ 0 w 1"/>
              <a:gd name="T1" fmla="*/ 0 h 180"/>
              <a:gd name="T2" fmla="*/ 0 w 1"/>
              <a:gd name="T3" fmla="*/ 179 h 180"/>
              <a:gd name="T4" fmla="*/ 0 w 1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0">
                <a:moveTo>
                  <a:pt x="0" y="0"/>
                </a:moveTo>
                <a:lnTo>
                  <a:pt x="0" y="17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77" name="Freeform 197">
            <a:extLst>
              <a:ext uri="{FF2B5EF4-FFF2-40B4-BE49-F238E27FC236}">
                <a16:creationId xmlns:a16="http://schemas.microsoft.com/office/drawing/2014/main" id="{2CB1617D-7B5D-7B46-8AC6-AEEFA8D2A26B}"/>
              </a:ext>
            </a:extLst>
          </p:cNvPr>
          <p:cNvSpPr>
            <a:spLocks/>
          </p:cNvSpPr>
          <p:nvPr/>
        </p:nvSpPr>
        <p:spPr bwMode="auto">
          <a:xfrm>
            <a:off x="6043613" y="4805363"/>
            <a:ext cx="857250" cy="298450"/>
          </a:xfrm>
          <a:custGeom>
            <a:avLst/>
            <a:gdLst>
              <a:gd name="T0" fmla="*/ 0 w 540"/>
              <a:gd name="T1" fmla="*/ 187 h 188"/>
              <a:gd name="T2" fmla="*/ 0 w 540"/>
              <a:gd name="T3" fmla="*/ 0 h 188"/>
              <a:gd name="T4" fmla="*/ 539 w 540"/>
              <a:gd name="T5" fmla="*/ 0 h 188"/>
              <a:gd name="T6" fmla="*/ 539 w 540"/>
              <a:gd name="T7" fmla="*/ 187 h 188"/>
              <a:gd name="T8" fmla="*/ 0 w 540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188">
                <a:moveTo>
                  <a:pt x="0" y="187"/>
                </a:moveTo>
                <a:lnTo>
                  <a:pt x="0" y="0"/>
                </a:lnTo>
                <a:lnTo>
                  <a:pt x="539" y="0"/>
                </a:lnTo>
                <a:lnTo>
                  <a:pt x="539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78" name="Freeform 198">
            <a:extLst>
              <a:ext uri="{FF2B5EF4-FFF2-40B4-BE49-F238E27FC236}">
                <a16:creationId xmlns:a16="http://schemas.microsoft.com/office/drawing/2014/main" id="{A2DE0F27-F9B3-ED47-BD66-2A46DF5048D2}"/>
              </a:ext>
            </a:extLst>
          </p:cNvPr>
          <p:cNvSpPr>
            <a:spLocks/>
          </p:cNvSpPr>
          <p:nvPr/>
        </p:nvSpPr>
        <p:spPr bwMode="auto">
          <a:xfrm>
            <a:off x="6434138" y="48053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79" name="Freeform 199">
            <a:extLst>
              <a:ext uri="{FF2B5EF4-FFF2-40B4-BE49-F238E27FC236}">
                <a16:creationId xmlns:a16="http://schemas.microsoft.com/office/drawing/2014/main" id="{487EA968-CD80-CE47-9105-9553F7099859}"/>
              </a:ext>
            </a:extLst>
          </p:cNvPr>
          <p:cNvSpPr>
            <a:spLocks/>
          </p:cNvSpPr>
          <p:nvPr/>
        </p:nvSpPr>
        <p:spPr bwMode="auto">
          <a:xfrm>
            <a:off x="6810375" y="4814888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0" name="Freeform 200">
            <a:extLst>
              <a:ext uri="{FF2B5EF4-FFF2-40B4-BE49-F238E27FC236}">
                <a16:creationId xmlns:a16="http://schemas.microsoft.com/office/drawing/2014/main" id="{1FBDF712-3A45-7D41-97ED-3476942174AB}"/>
              </a:ext>
            </a:extLst>
          </p:cNvPr>
          <p:cNvSpPr>
            <a:spLocks/>
          </p:cNvSpPr>
          <p:nvPr/>
        </p:nvSpPr>
        <p:spPr bwMode="auto">
          <a:xfrm>
            <a:off x="6129338" y="4794250"/>
            <a:ext cx="1587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188 h 189"/>
              <a:gd name="T4" fmla="*/ 0 w 1"/>
              <a:gd name="T5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1" name="Freeform 201">
            <a:extLst>
              <a:ext uri="{FF2B5EF4-FFF2-40B4-BE49-F238E27FC236}">
                <a16:creationId xmlns:a16="http://schemas.microsoft.com/office/drawing/2014/main" id="{8E87160D-9FCE-914A-9326-17A8B99A34DB}"/>
              </a:ext>
            </a:extLst>
          </p:cNvPr>
          <p:cNvSpPr>
            <a:spLocks/>
          </p:cNvSpPr>
          <p:nvPr/>
        </p:nvSpPr>
        <p:spPr bwMode="auto">
          <a:xfrm>
            <a:off x="6519863" y="480536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2" name="Freeform 202">
            <a:extLst>
              <a:ext uri="{FF2B5EF4-FFF2-40B4-BE49-F238E27FC236}">
                <a16:creationId xmlns:a16="http://schemas.microsoft.com/office/drawing/2014/main" id="{4DE21467-58F9-6347-820E-FBFD383D84B6}"/>
              </a:ext>
            </a:extLst>
          </p:cNvPr>
          <p:cNvSpPr>
            <a:spLocks/>
          </p:cNvSpPr>
          <p:nvPr/>
        </p:nvSpPr>
        <p:spPr bwMode="auto">
          <a:xfrm>
            <a:off x="5286375" y="4151313"/>
            <a:ext cx="855663" cy="298450"/>
          </a:xfrm>
          <a:custGeom>
            <a:avLst/>
            <a:gdLst>
              <a:gd name="T0" fmla="*/ 0 w 539"/>
              <a:gd name="T1" fmla="*/ 187 h 188"/>
              <a:gd name="T2" fmla="*/ 0 w 539"/>
              <a:gd name="T3" fmla="*/ 0 h 188"/>
              <a:gd name="T4" fmla="*/ 538 w 539"/>
              <a:gd name="T5" fmla="*/ 0 h 188"/>
              <a:gd name="T6" fmla="*/ 538 w 539"/>
              <a:gd name="T7" fmla="*/ 187 h 188"/>
              <a:gd name="T8" fmla="*/ 0 w 539"/>
              <a:gd name="T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188">
                <a:moveTo>
                  <a:pt x="0" y="187"/>
                </a:moveTo>
                <a:lnTo>
                  <a:pt x="0" y="0"/>
                </a:lnTo>
                <a:lnTo>
                  <a:pt x="538" y="0"/>
                </a:lnTo>
                <a:lnTo>
                  <a:pt x="53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3" name="Freeform 203">
            <a:extLst>
              <a:ext uri="{FF2B5EF4-FFF2-40B4-BE49-F238E27FC236}">
                <a16:creationId xmlns:a16="http://schemas.microsoft.com/office/drawing/2014/main" id="{B262694A-4D74-6E44-A989-7E019E7E48EE}"/>
              </a:ext>
            </a:extLst>
          </p:cNvPr>
          <p:cNvSpPr>
            <a:spLocks/>
          </p:cNvSpPr>
          <p:nvPr/>
        </p:nvSpPr>
        <p:spPr bwMode="auto">
          <a:xfrm>
            <a:off x="5676900" y="4151313"/>
            <a:ext cx="1588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4" name="Freeform 204">
            <a:extLst>
              <a:ext uri="{FF2B5EF4-FFF2-40B4-BE49-F238E27FC236}">
                <a16:creationId xmlns:a16="http://schemas.microsoft.com/office/drawing/2014/main" id="{F825B3D5-5C7C-B741-BB3E-841A682084FE}"/>
              </a:ext>
            </a:extLst>
          </p:cNvPr>
          <p:cNvSpPr>
            <a:spLocks/>
          </p:cNvSpPr>
          <p:nvPr/>
        </p:nvSpPr>
        <p:spPr bwMode="auto">
          <a:xfrm>
            <a:off x="6054725" y="4162425"/>
            <a:ext cx="1588" cy="287338"/>
          </a:xfrm>
          <a:custGeom>
            <a:avLst/>
            <a:gdLst>
              <a:gd name="T0" fmla="*/ 0 w 1"/>
              <a:gd name="T1" fmla="*/ 0 h 181"/>
              <a:gd name="T2" fmla="*/ 0 w 1"/>
              <a:gd name="T3" fmla="*/ 180 h 181"/>
              <a:gd name="T4" fmla="*/ 0 w 1"/>
              <a:gd name="T5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1">
                <a:moveTo>
                  <a:pt x="0" y="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5" name="Freeform 205">
            <a:extLst>
              <a:ext uri="{FF2B5EF4-FFF2-40B4-BE49-F238E27FC236}">
                <a16:creationId xmlns:a16="http://schemas.microsoft.com/office/drawing/2014/main" id="{F19D3193-A54E-3149-83BA-187ACF276833}"/>
              </a:ext>
            </a:extLst>
          </p:cNvPr>
          <p:cNvSpPr>
            <a:spLocks/>
          </p:cNvSpPr>
          <p:nvPr/>
        </p:nvSpPr>
        <p:spPr bwMode="auto">
          <a:xfrm>
            <a:off x="5373688" y="4140200"/>
            <a:ext cx="1587" cy="300038"/>
          </a:xfrm>
          <a:custGeom>
            <a:avLst/>
            <a:gdLst>
              <a:gd name="T0" fmla="*/ 0 w 1"/>
              <a:gd name="T1" fmla="*/ 0 h 189"/>
              <a:gd name="T2" fmla="*/ 0 w 1"/>
              <a:gd name="T3" fmla="*/ 188 h 189"/>
              <a:gd name="T4" fmla="*/ 0 w 1"/>
              <a:gd name="T5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9">
                <a:moveTo>
                  <a:pt x="0" y="0"/>
                </a:moveTo>
                <a:lnTo>
                  <a:pt x="0" y="1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6" name="Freeform 206">
            <a:extLst>
              <a:ext uri="{FF2B5EF4-FFF2-40B4-BE49-F238E27FC236}">
                <a16:creationId xmlns:a16="http://schemas.microsoft.com/office/drawing/2014/main" id="{AF7F0ABF-5A2D-5C4A-AEBA-3750F651DC07}"/>
              </a:ext>
            </a:extLst>
          </p:cNvPr>
          <p:cNvSpPr>
            <a:spLocks/>
          </p:cNvSpPr>
          <p:nvPr/>
        </p:nvSpPr>
        <p:spPr bwMode="auto">
          <a:xfrm>
            <a:off x="5761038" y="4151313"/>
            <a:ext cx="1587" cy="288925"/>
          </a:xfrm>
          <a:custGeom>
            <a:avLst/>
            <a:gdLst>
              <a:gd name="T0" fmla="*/ 0 w 1"/>
              <a:gd name="T1" fmla="*/ 0 h 182"/>
              <a:gd name="T2" fmla="*/ 0 w 1"/>
              <a:gd name="T3" fmla="*/ 181 h 182"/>
              <a:gd name="T4" fmla="*/ 0 w 1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2">
                <a:moveTo>
                  <a:pt x="0" y="0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7" name="Freeform 207">
            <a:extLst>
              <a:ext uri="{FF2B5EF4-FFF2-40B4-BE49-F238E27FC236}">
                <a16:creationId xmlns:a16="http://schemas.microsoft.com/office/drawing/2014/main" id="{6690DBCD-5CF7-4047-BF51-A2776C396CC6}"/>
              </a:ext>
            </a:extLst>
          </p:cNvPr>
          <p:cNvSpPr>
            <a:spLocks/>
          </p:cNvSpPr>
          <p:nvPr/>
        </p:nvSpPr>
        <p:spPr bwMode="auto">
          <a:xfrm>
            <a:off x="3944938" y="5051425"/>
            <a:ext cx="608012" cy="471488"/>
          </a:xfrm>
          <a:custGeom>
            <a:avLst/>
            <a:gdLst>
              <a:gd name="T0" fmla="*/ 382 w 383"/>
              <a:gd name="T1" fmla="*/ 0 h 297"/>
              <a:gd name="T2" fmla="*/ 0 w 383"/>
              <a:gd name="T3" fmla="*/ 296 h 297"/>
              <a:gd name="T4" fmla="*/ 382 w 383"/>
              <a:gd name="T5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3" h="297">
                <a:moveTo>
                  <a:pt x="382" y="0"/>
                </a:moveTo>
                <a:lnTo>
                  <a:pt x="0" y="296"/>
                </a:lnTo>
                <a:lnTo>
                  <a:pt x="38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8" name="Freeform 208">
            <a:extLst>
              <a:ext uri="{FF2B5EF4-FFF2-40B4-BE49-F238E27FC236}">
                <a16:creationId xmlns:a16="http://schemas.microsoft.com/office/drawing/2014/main" id="{E401F9CF-E435-B846-85C6-E77A6FE9AB79}"/>
              </a:ext>
            </a:extLst>
          </p:cNvPr>
          <p:cNvSpPr>
            <a:spLocks/>
          </p:cNvSpPr>
          <p:nvPr/>
        </p:nvSpPr>
        <p:spPr bwMode="auto">
          <a:xfrm>
            <a:off x="3944938" y="5435600"/>
            <a:ext cx="103187" cy="87313"/>
          </a:xfrm>
          <a:custGeom>
            <a:avLst/>
            <a:gdLst>
              <a:gd name="T0" fmla="*/ 64 w 65"/>
              <a:gd name="T1" fmla="*/ 25 h 55"/>
              <a:gd name="T2" fmla="*/ 0 w 65"/>
              <a:gd name="T3" fmla="*/ 54 h 55"/>
              <a:gd name="T4" fmla="*/ 42 w 65"/>
              <a:gd name="T5" fmla="*/ 0 h 55"/>
              <a:gd name="T6" fmla="*/ 64 w 65"/>
              <a:gd name="T7" fmla="*/ 2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5">
                <a:moveTo>
                  <a:pt x="64" y="25"/>
                </a:moveTo>
                <a:lnTo>
                  <a:pt x="0" y="54"/>
                </a:lnTo>
                <a:lnTo>
                  <a:pt x="42" y="0"/>
                </a:lnTo>
                <a:lnTo>
                  <a:pt x="64" y="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9" name="Freeform 209">
            <a:extLst>
              <a:ext uri="{FF2B5EF4-FFF2-40B4-BE49-F238E27FC236}">
                <a16:creationId xmlns:a16="http://schemas.microsoft.com/office/drawing/2014/main" id="{61C45042-6E64-424A-B251-D8FFCC0E7F04}"/>
              </a:ext>
            </a:extLst>
          </p:cNvPr>
          <p:cNvSpPr>
            <a:spLocks/>
          </p:cNvSpPr>
          <p:nvPr/>
        </p:nvSpPr>
        <p:spPr bwMode="auto">
          <a:xfrm>
            <a:off x="4929188" y="5051425"/>
            <a:ext cx="174625" cy="471488"/>
          </a:xfrm>
          <a:custGeom>
            <a:avLst/>
            <a:gdLst>
              <a:gd name="T0" fmla="*/ 0 w 110"/>
              <a:gd name="T1" fmla="*/ 0 h 297"/>
              <a:gd name="T2" fmla="*/ 109 w 110"/>
              <a:gd name="T3" fmla="*/ 296 h 297"/>
              <a:gd name="T4" fmla="*/ 0 w 110"/>
              <a:gd name="T5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297">
                <a:moveTo>
                  <a:pt x="0" y="0"/>
                </a:moveTo>
                <a:lnTo>
                  <a:pt x="109" y="2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0" name="Freeform 210">
            <a:extLst>
              <a:ext uri="{FF2B5EF4-FFF2-40B4-BE49-F238E27FC236}">
                <a16:creationId xmlns:a16="http://schemas.microsoft.com/office/drawing/2014/main" id="{13859D86-C549-0443-AAAF-D871C9742365}"/>
              </a:ext>
            </a:extLst>
          </p:cNvPr>
          <p:cNvSpPr>
            <a:spLocks/>
          </p:cNvSpPr>
          <p:nvPr/>
        </p:nvSpPr>
        <p:spPr bwMode="auto">
          <a:xfrm>
            <a:off x="5041900" y="5416550"/>
            <a:ext cx="61913" cy="106363"/>
          </a:xfrm>
          <a:custGeom>
            <a:avLst/>
            <a:gdLst>
              <a:gd name="T0" fmla="*/ 33 w 39"/>
              <a:gd name="T1" fmla="*/ 0 h 67"/>
              <a:gd name="T2" fmla="*/ 38 w 39"/>
              <a:gd name="T3" fmla="*/ 66 h 67"/>
              <a:gd name="T4" fmla="*/ 0 w 39"/>
              <a:gd name="T5" fmla="*/ 11 h 67"/>
              <a:gd name="T6" fmla="*/ 33 w 39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7">
                <a:moveTo>
                  <a:pt x="33" y="0"/>
                </a:moveTo>
                <a:lnTo>
                  <a:pt x="38" y="66"/>
                </a:lnTo>
                <a:lnTo>
                  <a:pt x="0" y="11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1" name="Freeform 211">
            <a:extLst>
              <a:ext uri="{FF2B5EF4-FFF2-40B4-BE49-F238E27FC236}">
                <a16:creationId xmlns:a16="http://schemas.microsoft.com/office/drawing/2014/main" id="{E6B24217-419B-C74E-89F7-3721B60F2C7F}"/>
              </a:ext>
            </a:extLst>
          </p:cNvPr>
          <p:cNvSpPr>
            <a:spLocks/>
          </p:cNvSpPr>
          <p:nvPr/>
        </p:nvSpPr>
        <p:spPr bwMode="auto">
          <a:xfrm>
            <a:off x="6086475" y="5062538"/>
            <a:ext cx="1588" cy="460375"/>
          </a:xfrm>
          <a:custGeom>
            <a:avLst/>
            <a:gdLst>
              <a:gd name="T0" fmla="*/ 0 w 1"/>
              <a:gd name="T1" fmla="*/ 0 h 290"/>
              <a:gd name="T2" fmla="*/ 0 w 1"/>
              <a:gd name="T3" fmla="*/ 289 h 290"/>
              <a:gd name="T4" fmla="*/ 0 w 1"/>
              <a:gd name="T5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0">
                <a:moveTo>
                  <a:pt x="0" y="0"/>
                </a:moveTo>
                <a:lnTo>
                  <a:pt x="0" y="28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2" name="Freeform 212">
            <a:extLst>
              <a:ext uri="{FF2B5EF4-FFF2-40B4-BE49-F238E27FC236}">
                <a16:creationId xmlns:a16="http://schemas.microsoft.com/office/drawing/2014/main" id="{EC0DD1F6-913B-8B44-9D9A-AF9AE49BC6D3}"/>
              </a:ext>
            </a:extLst>
          </p:cNvPr>
          <p:cNvSpPr>
            <a:spLocks/>
          </p:cNvSpPr>
          <p:nvPr/>
        </p:nvSpPr>
        <p:spPr bwMode="auto">
          <a:xfrm>
            <a:off x="6059488" y="5419725"/>
            <a:ext cx="55562" cy="103188"/>
          </a:xfrm>
          <a:custGeom>
            <a:avLst/>
            <a:gdLst>
              <a:gd name="T0" fmla="*/ 34 w 35"/>
              <a:gd name="T1" fmla="*/ 0 h 65"/>
              <a:gd name="T2" fmla="*/ 17 w 35"/>
              <a:gd name="T3" fmla="*/ 64 h 65"/>
              <a:gd name="T4" fmla="*/ 0 w 35"/>
              <a:gd name="T5" fmla="*/ 0 h 65"/>
              <a:gd name="T6" fmla="*/ 34 w 35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65">
                <a:moveTo>
                  <a:pt x="34" y="0"/>
                </a:moveTo>
                <a:lnTo>
                  <a:pt x="17" y="64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3" name="Freeform 213">
            <a:extLst>
              <a:ext uri="{FF2B5EF4-FFF2-40B4-BE49-F238E27FC236}">
                <a16:creationId xmlns:a16="http://schemas.microsoft.com/office/drawing/2014/main" id="{91E1D762-BC7C-1D4E-994E-491BBF813B26}"/>
              </a:ext>
            </a:extLst>
          </p:cNvPr>
          <p:cNvSpPr>
            <a:spLocks/>
          </p:cNvSpPr>
          <p:nvPr/>
        </p:nvSpPr>
        <p:spPr bwMode="auto">
          <a:xfrm>
            <a:off x="6475413" y="5032375"/>
            <a:ext cx="846137" cy="481013"/>
          </a:xfrm>
          <a:custGeom>
            <a:avLst/>
            <a:gdLst>
              <a:gd name="T0" fmla="*/ 0 w 533"/>
              <a:gd name="T1" fmla="*/ 0 h 303"/>
              <a:gd name="T2" fmla="*/ 532 w 533"/>
              <a:gd name="T3" fmla="*/ 302 h 303"/>
              <a:gd name="T4" fmla="*/ 0 w 533"/>
              <a:gd name="T5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3" h="303">
                <a:moveTo>
                  <a:pt x="0" y="0"/>
                </a:moveTo>
                <a:lnTo>
                  <a:pt x="532" y="30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4" name="Freeform 214">
            <a:extLst>
              <a:ext uri="{FF2B5EF4-FFF2-40B4-BE49-F238E27FC236}">
                <a16:creationId xmlns:a16="http://schemas.microsoft.com/office/drawing/2014/main" id="{26CA962E-071B-714F-AFC8-14F79084A0CA}"/>
              </a:ext>
            </a:extLst>
          </p:cNvPr>
          <p:cNvSpPr>
            <a:spLocks/>
          </p:cNvSpPr>
          <p:nvPr/>
        </p:nvSpPr>
        <p:spPr bwMode="auto">
          <a:xfrm>
            <a:off x="7212013" y="5435600"/>
            <a:ext cx="109537" cy="77788"/>
          </a:xfrm>
          <a:custGeom>
            <a:avLst/>
            <a:gdLst>
              <a:gd name="T0" fmla="*/ 18 w 69"/>
              <a:gd name="T1" fmla="*/ 0 h 49"/>
              <a:gd name="T2" fmla="*/ 68 w 69"/>
              <a:gd name="T3" fmla="*/ 48 h 49"/>
              <a:gd name="T4" fmla="*/ 0 w 69"/>
              <a:gd name="T5" fmla="*/ 29 h 49"/>
              <a:gd name="T6" fmla="*/ 18 w 69"/>
              <a:gd name="T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49">
                <a:moveTo>
                  <a:pt x="18" y="0"/>
                </a:moveTo>
                <a:lnTo>
                  <a:pt x="68" y="48"/>
                </a:lnTo>
                <a:lnTo>
                  <a:pt x="0" y="29"/>
                </a:lnTo>
                <a:lnTo>
                  <a:pt x="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5" name="Freeform 215">
            <a:extLst>
              <a:ext uri="{FF2B5EF4-FFF2-40B4-BE49-F238E27FC236}">
                <a16:creationId xmlns:a16="http://schemas.microsoft.com/office/drawing/2014/main" id="{59304BA5-FCB7-404B-A6B7-A8F747785D76}"/>
              </a:ext>
            </a:extLst>
          </p:cNvPr>
          <p:cNvSpPr>
            <a:spLocks/>
          </p:cNvSpPr>
          <p:nvPr/>
        </p:nvSpPr>
        <p:spPr bwMode="auto">
          <a:xfrm>
            <a:off x="6961188" y="5795963"/>
            <a:ext cx="111125" cy="573087"/>
          </a:xfrm>
          <a:custGeom>
            <a:avLst/>
            <a:gdLst>
              <a:gd name="T0" fmla="*/ 69 w 70"/>
              <a:gd name="T1" fmla="*/ 0 h 361"/>
              <a:gd name="T2" fmla="*/ 0 w 70"/>
              <a:gd name="T3" fmla="*/ 360 h 361"/>
              <a:gd name="T4" fmla="*/ 69 w 70"/>
              <a:gd name="T5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" h="361">
                <a:moveTo>
                  <a:pt x="69" y="0"/>
                </a:moveTo>
                <a:lnTo>
                  <a:pt x="0" y="360"/>
                </a:lnTo>
                <a:lnTo>
                  <a:pt x="6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6" name="Freeform 216">
            <a:extLst>
              <a:ext uri="{FF2B5EF4-FFF2-40B4-BE49-F238E27FC236}">
                <a16:creationId xmlns:a16="http://schemas.microsoft.com/office/drawing/2014/main" id="{E2751FB0-B6B2-AA41-8FAF-2283516E8D05}"/>
              </a:ext>
            </a:extLst>
          </p:cNvPr>
          <p:cNvSpPr>
            <a:spLocks/>
          </p:cNvSpPr>
          <p:nvPr/>
        </p:nvSpPr>
        <p:spPr bwMode="auto">
          <a:xfrm>
            <a:off x="6956425" y="6264275"/>
            <a:ext cx="53975" cy="104775"/>
          </a:xfrm>
          <a:custGeom>
            <a:avLst/>
            <a:gdLst>
              <a:gd name="T0" fmla="*/ 33 w 34"/>
              <a:gd name="T1" fmla="*/ 5 h 66"/>
              <a:gd name="T2" fmla="*/ 4 w 34"/>
              <a:gd name="T3" fmla="*/ 65 h 66"/>
              <a:gd name="T4" fmla="*/ 0 w 34"/>
              <a:gd name="T5" fmla="*/ 0 h 66"/>
              <a:gd name="T6" fmla="*/ 33 w 34"/>
              <a:gd name="T7" fmla="*/ 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6">
                <a:moveTo>
                  <a:pt x="33" y="5"/>
                </a:moveTo>
                <a:lnTo>
                  <a:pt x="4" y="65"/>
                </a:lnTo>
                <a:lnTo>
                  <a:pt x="0" y="0"/>
                </a:lnTo>
                <a:lnTo>
                  <a:pt x="33" y="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7" name="Freeform 217">
            <a:extLst>
              <a:ext uri="{FF2B5EF4-FFF2-40B4-BE49-F238E27FC236}">
                <a16:creationId xmlns:a16="http://schemas.microsoft.com/office/drawing/2014/main" id="{420864A2-5193-0140-9443-5AD691ABDFA4}"/>
              </a:ext>
            </a:extLst>
          </p:cNvPr>
          <p:cNvSpPr>
            <a:spLocks/>
          </p:cNvSpPr>
          <p:nvPr/>
        </p:nvSpPr>
        <p:spPr bwMode="auto">
          <a:xfrm>
            <a:off x="7470775" y="5795963"/>
            <a:ext cx="206375" cy="584200"/>
          </a:xfrm>
          <a:custGeom>
            <a:avLst/>
            <a:gdLst>
              <a:gd name="T0" fmla="*/ 0 w 130"/>
              <a:gd name="T1" fmla="*/ 0 h 368"/>
              <a:gd name="T2" fmla="*/ 129 w 130"/>
              <a:gd name="T3" fmla="*/ 367 h 368"/>
              <a:gd name="T4" fmla="*/ 0 w 130"/>
              <a:gd name="T5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368">
                <a:moveTo>
                  <a:pt x="0" y="0"/>
                </a:moveTo>
                <a:lnTo>
                  <a:pt x="129" y="36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8" name="Freeform 218">
            <a:extLst>
              <a:ext uri="{FF2B5EF4-FFF2-40B4-BE49-F238E27FC236}">
                <a16:creationId xmlns:a16="http://schemas.microsoft.com/office/drawing/2014/main" id="{10E4FFFC-DC02-4441-B14C-D00437310259}"/>
              </a:ext>
            </a:extLst>
          </p:cNvPr>
          <p:cNvSpPr>
            <a:spLocks/>
          </p:cNvSpPr>
          <p:nvPr/>
        </p:nvSpPr>
        <p:spPr bwMode="auto">
          <a:xfrm>
            <a:off x="7616825" y="6273800"/>
            <a:ext cx="60325" cy="106363"/>
          </a:xfrm>
          <a:custGeom>
            <a:avLst/>
            <a:gdLst>
              <a:gd name="T0" fmla="*/ 32 w 38"/>
              <a:gd name="T1" fmla="*/ 0 h 67"/>
              <a:gd name="T2" fmla="*/ 37 w 38"/>
              <a:gd name="T3" fmla="*/ 66 h 67"/>
              <a:gd name="T4" fmla="*/ 0 w 38"/>
              <a:gd name="T5" fmla="*/ 10 h 67"/>
              <a:gd name="T6" fmla="*/ 32 w 38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67">
                <a:moveTo>
                  <a:pt x="32" y="0"/>
                </a:moveTo>
                <a:lnTo>
                  <a:pt x="37" y="66"/>
                </a:lnTo>
                <a:lnTo>
                  <a:pt x="0" y="10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9" name="Freeform 219">
            <a:extLst>
              <a:ext uri="{FF2B5EF4-FFF2-40B4-BE49-F238E27FC236}">
                <a16:creationId xmlns:a16="http://schemas.microsoft.com/office/drawing/2014/main" id="{A20F2976-38BC-4C4C-9C73-E21F3EEF9789}"/>
              </a:ext>
            </a:extLst>
          </p:cNvPr>
          <p:cNvSpPr>
            <a:spLocks/>
          </p:cNvSpPr>
          <p:nvPr/>
        </p:nvSpPr>
        <p:spPr bwMode="auto">
          <a:xfrm>
            <a:off x="5729288" y="4408488"/>
            <a:ext cx="585787" cy="387350"/>
          </a:xfrm>
          <a:custGeom>
            <a:avLst/>
            <a:gdLst>
              <a:gd name="T0" fmla="*/ 0 w 369"/>
              <a:gd name="T1" fmla="*/ 0 h 244"/>
              <a:gd name="T2" fmla="*/ 368 w 369"/>
              <a:gd name="T3" fmla="*/ 243 h 244"/>
              <a:gd name="T4" fmla="*/ 0 w 369"/>
              <a:gd name="T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" h="244">
                <a:moveTo>
                  <a:pt x="0" y="0"/>
                </a:moveTo>
                <a:lnTo>
                  <a:pt x="368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00" name="Freeform 220">
            <a:extLst>
              <a:ext uri="{FF2B5EF4-FFF2-40B4-BE49-F238E27FC236}">
                <a16:creationId xmlns:a16="http://schemas.microsoft.com/office/drawing/2014/main" id="{BFBB9E70-2133-DC41-B301-954C2A9A95EE}"/>
              </a:ext>
            </a:extLst>
          </p:cNvPr>
          <p:cNvSpPr>
            <a:spLocks/>
          </p:cNvSpPr>
          <p:nvPr/>
        </p:nvSpPr>
        <p:spPr bwMode="auto">
          <a:xfrm>
            <a:off x="6211888" y="4716463"/>
            <a:ext cx="103187" cy="79375"/>
          </a:xfrm>
          <a:custGeom>
            <a:avLst/>
            <a:gdLst>
              <a:gd name="T0" fmla="*/ 19 w 65"/>
              <a:gd name="T1" fmla="*/ 0 h 50"/>
              <a:gd name="T2" fmla="*/ 64 w 65"/>
              <a:gd name="T3" fmla="*/ 49 h 50"/>
              <a:gd name="T4" fmla="*/ 0 w 65"/>
              <a:gd name="T5" fmla="*/ 25 h 50"/>
              <a:gd name="T6" fmla="*/ 19 w 65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0">
                <a:moveTo>
                  <a:pt x="19" y="0"/>
                </a:moveTo>
                <a:lnTo>
                  <a:pt x="64" y="49"/>
                </a:lnTo>
                <a:lnTo>
                  <a:pt x="0" y="25"/>
                </a:lnTo>
                <a:lnTo>
                  <a:pt x="1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01" name="Freeform 221">
            <a:extLst>
              <a:ext uri="{FF2B5EF4-FFF2-40B4-BE49-F238E27FC236}">
                <a16:creationId xmlns:a16="http://schemas.microsoft.com/office/drawing/2014/main" id="{DB5A7A69-F4D9-0145-8D30-E259D529BC84}"/>
              </a:ext>
            </a:extLst>
          </p:cNvPr>
          <p:cNvSpPr>
            <a:spLocks/>
          </p:cNvSpPr>
          <p:nvPr/>
        </p:nvSpPr>
        <p:spPr bwMode="auto">
          <a:xfrm>
            <a:off x="4973638" y="4397375"/>
            <a:ext cx="347662" cy="398463"/>
          </a:xfrm>
          <a:custGeom>
            <a:avLst/>
            <a:gdLst>
              <a:gd name="T0" fmla="*/ 218 w 219"/>
              <a:gd name="T1" fmla="*/ 0 h 251"/>
              <a:gd name="T2" fmla="*/ 0 w 219"/>
              <a:gd name="T3" fmla="*/ 250 h 251"/>
              <a:gd name="T4" fmla="*/ 218 w 219"/>
              <a:gd name="T5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" h="251">
                <a:moveTo>
                  <a:pt x="218" y="0"/>
                </a:moveTo>
                <a:lnTo>
                  <a:pt x="0" y="250"/>
                </a:lnTo>
                <a:lnTo>
                  <a:pt x="2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02" name="Freeform 222">
            <a:extLst>
              <a:ext uri="{FF2B5EF4-FFF2-40B4-BE49-F238E27FC236}">
                <a16:creationId xmlns:a16="http://schemas.microsoft.com/office/drawing/2014/main" id="{3D60B157-4D90-204E-AC19-C6872ACCDD08}"/>
              </a:ext>
            </a:extLst>
          </p:cNvPr>
          <p:cNvSpPr>
            <a:spLocks/>
          </p:cNvSpPr>
          <p:nvPr/>
        </p:nvSpPr>
        <p:spPr bwMode="auto">
          <a:xfrm>
            <a:off x="4973638" y="4699000"/>
            <a:ext cx="90487" cy="96838"/>
          </a:xfrm>
          <a:custGeom>
            <a:avLst/>
            <a:gdLst>
              <a:gd name="T0" fmla="*/ 56 w 57"/>
              <a:gd name="T1" fmla="*/ 20 h 61"/>
              <a:gd name="T2" fmla="*/ 0 w 57"/>
              <a:gd name="T3" fmla="*/ 60 h 61"/>
              <a:gd name="T4" fmla="*/ 29 w 57"/>
              <a:gd name="T5" fmla="*/ 0 h 61"/>
              <a:gd name="T6" fmla="*/ 56 w 57"/>
              <a:gd name="T7" fmla="*/ 2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61">
                <a:moveTo>
                  <a:pt x="56" y="20"/>
                </a:moveTo>
                <a:lnTo>
                  <a:pt x="0" y="60"/>
                </a:lnTo>
                <a:lnTo>
                  <a:pt x="29" y="0"/>
                </a:lnTo>
                <a:lnTo>
                  <a:pt x="56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03" name="Freeform 223">
            <a:extLst>
              <a:ext uri="{FF2B5EF4-FFF2-40B4-BE49-F238E27FC236}">
                <a16:creationId xmlns:a16="http://schemas.microsoft.com/office/drawing/2014/main" id="{AC0FFA9E-3F29-014B-8D89-EF99B6BA86F7}"/>
              </a:ext>
            </a:extLst>
          </p:cNvPr>
          <p:cNvSpPr>
            <a:spLocks/>
          </p:cNvSpPr>
          <p:nvPr/>
        </p:nvSpPr>
        <p:spPr bwMode="auto">
          <a:xfrm>
            <a:off x="3398838" y="6329363"/>
            <a:ext cx="87312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2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04" name="Line 224">
            <a:extLst>
              <a:ext uri="{FF2B5EF4-FFF2-40B4-BE49-F238E27FC236}">
                <a16:creationId xmlns:a16="http://schemas.microsoft.com/office/drawing/2014/main" id="{D9B957C9-5448-B54D-84B5-92D0B47973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8838" y="6353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05" name="Line 225">
            <a:extLst>
              <a:ext uri="{FF2B5EF4-FFF2-40B4-BE49-F238E27FC236}">
                <a16:creationId xmlns:a16="http://schemas.microsoft.com/office/drawing/2014/main" id="{139DA5C2-9EA1-2148-9534-F1FDE30F3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2813" y="63309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06" name="Line 226">
            <a:extLst>
              <a:ext uri="{FF2B5EF4-FFF2-40B4-BE49-F238E27FC236}">
                <a16:creationId xmlns:a16="http://schemas.microsoft.com/office/drawing/2014/main" id="{EA8354B3-B21E-744F-A928-639994397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9325" y="6319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07" name="Line 227">
            <a:extLst>
              <a:ext uri="{FF2B5EF4-FFF2-40B4-BE49-F238E27FC236}">
                <a16:creationId xmlns:a16="http://schemas.microsoft.com/office/drawing/2014/main" id="{1E6497CB-BA70-CD4A-B315-367E1252B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63261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08" name="Line 228">
            <a:extLst>
              <a:ext uri="{FF2B5EF4-FFF2-40B4-BE49-F238E27FC236}">
                <a16:creationId xmlns:a16="http://schemas.microsoft.com/office/drawing/2014/main" id="{5C460338-00FB-3348-83CF-A7460C5AD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650" y="63309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09" name="Line 229">
            <a:extLst>
              <a:ext uri="{FF2B5EF4-FFF2-40B4-BE49-F238E27FC236}">
                <a16:creationId xmlns:a16="http://schemas.microsoft.com/office/drawing/2014/main" id="{C58CAE25-EF48-9248-932D-0859314C0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353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10" name="Freeform 230">
            <a:extLst>
              <a:ext uri="{FF2B5EF4-FFF2-40B4-BE49-F238E27FC236}">
                <a16:creationId xmlns:a16="http://schemas.microsoft.com/office/drawing/2014/main" id="{EF593DFC-34AF-F34D-A68F-FEECC892E1FD}"/>
              </a:ext>
            </a:extLst>
          </p:cNvPr>
          <p:cNvSpPr>
            <a:spLocks/>
          </p:cNvSpPr>
          <p:nvPr/>
        </p:nvSpPr>
        <p:spPr bwMode="auto">
          <a:xfrm>
            <a:off x="3556000" y="6329363"/>
            <a:ext cx="87313" cy="82550"/>
          </a:xfrm>
          <a:custGeom>
            <a:avLst/>
            <a:gdLst>
              <a:gd name="T0" fmla="*/ 21 w 55"/>
              <a:gd name="T1" fmla="*/ 0 h 52"/>
              <a:gd name="T2" fmla="*/ 54 w 55"/>
              <a:gd name="T3" fmla="*/ 51 h 52"/>
              <a:gd name="T4" fmla="*/ 0 w 55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21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11" name="Freeform 231">
            <a:extLst>
              <a:ext uri="{FF2B5EF4-FFF2-40B4-BE49-F238E27FC236}">
                <a16:creationId xmlns:a16="http://schemas.microsoft.com/office/drawing/2014/main" id="{82EC991B-88DB-1646-B53B-403A5ECAF9B2}"/>
              </a:ext>
            </a:extLst>
          </p:cNvPr>
          <p:cNvSpPr>
            <a:spLocks/>
          </p:cNvSpPr>
          <p:nvPr/>
        </p:nvSpPr>
        <p:spPr bwMode="auto">
          <a:xfrm>
            <a:off x="4068763" y="6329363"/>
            <a:ext cx="87312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3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12" name="Line 232">
            <a:extLst>
              <a:ext uri="{FF2B5EF4-FFF2-40B4-BE49-F238E27FC236}">
                <a16:creationId xmlns:a16="http://schemas.microsoft.com/office/drawing/2014/main" id="{07A690B8-F2BC-FA4D-AD8E-01ECB6ACA2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2413" y="63531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13" name="Line 233">
            <a:extLst>
              <a:ext uri="{FF2B5EF4-FFF2-40B4-BE49-F238E27FC236}">
                <a16:creationId xmlns:a16="http://schemas.microsoft.com/office/drawing/2014/main" id="{97D075C1-5AC3-3444-ADDD-08DF19EE87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4325" y="6330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14" name="Line 234">
            <a:extLst>
              <a:ext uri="{FF2B5EF4-FFF2-40B4-BE49-F238E27FC236}">
                <a16:creationId xmlns:a16="http://schemas.microsoft.com/office/drawing/2014/main" id="{68900E7E-DEFD-574D-859F-D4B952BCA7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4488" y="631983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15" name="Line 235">
            <a:extLst>
              <a:ext uri="{FF2B5EF4-FFF2-40B4-BE49-F238E27FC236}">
                <a16:creationId xmlns:a16="http://schemas.microsoft.com/office/drawing/2014/main" id="{DCEC37F3-7FC6-3842-A5F3-15745C102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326188"/>
            <a:ext cx="30163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16" name="Line 236">
            <a:extLst>
              <a:ext uri="{FF2B5EF4-FFF2-40B4-BE49-F238E27FC236}">
                <a16:creationId xmlns:a16="http://schemas.microsoft.com/office/drawing/2014/main" id="{7D8CDD16-34E0-7143-89C9-5F95EE83E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163" y="63309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17" name="Line 237">
            <a:extLst>
              <a:ext uri="{FF2B5EF4-FFF2-40B4-BE49-F238E27FC236}">
                <a16:creationId xmlns:a16="http://schemas.microsoft.com/office/drawing/2014/main" id="{E728C70E-80A5-D047-9A78-214662260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1325" y="63531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18" name="Freeform 238">
            <a:extLst>
              <a:ext uri="{FF2B5EF4-FFF2-40B4-BE49-F238E27FC236}">
                <a16:creationId xmlns:a16="http://schemas.microsoft.com/office/drawing/2014/main" id="{2B18181C-4E52-8A4E-9039-466F42E935EF}"/>
              </a:ext>
            </a:extLst>
          </p:cNvPr>
          <p:cNvSpPr>
            <a:spLocks/>
          </p:cNvSpPr>
          <p:nvPr/>
        </p:nvSpPr>
        <p:spPr bwMode="auto">
          <a:xfrm>
            <a:off x="4227513" y="6329363"/>
            <a:ext cx="87312" cy="82550"/>
          </a:xfrm>
          <a:custGeom>
            <a:avLst/>
            <a:gdLst>
              <a:gd name="T0" fmla="*/ 22 w 55"/>
              <a:gd name="T1" fmla="*/ 0 h 52"/>
              <a:gd name="T2" fmla="*/ 54 w 55"/>
              <a:gd name="T3" fmla="*/ 51 h 52"/>
              <a:gd name="T4" fmla="*/ 0 w 55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22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19" name="Freeform 239">
            <a:extLst>
              <a:ext uri="{FF2B5EF4-FFF2-40B4-BE49-F238E27FC236}">
                <a16:creationId xmlns:a16="http://schemas.microsoft.com/office/drawing/2014/main" id="{F15A7BDB-0A98-2942-8470-80571D0CD3F8}"/>
              </a:ext>
            </a:extLst>
          </p:cNvPr>
          <p:cNvSpPr>
            <a:spLocks/>
          </p:cNvSpPr>
          <p:nvPr/>
        </p:nvSpPr>
        <p:spPr bwMode="auto">
          <a:xfrm>
            <a:off x="4679950" y="6329363"/>
            <a:ext cx="87313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2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20" name="Line 240">
            <a:extLst>
              <a:ext uri="{FF2B5EF4-FFF2-40B4-BE49-F238E27FC236}">
                <a16:creationId xmlns:a16="http://schemas.microsoft.com/office/drawing/2014/main" id="{72EDF9EC-6D34-A74F-A0C2-417D3488D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9950" y="6353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21" name="Line 241">
            <a:extLst>
              <a:ext uri="{FF2B5EF4-FFF2-40B4-BE49-F238E27FC236}">
                <a16:creationId xmlns:a16="http://schemas.microsoft.com/office/drawing/2014/main" id="{A7759195-502A-644C-B9C1-86B9D2839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3925" y="6330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22" name="Line 242">
            <a:extLst>
              <a:ext uri="{FF2B5EF4-FFF2-40B4-BE49-F238E27FC236}">
                <a16:creationId xmlns:a16="http://schemas.microsoft.com/office/drawing/2014/main" id="{BE614D94-E305-3548-BB96-322F24098F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0438" y="6319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23" name="Line 243">
            <a:extLst>
              <a:ext uri="{FF2B5EF4-FFF2-40B4-BE49-F238E27FC236}">
                <a16:creationId xmlns:a16="http://schemas.microsoft.com/office/drawing/2014/main" id="{AF520E62-B692-CD48-9F84-052C53691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188" y="632618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24" name="Line 244">
            <a:extLst>
              <a:ext uri="{FF2B5EF4-FFF2-40B4-BE49-F238E27FC236}">
                <a16:creationId xmlns:a16="http://schemas.microsoft.com/office/drawing/2014/main" id="{D24E2015-EBFD-8D40-A09B-CFEA37F12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2350" y="6330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25" name="Line 245">
            <a:extLst>
              <a:ext uri="{FF2B5EF4-FFF2-40B4-BE49-F238E27FC236}">
                <a16:creationId xmlns:a16="http://schemas.microsoft.com/office/drawing/2014/main" id="{A207F26C-BE78-064E-880D-0408FA91D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2513" y="63531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26" name="Freeform 246">
            <a:extLst>
              <a:ext uri="{FF2B5EF4-FFF2-40B4-BE49-F238E27FC236}">
                <a16:creationId xmlns:a16="http://schemas.microsoft.com/office/drawing/2014/main" id="{2BADFA53-4308-764C-8EAC-C7C92C047679}"/>
              </a:ext>
            </a:extLst>
          </p:cNvPr>
          <p:cNvSpPr>
            <a:spLocks/>
          </p:cNvSpPr>
          <p:nvPr/>
        </p:nvSpPr>
        <p:spPr bwMode="auto">
          <a:xfrm>
            <a:off x="4837113" y="6329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27" name="Freeform 247">
            <a:extLst>
              <a:ext uri="{FF2B5EF4-FFF2-40B4-BE49-F238E27FC236}">
                <a16:creationId xmlns:a16="http://schemas.microsoft.com/office/drawing/2014/main" id="{2E7EBBED-B693-7B4A-A269-425857CC3227}"/>
              </a:ext>
            </a:extLst>
          </p:cNvPr>
          <p:cNvSpPr>
            <a:spLocks/>
          </p:cNvSpPr>
          <p:nvPr/>
        </p:nvSpPr>
        <p:spPr bwMode="auto">
          <a:xfrm>
            <a:off x="5353050" y="6329363"/>
            <a:ext cx="85725" cy="82550"/>
          </a:xfrm>
          <a:custGeom>
            <a:avLst/>
            <a:gdLst>
              <a:gd name="T0" fmla="*/ 53 w 54"/>
              <a:gd name="T1" fmla="*/ 21 h 52"/>
              <a:gd name="T2" fmla="*/ 0 w 54"/>
              <a:gd name="T3" fmla="*/ 51 h 52"/>
              <a:gd name="T4" fmla="*/ 31 w 54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2">
                <a:moveTo>
                  <a:pt x="53" y="21"/>
                </a:moveTo>
                <a:lnTo>
                  <a:pt x="0" y="51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28" name="Line 248">
            <a:extLst>
              <a:ext uri="{FF2B5EF4-FFF2-40B4-BE49-F238E27FC236}">
                <a16:creationId xmlns:a16="http://schemas.microsoft.com/office/drawing/2014/main" id="{D50D8A67-9A27-7743-B6B6-DAFFEAACA2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3050" y="6353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29" name="Line 249">
            <a:extLst>
              <a:ext uri="{FF2B5EF4-FFF2-40B4-BE49-F238E27FC236}">
                <a16:creationId xmlns:a16="http://schemas.microsoft.com/office/drawing/2014/main" id="{4EB47C17-0820-8D42-9038-3CDCC68F08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7025" y="6330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30" name="Line 250">
            <a:extLst>
              <a:ext uri="{FF2B5EF4-FFF2-40B4-BE49-F238E27FC236}">
                <a16:creationId xmlns:a16="http://schemas.microsoft.com/office/drawing/2014/main" id="{438C8391-A1EB-C247-84F8-1418CA45E0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3538" y="6319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31" name="Line 251">
            <a:extLst>
              <a:ext uri="{FF2B5EF4-FFF2-40B4-BE49-F238E27FC236}">
                <a16:creationId xmlns:a16="http://schemas.microsoft.com/office/drawing/2014/main" id="{229205DC-4245-9642-A659-EBF5ECBFC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288" y="63261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32" name="Line 252">
            <a:extLst>
              <a:ext uri="{FF2B5EF4-FFF2-40B4-BE49-F238E27FC236}">
                <a16:creationId xmlns:a16="http://schemas.microsoft.com/office/drawing/2014/main" id="{79B578E3-33B4-0F42-9BEA-7B9F00821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63" y="63309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33" name="Line 253">
            <a:extLst>
              <a:ext uri="{FF2B5EF4-FFF2-40B4-BE49-F238E27FC236}">
                <a16:creationId xmlns:a16="http://schemas.microsoft.com/office/drawing/2014/main" id="{CDBFAC2E-C5F0-1844-85A7-4ECC60A8D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5613" y="6353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34" name="Freeform 254">
            <a:extLst>
              <a:ext uri="{FF2B5EF4-FFF2-40B4-BE49-F238E27FC236}">
                <a16:creationId xmlns:a16="http://schemas.microsoft.com/office/drawing/2014/main" id="{FEDC59FB-F104-304A-9879-97EFBE612BD6}"/>
              </a:ext>
            </a:extLst>
          </p:cNvPr>
          <p:cNvSpPr>
            <a:spLocks/>
          </p:cNvSpPr>
          <p:nvPr/>
        </p:nvSpPr>
        <p:spPr bwMode="auto">
          <a:xfrm>
            <a:off x="5508625" y="6329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35" name="Freeform 255">
            <a:extLst>
              <a:ext uri="{FF2B5EF4-FFF2-40B4-BE49-F238E27FC236}">
                <a16:creationId xmlns:a16="http://schemas.microsoft.com/office/drawing/2014/main" id="{6320C9F8-2486-C647-B587-FC14CE3575CB}"/>
              </a:ext>
            </a:extLst>
          </p:cNvPr>
          <p:cNvSpPr>
            <a:spLocks/>
          </p:cNvSpPr>
          <p:nvPr/>
        </p:nvSpPr>
        <p:spPr bwMode="auto">
          <a:xfrm>
            <a:off x="6634163" y="6329363"/>
            <a:ext cx="88900" cy="82550"/>
          </a:xfrm>
          <a:custGeom>
            <a:avLst/>
            <a:gdLst>
              <a:gd name="T0" fmla="*/ 55 w 56"/>
              <a:gd name="T1" fmla="*/ 21 h 52"/>
              <a:gd name="T2" fmla="*/ 0 w 56"/>
              <a:gd name="T3" fmla="*/ 51 h 52"/>
              <a:gd name="T4" fmla="*/ 33 w 56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55" y="21"/>
                </a:moveTo>
                <a:lnTo>
                  <a:pt x="0" y="51"/>
                </a:lnTo>
                <a:lnTo>
                  <a:pt x="3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36" name="Line 256">
            <a:extLst>
              <a:ext uri="{FF2B5EF4-FFF2-40B4-BE49-F238E27FC236}">
                <a16:creationId xmlns:a16="http://schemas.microsoft.com/office/drawing/2014/main" id="{3321E094-0A93-6048-B4C5-7A6E4BB42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7813" y="6353175"/>
            <a:ext cx="61912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37" name="Line 257">
            <a:extLst>
              <a:ext uri="{FF2B5EF4-FFF2-40B4-BE49-F238E27FC236}">
                <a16:creationId xmlns:a16="http://schemas.microsoft.com/office/drawing/2014/main" id="{FBDAE3D8-5915-064B-B522-256B4626D3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6075" y="6330950"/>
            <a:ext cx="28575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38" name="Line 258">
            <a:extLst>
              <a:ext uri="{FF2B5EF4-FFF2-40B4-BE49-F238E27FC236}">
                <a16:creationId xmlns:a16="http://schemas.microsoft.com/office/drawing/2014/main" id="{188850EB-821F-0D48-8C47-217B568C8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4650" y="631983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39" name="Line 259">
            <a:extLst>
              <a:ext uri="{FF2B5EF4-FFF2-40B4-BE49-F238E27FC236}">
                <a16:creationId xmlns:a16="http://schemas.microsoft.com/office/drawing/2014/main" id="{B8D56166-F92A-FA43-8ACA-9417934A1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6400" y="6326188"/>
            <a:ext cx="3175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40" name="Line 260">
            <a:extLst>
              <a:ext uri="{FF2B5EF4-FFF2-40B4-BE49-F238E27FC236}">
                <a16:creationId xmlns:a16="http://schemas.microsoft.com/office/drawing/2014/main" id="{73249071-5BF3-2640-A926-41DC39ECB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6330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41" name="Line 261">
            <a:extLst>
              <a:ext uri="{FF2B5EF4-FFF2-40B4-BE49-F238E27FC236}">
                <a16:creationId xmlns:a16="http://schemas.microsoft.com/office/drawing/2014/main" id="{AABB6255-EA2C-AA4E-B5B2-0A3270A00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313" y="6353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42" name="Freeform 262">
            <a:extLst>
              <a:ext uri="{FF2B5EF4-FFF2-40B4-BE49-F238E27FC236}">
                <a16:creationId xmlns:a16="http://schemas.microsoft.com/office/drawing/2014/main" id="{70BD99C8-0A4B-CC4C-A43A-2F2A1C3312B9}"/>
              </a:ext>
            </a:extLst>
          </p:cNvPr>
          <p:cNvSpPr>
            <a:spLocks/>
          </p:cNvSpPr>
          <p:nvPr/>
        </p:nvSpPr>
        <p:spPr bwMode="auto">
          <a:xfrm>
            <a:off x="6792913" y="6329363"/>
            <a:ext cx="87312" cy="82550"/>
          </a:xfrm>
          <a:custGeom>
            <a:avLst/>
            <a:gdLst>
              <a:gd name="T0" fmla="*/ 22 w 55"/>
              <a:gd name="T1" fmla="*/ 0 h 52"/>
              <a:gd name="T2" fmla="*/ 54 w 55"/>
              <a:gd name="T3" fmla="*/ 51 h 52"/>
              <a:gd name="T4" fmla="*/ 0 w 55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22" y="0"/>
                </a:moveTo>
                <a:lnTo>
                  <a:pt x="54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43" name="Freeform 263">
            <a:extLst>
              <a:ext uri="{FF2B5EF4-FFF2-40B4-BE49-F238E27FC236}">
                <a16:creationId xmlns:a16="http://schemas.microsoft.com/office/drawing/2014/main" id="{FAA5C872-7F60-7948-AEB0-A3498B7E57B1}"/>
              </a:ext>
            </a:extLst>
          </p:cNvPr>
          <p:cNvSpPr>
            <a:spLocks/>
          </p:cNvSpPr>
          <p:nvPr/>
        </p:nvSpPr>
        <p:spPr bwMode="auto">
          <a:xfrm>
            <a:off x="7305675" y="6329363"/>
            <a:ext cx="88900" cy="82550"/>
          </a:xfrm>
          <a:custGeom>
            <a:avLst/>
            <a:gdLst>
              <a:gd name="T0" fmla="*/ 55 w 56"/>
              <a:gd name="T1" fmla="*/ 21 h 52"/>
              <a:gd name="T2" fmla="*/ 0 w 56"/>
              <a:gd name="T3" fmla="*/ 51 h 52"/>
              <a:gd name="T4" fmla="*/ 34 w 56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55" y="21"/>
                </a:moveTo>
                <a:lnTo>
                  <a:pt x="0" y="51"/>
                </a:lnTo>
                <a:lnTo>
                  <a:pt x="3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44" name="Line 264">
            <a:extLst>
              <a:ext uri="{FF2B5EF4-FFF2-40B4-BE49-F238E27FC236}">
                <a16:creationId xmlns:a16="http://schemas.microsoft.com/office/drawing/2014/main" id="{98E644B3-D673-654D-8A8D-19D874E5BE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5675" y="6353175"/>
            <a:ext cx="60325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45" name="Line 265">
            <a:extLst>
              <a:ext uri="{FF2B5EF4-FFF2-40B4-BE49-F238E27FC236}">
                <a16:creationId xmlns:a16="http://schemas.microsoft.com/office/drawing/2014/main" id="{046935B0-3D06-FB42-92EE-201CC34FFD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9650" y="6330950"/>
            <a:ext cx="33338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46" name="Line 266">
            <a:extLst>
              <a:ext uri="{FF2B5EF4-FFF2-40B4-BE49-F238E27FC236}">
                <a16:creationId xmlns:a16="http://schemas.microsoft.com/office/drawing/2014/main" id="{C3685B38-5C64-EB42-89A3-BB23D1EEC8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2988" y="631983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47" name="Line 267">
            <a:extLst>
              <a:ext uri="{FF2B5EF4-FFF2-40B4-BE49-F238E27FC236}">
                <a16:creationId xmlns:a16="http://schemas.microsoft.com/office/drawing/2014/main" id="{B422B9AC-AF02-604A-98B7-6B084E922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6326188"/>
            <a:ext cx="28575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48" name="Line 268">
            <a:extLst>
              <a:ext uri="{FF2B5EF4-FFF2-40B4-BE49-F238E27FC236}">
                <a16:creationId xmlns:a16="http://schemas.microsoft.com/office/drawing/2014/main" id="{56E717AA-38B5-D440-8DD7-160201FE9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8075" y="6330950"/>
            <a:ext cx="30163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49" name="Line 269">
            <a:extLst>
              <a:ext uri="{FF2B5EF4-FFF2-40B4-BE49-F238E27FC236}">
                <a16:creationId xmlns:a16="http://schemas.microsoft.com/office/drawing/2014/main" id="{D197D97A-4F02-634B-A06B-00682EF8C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238" y="6353175"/>
            <a:ext cx="63500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50" name="Freeform 270">
            <a:extLst>
              <a:ext uri="{FF2B5EF4-FFF2-40B4-BE49-F238E27FC236}">
                <a16:creationId xmlns:a16="http://schemas.microsoft.com/office/drawing/2014/main" id="{061BF159-D636-4B4B-AC04-6C4FB9018CA7}"/>
              </a:ext>
            </a:extLst>
          </p:cNvPr>
          <p:cNvSpPr>
            <a:spLocks/>
          </p:cNvSpPr>
          <p:nvPr/>
        </p:nvSpPr>
        <p:spPr bwMode="auto">
          <a:xfrm>
            <a:off x="7464425" y="6329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51" name="Freeform 271">
            <a:extLst>
              <a:ext uri="{FF2B5EF4-FFF2-40B4-BE49-F238E27FC236}">
                <a16:creationId xmlns:a16="http://schemas.microsoft.com/office/drawing/2014/main" id="{BF36BB51-37B6-FF47-8EDF-431657E5908A}"/>
              </a:ext>
            </a:extLst>
          </p:cNvPr>
          <p:cNvSpPr>
            <a:spLocks/>
          </p:cNvSpPr>
          <p:nvPr/>
        </p:nvSpPr>
        <p:spPr bwMode="auto">
          <a:xfrm>
            <a:off x="5962650" y="6329363"/>
            <a:ext cx="87313" cy="82550"/>
          </a:xfrm>
          <a:custGeom>
            <a:avLst/>
            <a:gdLst>
              <a:gd name="T0" fmla="*/ 54 w 55"/>
              <a:gd name="T1" fmla="*/ 21 h 52"/>
              <a:gd name="T2" fmla="*/ 0 w 55"/>
              <a:gd name="T3" fmla="*/ 51 h 52"/>
              <a:gd name="T4" fmla="*/ 32 w 55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2">
                <a:moveTo>
                  <a:pt x="54" y="21"/>
                </a:moveTo>
                <a:lnTo>
                  <a:pt x="0" y="51"/>
                </a:lnTo>
                <a:lnTo>
                  <a:pt x="3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52" name="Line 272">
            <a:extLst>
              <a:ext uri="{FF2B5EF4-FFF2-40B4-BE49-F238E27FC236}">
                <a16:creationId xmlns:a16="http://schemas.microsoft.com/office/drawing/2014/main" id="{FE1125FF-952C-3545-8A08-DB436BC99A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6300" y="63531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53" name="Line 273">
            <a:extLst>
              <a:ext uri="{FF2B5EF4-FFF2-40B4-BE49-F238E27FC236}">
                <a16:creationId xmlns:a16="http://schemas.microsoft.com/office/drawing/2014/main" id="{6355C4C7-F65F-1E44-AE86-E3DDAD19F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8213" y="6330950"/>
            <a:ext cx="30162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54" name="Line 274">
            <a:extLst>
              <a:ext uri="{FF2B5EF4-FFF2-40B4-BE49-F238E27FC236}">
                <a16:creationId xmlns:a16="http://schemas.microsoft.com/office/drawing/2014/main" id="{5A08CCC7-1A02-414D-A491-CEB3766FEA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8375" y="6319838"/>
            <a:ext cx="30163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55" name="Line 275">
            <a:extLst>
              <a:ext uri="{FF2B5EF4-FFF2-40B4-BE49-F238E27FC236}">
                <a16:creationId xmlns:a16="http://schemas.microsoft.com/office/drawing/2014/main" id="{AA97B847-13A4-F849-B437-91B415A5D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6326188"/>
            <a:ext cx="30162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56" name="Line 276">
            <a:extLst>
              <a:ext uri="{FF2B5EF4-FFF2-40B4-BE49-F238E27FC236}">
                <a16:creationId xmlns:a16="http://schemas.microsoft.com/office/drawing/2014/main" id="{21B1C259-DD60-2747-8EE0-E28D8C1C8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050" y="6330950"/>
            <a:ext cx="31750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57" name="Line 277">
            <a:extLst>
              <a:ext uri="{FF2B5EF4-FFF2-40B4-BE49-F238E27FC236}">
                <a16:creationId xmlns:a16="http://schemas.microsoft.com/office/drawing/2014/main" id="{E847E7D2-5AD8-FA48-9E4F-ACF964C71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6353175"/>
            <a:ext cx="61913" cy="57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58" name="Freeform 278">
            <a:extLst>
              <a:ext uri="{FF2B5EF4-FFF2-40B4-BE49-F238E27FC236}">
                <a16:creationId xmlns:a16="http://schemas.microsoft.com/office/drawing/2014/main" id="{5CD2C984-58D2-744B-AE26-8854D435C71E}"/>
              </a:ext>
            </a:extLst>
          </p:cNvPr>
          <p:cNvSpPr>
            <a:spLocks/>
          </p:cNvSpPr>
          <p:nvPr/>
        </p:nvSpPr>
        <p:spPr bwMode="auto">
          <a:xfrm>
            <a:off x="6121400" y="6329363"/>
            <a:ext cx="88900" cy="82550"/>
          </a:xfrm>
          <a:custGeom>
            <a:avLst/>
            <a:gdLst>
              <a:gd name="T0" fmla="*/ 22 w 56"/>
              <a:gd name="T1" fmla="*/ 0 h 52"/>
              <a:gd name="T2" fmla="*/ 55 w 56"/>
              <a:gd name="T3" fmla="*/ 51 h 52"/>
              <a:gd name="T4" fmla="*/ 0 w 56"/>
              <a:gd name="T5" fmla="*/ 2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52">
                <a:moveTo>
                  <a:pt x="22" y="0"/>
                </a:moveTo>
                <a:lnTo>
                  <a:pt x="55" y="51"/>
                </a:lnTo>
                <a:lnTo>
                  <a:pt x="0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59" name="Rectangle 279">
            <a:extLst>
              <a:ext uri="{FF2B5EF4-FFF2-40B4-BE49-F238E27FC236}">
                <a16:creationId xmlns:a16="http://schemas.microsoft.com/office/drawing/2014/main" id="{9E3ED085-A196-CB4D-95A5-BFCCF7B2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638492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46360" name="Rectangle 280">
            <a:extLst>
              <a:ext uri="{FF2B5EF4-FFF2-40B4-BE49-F238E27FC236}">
                <a16:creationId xmlns:a16="http://schemas.microsoft.com/office/drawing/2014/main" id="{51397CEB-338B-274F-89E6-DCE3C987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639603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4*</a:t>
            </a:r>
          </a:p>
        </p:txBody>
      </p:sp>
      <p:sp>
        <p:nvSpPr>
          <p:cNvPr id="46361" name="Rectangle 281">
            <a:extLst>
              <a:ext uri="{FF2B5EF4-FFF2-40B4-BE49-F238E27FC236}">
                <a16:creationId xmlns:a16="http://schemas.microsoft.com/office/drawing/2014/main" id="{060242F1-3E16-8142-BD6E-4813C0664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638492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6*</a:t>
            </a:r>
          </a:p>
        </p:txBody>
      </p:sp>
      <p:sp>
        <p:nvSpPr>
          <p:cNvPr id="46362" name="Rectangle 282">
            <a:extLst>
              <a:ext uri="{FF2B5EF4-FFF2-40B4-BE49-F238E27FC236}">
                <a16:creationId xmlns:a16="http://schemas.microsoft.com/office/drawing/2014/main" id="{E2DD8970-3613-5840-A618-DC4A1F1F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38492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9*</a:t>
            </a:r>
          </a:p>
        </p:txBody>
      </p:sp>
      <p:sp>
        <p:nvSpPr>
          <p:cNvPr id="46363" name="Rectangle 283">
            <a:extLst>
              <a:ext uri="{FF2B5EF4-FFF2-40B4-BE49-F238E27FC236}">
                <a16:creationId xmlns:a16="http://schemas.microsoft.com/office/drawing/2014/main" id="{142C91DC-6294-B041-96DD-81A622327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6384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10*</a:t>
            </a:r>
          </a:p>
        </p:txBody>
      </p:sp>
      <p:sp>
        <p:nvSpPr>
          <p:cNvPr id="46364" name="Rectangle 284">
            <a:extLst>
              <a:ext uri="{FF2B5EF4-FFF2-40B4-BE49-F238E27FC236}">
                <a16:creationId xmlns:a16="http://schemas.microsoft.com/office/drawing/2014/main" id="{742F86D4-3F1F-5C4C-BEA8-CACD5EFC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6384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11*</a:t>
            </a:r>
          </a:p>
        </p:txBody>
      </p:sp>
      <p:sp>
        <p:nvSpPr>
          <p:cNvPr id="46365" name="Rectangle 285">
            <a:extLst>
              <a:ext uri="{FF2B5EF4-FFF2-40B4-BE49-F238E27FC236}">
                <a16:creationId xmlns:a16="http://schemas.microsoft.com/office/drawing/2014/main" id="{36126CBC-FE4C-C747-91E8-996964863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6384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12*</a:t>
            </a:r>
          </a:p>
        </p:txBody>
      </p:sp>
      <p:sp>
        <p:nvSpPr>
          <p:cNvPr id="46366" name="Rectangle 286">
            <a:extLst>
              <a:ext uri="{FF2B5EF4-FFF2-40B4-BE49-F238E27FC236}">
                <a16:creationId xmlns:a16="http://schemas.microsoft.com/office/drawing/2014/main" id="{A1480EE3-2065-9646-9AD3-269ADDCF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6384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13*</a:t>
            </a:r>
          </a:p>
        </p:txBody>
      </p:sp>
      <p:sp>
        <p:nvSpPr>
          <p:cNvPr id="46367" name="Rectangle 287">
            <a:extLst>
              <a:ext uri="{FF2B5EF4-FFF2-40B4-BE49-F238E27FC236}">
                <a16:creationId xmlns:a16="http://schemas.microsoft.com/office/drawing/2014/main" id="{62EC6A38-09E5-E740-9765-9B0938DEF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63960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46368" name="Rectangle 288">
            <a:extLst>
              <a:ext uri="{FF2B5EF4-FFF2-40B4-BE49-F238E27FC236}">
                <a16:creationId xmlns:a16="http://schemas.microsoft.com/office/drawing/2014/main" id="{B12EA4F9-0400-CF48-A1FE-F194846DC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88" y="63960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6369" name="Rectangle 289">
            <a:extLst>
              <a:ext uri="{FF2B5EF4-FFF2-40B4-BE49-F238E27FC236}">
                <a16:creationId xmlns:a16="http://schemas.microsoft.com/office/drawing/2014/main" id="{49BCF24C-43E3-E442-A453-F33DF14A3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6384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23*</a:t>
            </a:r>
          </a:p>
        </p:txBody>
      </p:sp>
      <p:sp>
        <p:nvSpPr>
          <p:cNvPr id="46370" name="Rectangle 290">
            <a:extLst>
              <a:ext uri="{FF2B5EF4-FFF2-40B4-BE49-F238E27FC236}">
                <a16:creationId xmlns:a16="http://schemas.microsoft.com/office/drawing/2014/main" id="{FEFFD4BD-D1A1-A24E-9B45-8F773ACA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6384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31*</a:t>
            </a:r>
          </a:p>
        </p:txBody>
      </p:sp>
      <p:sp>
        <p:nvSpPr>
          <p:cNvPr id="46371" name="Rectangle 291">
            <a:extLst>
              <a:ext uri="{FF2B5EF4-FFF2-40B4-BE49-F238E27FC236}">
                <a16:creationId xmlns:a16="http://schemas.microsoft.com/office/drawing/2014/main" id="{EA51C659-5798-464D-93C4-9A9842BB0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639603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35*</a:t>
            </a:r>
          </a:p>
        </p:txBody>
      </p:sp>
      <p:sp>
        <p:nvSpPr>
          <p:cNvPr id="46372" name="Rectangle 292">
            <a:extLst>
              <a:ext uri="{FF2B5EF4-FFF2-40B4-BE49-F238E27FC236}">
                <a16:creationId xmlns:a16="http://schemas.microsoft.com/office/drawing/2014/main" id="{6FE86BDF-758A-684C-A3DF-A7A62EC16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6384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36*</a:t>
            </a:r>
          </a:p>
        </p:txBody>
      </p:sp>
      <p:sp>
        <p:nvSpPr>
          <p:cNvPr id="46373" name="Rectangle 293">
            <a:extLst>
              <a:ext uri="{FF2B5EF4-FFF2-40B4-BE49-F238E27FC236}">
                <a16:creationId xmlns:a16="http://schemas.microsoft.com/office/drawing/2014/main" id="{C43F02D2-D401-E840-A7DA-2D0B6583D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6384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6374" name="Rectangle 294">
            <a:extLst>
              <a:ext uri="{FF2B5EF4-FFF2-40B4-BE49-F238E27FC236}">
                <a16:creationId xmlns:a16="http://schemas.microsoft.com/office/drawing/2014/main" id="{4CE874E3-9E95-5A4E-B65E-47857D3F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6384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41*</a:t>
            </a:r>
          </a:p>
        </p:txBody>
      </p:sp>
      <p:sp>
        <p:nvSpPr>
          <p:cNvPr id="46375" name="Rectangle 295">
            <a:extLst>
              <a:ext uri="{FF2B5EF4-FFF2-40B4-BE49-F238E27FC236}">
                <a16:creationId xmlns:a16="http://schemas.microsoft.com/office/drawing/2014/main" id="{2F23D984-8D8E-364E-9D41-01D7A9DC2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825" y="6384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44*</a:t>
            </a:r>
          </a:p>
        </p:txBody>
      </p:sp>
      <p:sp>
        <p:nvSpPr>
          <p:cNvPr id="46376" name="Rectangle 296">
            <a:extLst>
              <a:ext uri="{FF2B5EF4-FFF2-40B4-BE49-F238E27FC236}">
                <a16:creationId xmlns:a16="http://schemas.microsoft.com/office/drawing/2014/main" id="{D032A1AB-245D-134D-9483-33A4FBA5D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5527675"/>
            <a:ext cx="2730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6377" name="Rectangle 297">
            <a:extLst>
              <a:ext uri="{FF2B5EF4-FFF2-40B4-BE49-F238E27FC236}">
                <a16:creationId xmlns:a16="http://schemas.microsoft.com/office/drawing/2014/main" id="{CBF6DAD8-6EF2-474D-BBDF-F71C1296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4105275"/>
            <a:ext cx="5857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6378" name="Rectangle 298">
            <a:extLst>
              <a:ext uri="{FF2B5EF4-FFF2-40B4-BE49-F238E27FC236}">
                <a16:creationId xmlns:a16="http://schemas.microsoft.com/office/drawing/2014/main" id="{FEDDE8F6-E681-6543-AE32-C5BE1A43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463" y="479107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6379" name="Rectangle 299">
            <a:extLst>
              <a:ext uri="{FF2B5EF4-FFF2-40B4-BE49-F238E27FC236}">
                <a16:creationId xmlns:a16="http://schemas.microsoft.com/office/drawing/2014/main" id="{0490CE91-5916-5643-996D-CD502B4C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55372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6380" name="Rectangle 300">
            <a:extLst>
              <a:ext uri="{FF2B5EF4-FFF2-40B4-BE49-F238E27FC236}">
                <a16:creationId xmlns:a16="http://schemas.microsoft.com/office/drawing/2014/main" id="{F30E1436-AF54-D44C-B11E-38D1D6021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552767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23</a:t>
            </a:r>
          </a:p>
        </p:txBody>
      </p:sp>
      <p:sp>
        <p:nvSpPr>
          <p:cNvPr id="46381" name="Rectangle 301">
            <a:extLst>
              <a:ext uri="{FF2B5EF4-FFF2-40B4-BE49-F238E27FC236}">
                <a16:creationId xmlns:a16="http://schemas.microsoft.com/office/drawing/2014/main" id="{CC1DF254-6FCC-5247-A229-A569000D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14655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6382" name="Rectangle 302">
            <a:extLst>
              <a:ext uri="{FF2B5EF4-FFF2-40B4-BE49-F238E27FC236}">
                <a16:creationId xmlns:a16="http://schemas.microsoft.com/office/drawing/2014/main" id="{70C75604-AF8B-494A-BB6D-71728A1C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48006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46383" name="Rectangle 303">
            <a:extLst>
              <a:ext uri="{FF2B5EF4-FFF2-40B4-BE49-F238E27FC236}">
                <a16:creationId xmlns:a16="http://schemas.microsoft.com/office/drawing/2014/main" id="{EAC3CEEF-B292-FA4C-8BE5-7580234F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5" y="5537200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38</a:t>
            </a:r>
          </a:p>
        </p:txBody>
      </p:sp>
      <p:sp>
        <p:nvSpPr>
          <p:cNvPr id="46384" name="Rectangle 304">
            <a:extLst>
              <a:ext uri="{FF2B5EF4-FFF2-40B4-BE49-F238E27FC236}">
                <a16:creationId xmlns:a16="http://schemas.microsoft.com/office/drawing/2014/main" id="{AAD65612-A493-7745-897F-496D141A0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5019675"/>
            <a:ext cx="162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not yet in B+ tree</a:t>
            </a:r>
          </a:p>
        </p:txBody>
      </p:sp>
      <p:sp>
        <p:nvSpPr>
          <p:cNvPr id="46385" name="Rectangle 305">
            <a:extLst>
              <a:ext uri="{FF2B5EF4-FFF2-40B4-BE49-F238E27FC236}">
                <a16:creationId xmlns:a16="http://schemas.microsoft.com/office/drawing/2014/main" id="{98AE4466-B3CD-0B4F-9177-E13C7F158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4791075"/>
            <a:ext cx="1663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Data entry pages </a:t>
            </a:r>
          </a:p>
        </p:txBody>
      </p:sp>
      <p:sp>
        <p:nvSpPr>
          <p:cNvPr id="46386" name="Line 306">
            <a:extLst>
              <a:ext uri="{FF2B5EF4-FFF2-40B4-BE49-F238E27FC236}">
                <a16:creationId xmlns:a16="http://schemas.microsoft.com/office/drawing/2014/main" id="{CBAF1D94-F907-A041-B1BE-115E1B982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87" name="Arc 307">
            <a:extLst>
              <a:ext uri="{FF2B5EF4-FFF2-40B4-BE49-F238E27FC236}">
                <a16:creationId xmlns:a16="http://schemas.microsoft.com/office/drawing/2014/main" id="{D69ADA10-1DD9-5249-814D-1627D16D0F25}"/>
              </a:ext>
            </a:extLst>
          </p:cNvPr>
          <p:cNvSpPr>
            <a:spLocks/>
          </p:cNvSpPr>
          <p:nvPr/>
        </p:nvSpPr>
        <p:spPr bwMode="auto">
          <a:xfrm>
            <a:off x="8080375" y="5337175"/>
            <a:ext cx="304800" cy="990600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21599"/>
              <a:gd name="T1" fmla="*/ 21358 h 21600"/>
              <a:gd name="T2" fmla="*/ 21487 w 21599"/>
              <a:gd name="T3" fmla="*/ 0 h 21600"/>
              <a:gd name="T4" fmla="*/ 21599 w 215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0" y="21358"/>
                </a:moveTo>
                <a:cubicBezTo>
                  <a:pt x="132" y="9567"/>
                  <a:pt x="9695" y="61"/>
                  <a:pt x="21487" y="0"/>
                </a:cubicBezTo>
              </a:path>
              <a:path w="21599" h="21600" stroke="0" extrusionOk="0">
                <a:moveTo>
                  <a:pt x="0" y="21358"/>
                </a:moveTo>
                <a:cubicBezTo>
                  <a:pt x="132" y="9567"/>
                  <a:pt x="9695" y="61"/>
                  <a:pt x="21487" y="0"/>
                </a:cubicBezTo>
                <a:lnTo>
                  <a:pt x="21599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3084"/>
      </p:ext>
    </p:extLst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Hash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Like main memory hash tables, but much larger </a:t>
            </a:r>
          </a:p>
          <a:p>
            <a:r>
              <a:rPr lang="en-US" dirty="0">
                <a:latin typeface="Times New Roman"/>
                <a:cs typeface="Times New Roman"/>
              </a:rPr>
              <a:t>n available blocks</a:t>
            </a:r>
          </a:p>
          <a:p>
            <a:r>
              <a:rPr lang="en-US" dirty="0">
                <a:latin typeface="Times New Roman"/>
                <a:cs typeface="Times New Roman"/>
              </a:rPr>
              <a:t>A hash function f(k) maps a key k to {0, …, n-1}</a:t>
            </a:r>
          </a:p>
          <a:p>
            <a:r>
              <a:rPr lang="en-US" dirty="0">
                <a:latin typeface="Times New Roman"/>
                <a:cs typeface="Times New Roman"/>
              </a:rPr>
              <a:t>Block f(k) stores the records with key k.</a:t>
            </a:r>
          </a:p>
          <a:p>
            <a:r>
              <a:rPr lang="en-US" dirty="0">
                <a:latin typeface="Times New Roman"/>
                <a:cs typeface="Times New Roman"/>
              </a:rPr>
              <a:t>Overflow blocks when needed.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9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0FC1D6-461A-5343-AA12-F2654C0EBA52}" type="slidenum">
              <a:rPr lang="en-US" sz="1400"/>
              <a:pPr/>
              <a:t>63</a:t>
            </a:fld>
            <a:endParaRPr lang="en-US" sz="140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Assume 1 block stores 2 records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h(e)=0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h(b)=h(f)=1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h(g)=2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h(a)=h(c)=3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94532" name="Group 4"/>
          <p:cNvGraphicFramePr>
            <a:graphicFrameLocks noGrp="1"/>
          </p:cNvGraphicFramePr>
          <p:nvPr/>
        </p:nvGraphicFramePr>
        <p:xfrm>
          <a:off x="5486400" y="2971800"/>
          <a:ext cx="2057400" cy="303212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36" name="Text Box 26"/>
          <p:cNvSpPr txBox="1">
            <a:spLocks noChangeArrowheads="1"/>
          </p:cNvSpPr>
          <p:nvPr/>
        </p:nvSpPr>
        <p:spPr bwMode="auto">
          <a:xfrm>
            <a:off x="4708525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64537" name="Text Box 27"/>
          <p:cNvSpPr txBox="1">
            <a:spLocks noChangeArrowheads="1"/>
          </p:cNvSpPr>
          <p:nvPr/>
        </p:nvSpPr>
        <p:spPr bwMode="auto">
          <a:xfrm>
            <a:off x="4708525" y="3848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64538" name="Text Box 28"/>
          <p:cNvSpPr txBox="1">
            <a:spLocks noChangeArrowheads="1"/>
          </p:cNvSpPr>
          <p:nvPr/>
        </p:nvSpPr>
        <p:spPr bwMode="auto">
          <a:xfrm>
            <a:off x="4708525" y="4573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2</a:t>
            </a:r>
          </a:p>
        </p:txBody>
      </p:sp>
      <p:sp>
        <p:nvSpPr>
          <p:cNvPr id="64539" name="Text Box 29"/>
          <p:cNvSpPr txBox="1">
            <a:spLocks noChangeArrowheads="1"/>
          </p:cNvSpPr>
          <p:nvPr/>
        </p:nvSpPr>
        <p:spPr bwMode="auto">
          <a:xfrm>
            <a:off x="4708525" y="529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01749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70251F2-9B19-9C4A-AF32-533122046431}" type="slidenum">
              <a:rPr lang="en-US" sz="1400"/>
              <a:pPr/>
              <a:t>64</a:t>
            </a:fld>
            <a:endParaRPr lang="en-US" sz="140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Search for a: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Compute h(a)=3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Read bucket 3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 disk access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Searching a Hash Index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95556" name="Group 4"/>
          <p:cNvGraphicFramePr>
            <a:graphicFrameLocks noGrp="1"/>
          </p:cNvGraphicFramePr>
          <p:nvPr/>
        </p:nvGraphicFramePr>
        <p:xfrm>
          <a:off x="5486400" y="2971800"/>
          <a:ext cx="2057400" cy="303212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560" name="Text Box 26"/>
          <p:cNvSpPr txBox="1">
            <a:spLocks noChangeArrowheads="1"/>
          </p:cNvSpPr>
          <p:nvPr/>
        </p:nvSpPr>
        <p:spPr bwMode="auto">
          <a:xfrm>
            <a:off x="4708525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65561" name="Text Box 27"/>
          <p:cNvSpPr txBox="1">
            <a:spLocks noChangeArrowheads="1"/>
          </p:cNvSpPr>
          <p:nvPr/>
        </p:nvSpPr>
        <p:spPr bwMode="auto">
          <a:xfrm>
            <a:off x="4708525" y="3848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65562" name="Text Box 28"/>
          <p:cNvSpPr txBox="1">
            <a:spLocks noChangeArrowheads="1"/>
          </p:cNvSpPr>
          <p:nvPr/>
        </p:nvSpPr>
        <p:spPr bwMode="auto">
          <a:xfrm>
            <a:off x="4708525" y="4573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2</a:t>
            </a:r>
          </a:p>
        </p:txBody>
      </p:sp>
      <p:sp>
        <p:nvSpPr>
          <p:cNvPr id="65563" name="Text Box 29"/>
          <p:cNvSpPr txBox="1">
            <a:spLocks noChangeArrowheads="1"/>
          </p:cNvSpPr>
          <p:nvPr/>
        </p:nvSpPr>
        <p:spPr bwMode="auto">
          <a:xfrm>
            <a:off x="4708525" y="529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15213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8B3DD8E-3662-1946-A94D-6D20E0A79FF2}" type="slidenum">
              <a:rPr lang="en-US" sz="1400"/>
              <a:pPr/>
              <a:t>65</a:t>
            </a:fld>
            <a:endParaRPr lang="en-US" sz="140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Place in right block, if space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E.g., h(d)=2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 in Hash Index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96580" name="Group 4"/>
          <p:cNvGraphicFramePr>
            <a:graphicFrameLocks noGrp="1"/>
          </p:cNvGraphicFramePr>
          <p:nvPr/>
        </p:nvGraphicFramePr>
        <p:xfrm>
          <a:off x="5486400" y="2971800"/>
          <a:ext cx="2057400" cy="303212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584" name="Text Box 26"/>
          <p:cNvSpPr txBox="1">
            <a:spLocks noChangeArrowheads="1"/>
          </p:cNvSpPr>
          <p:nvPr/>
        </p:nvSpPr>
        <p:spPr bwMode="auto">
          <a:xfrm>
            <a:off x="4708525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66585" name="Text Box 27"/>
          <p:cNvSpPr txBox="1">
            <a:spLocks noChangeArrowheads="1"/>
          </p:cNvSpPr>
          <p:nvPr/>
        </p:nvSpPr>
        <p:spPr bwMode="auto">
          <a:xfrm>
            <a:off x="4708525" y="3848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66586" name="Text Box 28"/>
          <p:cNvSpPr txBox="1">
            <a:spLocks noChangeArrowheads="1"/>
          </p:cNvSpPr>
          <p:nvPr/>
        </p:nvSpPr>
        <p:spPr bwMode="auto">
          <a:xfrm>
            <a:off x="4708525" y="4573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2</a:t>
            </a:r>
          </a:p>
        </p:txBody>
      </p:sp>
      <p:sp>
        <p:nvSpPr>
          <p:cNvPr id="66587" name="Text Box 29"/>
          <p:cNvSpPr txBox="1">
            <a:spLocks noChangeArrowheads="1"/>
          </p:cNvSpPr>
          <p:nvPr/>
        </p:nvSpPr>
        <p:spPr bwMode="auto">
          <a:xfrm>
            <a:off x="4708525" y="529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5461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F97AC88-6A20-5B45-86A9-07472803E353}" type="slidenum">
              <a:rPr lang="en-US" sz="1400"/>
              <a:pPr/>
              <a:t>66</a:t>
            </a:fld>
            <a:endParaRPr lang="en-US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03926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Create overflow block, if no space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E.g., h(k)=1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More over-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flow blocks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may be needed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Insertion in Hash Index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97604" name="Group 4"/>
          <p:cNvGraphicFramePr>
            <a:graphicFrameLocks noGrp="1"/>
          </p:cNvGraphicFramePr>
          <p:nvPr/>
        </p:nvGraphicFramePr>
        <p:xfrm>
          <a:off x="3962400" y="3048000"/>
          <a:ext cx="2057400" cy="303212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608" name="Text Box 26"/>
          <p:cNvSpPr txBox="1">
            <a:spLocks noChangeArrowheads="1"/>
          </p:cNvSpPr>
          <p:nvPr/>
        </p:nvSpPr>
        <p:spPr bwMode="auto">
          <a:xfrm>
            <a:off x="3184525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67609" name="Text Box 27"/>
          <p:cNvSpPr txBox="1">
            <a:spLocks noChangeArrowheads="1"/>
          </p:cNvSpPr>
          <p:nvPr/>
        </p:nvSpPr>
        <p:spPr bwMode="auto">
          <a:xfrm>
            <a:off x="3184525" y="3924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67610" name="Text Box 28"/>
          <p:cNvSpPr txBox="1">
            <a:spLocks noChangeArrowheads="1"/>
          </p:cNvSpPr>
          <p:nvPr/>
        </p:nvSpPr>
        <p:spPr bwMode="auto">
          <a:xfrm>
            <a:off x="3184525" y="4649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2</a:t>
            </a:r>
          </a:p>
        </p:txBody>
      </p:sp>
      <p:sp>
        <p:nvSpPr>
          <p:cNvPr id="67611" name="Text Box 29"/>
          <p:cNvSpPr txBox="1">
            <a:spLocks noChangeArrowheads="1"/>
          </p:cNvSpPr>
          <p:nvPr/>
        </p:nvSpPr>
        <p:spPr bwMode="auto">
          <a:xfrm>
            <a:off x="3184525" y="5375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3</a:t>
            </a:r>
          </a:p>
        </p:txBody>
      </p:sp>
      <p:sp>
        <p:nvSpPr>
          <p:cNvPr id="67612" name="Rectangle 30"/>
          <p:cNvSpPr>
            <a:spLocks noChangeAspect="1" noChangeArrowheads="1"/>
          </p:cNvSpPr>
          <p:nvPr/>
        </p:nvSpPr>
        <p:spPr bwMode="auto">
          <a:xfrm>
            <a:off x="6019800" y="3810000"/>
            <a:ext cx="309563" cy="309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7631" name="Group 31"/>
          <p:cNvGraphicFramePr>
            <a:graphicFrameLocks noGrp="1"/>
          </p:cNvGraphicFramePr>
          <p:nvPr/>
        </p:nvGraphicFramePr>
        <p:xfrm>
          <a:off x="6705600" y="3810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621" name="Line 41"/>
          <p:cNvSpPr>
            <a:spLocks noChangeShapeType="1"/>
          </p:cNvSpPr>
          <p:nvPr/>
        </p:nvSpPr>
        <p:spPr bwMode="auto">
          <a:xfrm>
            <a:off x="61722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0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7C5EA7B-698E-5844-943B-630ADF8E2EA8}" type="slidenum">
              <a:rPr lang="en-US" sz="1400"/>
              <a:pPr/>
              <a:t>67</a:t>
            </a:fld>
            <a:endParaRPr lang="en-US" sz="140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Hash Index Performance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Excellent, if no overflow blocks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Degrades when #keys &gt; #blocks; many overflow blocks.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Closer to full scan.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05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2F6D491-B85E-0945-9ECA-2399897EA611}" type="slidenum">
              <a:rPr lang="en-US" sz="1400"/>
              <a:pPr/>
              <a:t>68</a:t>
            </a:fld>
            <a:endParaRPr lang="en-US" sz="140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Extensible Hash Index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Allows hash index to grow, to avoid performance degradation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Assume a hash function h that returns numbers in {0, …, 2</a:t>
            </a:r>
            <a:r>
              <a:rPr lang="en-US" baseline="30000" dirty="0"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– 1}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Start with n = 2</a:t>
            </a:r>
            <a:r>
              <a:rPr lang="en-US" baseline="30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&lt;&lt; 2</a:t>
            </a:r>
            <a:r>
              <a:rPr lang="en-US" baseline="30000" dirty="0"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, only look at first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most significant bits</a:t>
            </a:r>
          </a:p>
        </p:txBody>
      </p:sp>
    </p:spTree>
    <p:extLst>
      <p:ext uri="{BB962C8B-B14F-4D97-AF65-F5344CB8AC3E}">
        <p14:creationId xmlns:p14="http://schemas.microsoft.com/office/powerpoint/2010/main" val="306207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60F7CCD-143C-CD49-8C03-408BFBE40E6F}" type="slidenum">
              <a:rPr lang="en-US" sz="1400"/>
              <a:pPr/>
              <a:t>69</a:t>
            </a:fld>
            <a:endParaRPr lang="en-US" sz="140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Extensible Hash Index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2388"/>
            <a:ext cx="8229600" cy="539908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E.g.,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=1, n=2, k=4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We only look at the first bit (0 or 1).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Note: similar algorithm for the last bit.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101700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1710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1(011)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1720" name="Group 24"/>
          <p:cNvGraphicFramePr>
            <a:graphicFrameLocks noGrp="1"/>
          </p:cNvGraphicFramePr>
          <p:nvPr/>
        </p:nvGraphicFramePr>
        <p:xfrm>
          <a:off x="3810000" y="3581400"/>
          <a:ext cx="914400" cy="7572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1728" name="Group 32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90" name="Line 38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1" name="Line 39"/>
          <p:cNvSpPr>
            <a:spLocks noChangeShapeType="1"/>
          </p:cNvSpPr>
          <p:nvPr/>
        </p:nvSpPr>
        <p:spPr bwMode="auto">
          <a:xfrm>
            <a:off x="4267200" y="4114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2" name="Rectangle 40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0693" name="Rectangle 41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0694" name="Text Box 42"/>
          <p:cNvSpPr txBox="1">
            <a:spLocks noChangeArrowheads="1"/>
          </p:cNvSpPr>
          <p:nvPr/>
        </p:nvSpPr>
        <p:spPr bwMode="auto">
          <a:xfrm>
            <a:off x="3260725" y="3470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70695" name="Text Box 43"/>
          <p:cNvSpPr txBox="1">
            <a:spLocks noChangeArrowheads="1"/>
          </p:cNvSpPr>
          <p:nvPr/>
        </p:nvSpPr>
        <p:spPr bwMode="auto">
          <a:xfrm>
            <a:off x="32766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70697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8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188186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Slow access in secondary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seek time + rotational latency + transfer time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seek time: about 4 </a:t>
            </a:r>
            <a:r>
              <a:rPr lang="en-US" dirty="0" err="1">
                <a:latin typeface="Times New Roman"/>
                <a:cs typeface="Times New Roman"/>
              </a:rPr>
              <a:t>ms</a:t>
            </a:r>
            <a:r>
              <a:rPr lang="en-US" dirty="0">
                <a:latin typeface="Times New Roman"/>
                <a:cs typeface="Times New Roman"/>
              </a:rPr>
              <a:t>  - 15 </a:t>
            </a:r>
            <a:r>
              <a:rPr lang="en-US" dirty="0" err="1">
                <a:latin typeface="Times New Roman"/>
                <a:cs typeface="Times New Roman"/>
              </a:rPr>
              <a:t>ms</a:t>
            </a:r>
            <a:r>
              <a:rPr lang="en-US" dirty="0">
                <a:latin typeface="Times New Roman"/>
                <a:cs typeface="Times New Roman"/>
              </a:rPr>
              <a:t>!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rotational latency: about 2 </a:t>
            </a:r>
            <a:r>
              <a:rPr lang="en-US" dirty="0" err="1">
                <a:latin typeface="Times New Roman"/>
                <a:cs typeface="Times New Roman"/>
              </a:rPr>
              <a:t>ms</a:t>
            </a:r>
            <a:r>
              <a:rPr lang="en-US" dirty="0">
                <a:latin typeface="Times New Roman"/>
                <a:cs typeface="Times New Roman"/>
              </a:rPr>
              <a:t> – 7 </a:t>
            </a:r>
            <a:r>
              <a:rPr lang="en-US" dirty="0" err="1">
                <a:latin typeface="Times New Roman"/>
                <a:cs typeface="Times New Roman"/>
              </a:rPr>
              <a:t>ms</a:t>
            </a:r>
            <a:r>
              <a:rPr lang="en-US" dirty="0">
                <a:latin typeface="Times New Roman"/>
                <a:cs typeface="Times New Roman"/>
              </a:rPr>
              <a:t>!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transfer time: about 1000 Mb/ sec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time and rotational delay dominate.</a:t>
            </a:r>
          </a:p>
          <a:p>
            <a:endParaRPr lang="en-US" altLang="en-US" dirty="0">
              <a:solidFill>
                <a:srgbClr val="CF0E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#I/O access dominates the time of Big data analysis and processing!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079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ECE4B39-ECCC-4A4E-ACB8-ADAE4AE959FB}" type="slidenum">
              <a:rPr lang="en-US" sz="1400"/>
              <a:pPr/>
              <a:t>70</a:t>
            </a:fld>
            <a:endParaRPr lang="en-US" sz="140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Insertion in Extensible Hash Index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1110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102724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2734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1(011)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1(110)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2744" name="Group 24"/>
          <p:cNvGraphicFramePr>
            <a:graphicFrameLocks noGrp="1"/>
          </p:cNvGraphicFramePr>
          <p:nvPr/>
        </p:nvGraphicFramePr>
        <p:xfrm>
          <a:off x="3810000" y="3581400"/>
          <a:ext cx="914400" cy="7572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2752" name="Group 32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14" name="Line 38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5" name="Line 39"/>
          <p:cNvSpPr>
            <a:spLocks noChangeShapeType="1"/>
          </p:cNvSpPr>
          <p:nvPr/>
        </p:nvSpPr>
        <p:spPr bwMode="auto">
          <a:xfrm>
            <a:off x="4267200" y="4114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6" name="Rectangle 40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1717" name="Rectangle 41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1718" name="Text Box 42"/>
          <p:cNvSpPr txBox="1">
            <a:spLocks noChangeArrowheads="1"/>
          </p:cNvSpPr>
          <p:nvPr/>
        </p:nvSpPr>
        <p:spPr bwMode="auto">
          <a:xfrm>
            <a:off x="3260725" y="3470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71719" name="Text Box 43"/>
          <p:cNvSpPr txBox="1">
            <a:spLocks noChangeArrowheads="1"/>
          </p:cNvSpPr>
          <p:nvPr/>
        </p:nvSpPr>
        <p:spPr bwMode="auto">
          <a:xfrm>
            <a:off x="32766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71721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8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18659570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03BD9CE-6D54-2340-838A-4353A6D51E9E}" type="slidenum">
              <a:rPr lang="en-US" sz="1400"/>
              <a:pPr/>
              <a:t>71</a:t>
            </a:fld>
            <a:endParaRPr lang="en-US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Insertion in Extensible Hash Index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6514"/>
            <a:ext cx="8229600" cy="48196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1010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Split block and extend bucket array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Need more bits to address: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becomes 2</a:t>
            </a:r>
          </a:p>
        </p:txBody>
      </p:sp>
      <p:graphicFrame>
        <p:nvGraphicFramePr>
          <p:cNvPr id="3103748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3758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1(011)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1(110), 1(010)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3768" name="Group 24"/>
          <p:cNvGraphicFramePr>
            <a:graphicFrameLocks noGrp="1"/>
          </p:cNvGraphicFramePr>
          <p:nvPr/>
        </p:nvGraphicFramePr>
        <p:xfrm>
          <a:off x="3810000" y="3581400"/>
          <a:ext cx="914400" cy="7572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3776" name="Group 32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738" name="Line 38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9" name="Line 39"/>
          <p:cNvSpPr>
            <a:spLocks noChangeShapeType="1"/>
          </p:cNvSpPr>
          <p:nvPr/>
        </p:nvSpPr>
        <p:spPr bwMode="auto">
          <a:xfrm>
            <a:off x="4267200" y="4114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0" name="Rectangle 40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2741" name="Rectangle 41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2742" name="Text Box 42"/>
          <p:cNvSpPr txBox="1">
            <a:spLocks noChangeArrowheads="1"/>
          </p:cNvSpPr>
          <p:nvPr/>
        </p:nvSpPr>
        <p:spPr bwMode="auto">
          <a:xfrm>
            <a:off x="3260725" y="3470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72743" name="Text Box 43"/>
          <p:cNvSpPr txBox="1">
            <a:spLocks noChangeArrowheads="1"/>
          </p:cNvSpPr>
          <p:nvPr/>
        </p:nvSpPr>
        <p:spPr bwMode="auto">
          <a:xfrm>
            <a:off x="32766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</a:t>
            </a:r>
          </a:p>
        </p:txBody>
      </p:sp>
      <p:sp>
        <p:nvSpPr>
          <p:cNvPr id="72745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8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7170741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E4C7F47-1B0E-F549-9E4C-7660EA4DCDB0}" type="slidenum">
              <a:rPr lang="en-US" sz="1400"/>
              <a:pPr/>
              <a:t>72</a:t>
            </a:fld>
            <a:endParaRPr lang="en-US" sz="140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96361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Insertion in Extensible Hash Index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1251"/>
            <a:ext cx="8229600" cy="4999038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1010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104772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4782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4792" name="Group 24"/>
          <p:cNvGraphicFramePr>
            <a:graphicFrameLocks noGrp="1"/>
          </p:cNvGraphicFramePr>
          <p:nvPr/>
        </p:nvGraphicFramePr>
        <p:xfrm>
          <a:off x="3810000" y="35814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04804" name="Group 36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766" name="Line 42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7" name="Line 43"/>
          <p:cNvSpPr>
            <a:spLocks noChangeShapeType="1"/>
          </p:cNvSpPr>
          <p:nvPr/>
        </p:nvSpPr>
        <p:spPr bwMode="auto">
          <a:xfrm>
            <a:off x="42672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68" name="Rectangle 44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3769" name="Rectangle 45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3770" name="Text Box 46"/>
          <p:cNvSpPr txBox="1">
            <a:spLocks noChangeArrowheads="1"/>
          </p:cNvSpPr>
          <p:nvPr/>
        </p:nvSpPr>
        <p:spPr bwMode="auto">
          <a:xfrm>
            <a:off x="3260725" y="3470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73771" name="Text Box 47"/>
          <p:cNvSpPr txBox="1">
            <a:spLocks noChangeArrowheads="1"/>
          </p:cNvSpPr>
          <p:nvPr/>
        </p:nvSpPr>
        <p:spPr bwMode="auto">
          <a:xfrm>
            <a:off x="3260725" y="3851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73772" name="Text Box 48"/>
          <p:cNvSpPr txBox="1">
            <a:spLocks noChangeArrowheads="1"/>
          </p:cNvSpPr>
          <p:nvPr/>
        </p:nvSpPr>
        <p:spPr bwMode="auto">
          <a:xfrm>
            <a:off x="3260725" y="4232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73773" name="Text Box 49"/>
          <p:cNvSpPr txBox="1">
            <a:spLocks noChangeArrowheads="1"/>
          </p:cNvSpPr>
          <p:nvPr/>
        </p:nvSpPr>
        <p:spPr bwMode="auto">
          <a:xfrm>
            <a:off x="3260725" y="4613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11</a:t>
            </a:r>
          </a:p>
        </p:txBody>
      </p:sp>
      <p:graphicFrame>
        <p:nvGraphicFramePr>
          <p:cNvPr id="3104818" name="Group 50"/>
          <p:cNvGraphicFramePr>
            <a:graphicFrameLocks noGrp="1"/>
          </p:cNvGraphicFramePr>
          <p:nvPr/>
        </p:nvGraphicFramePr>
        <p:xfrm>
          <a:off x="5791200" y="5029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782" name="Rectangle 60"/>
          <p:cNvSpPr>
            <a:spLocks noChangeAspect="1" noChangeArrowheads="1"/>
          </p:cNvSpPr>
          <p:nvPr/>
        </p:nvSpPr>
        <p:spPr bwMode="auto">
          <a:xfrm>
            <a:off x="7848600" y="5029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3783" name="Line 61"/>
          <p:cNvSpPr>
            <a:spLocks noChangeShapeType="1"/>
          </p:cNvSpPr>
          <p:nvPr/>
        </p:nvSpPr>
        <p:spPr bwMode="auto">
          <a:xfrm>
            <a:off x="4267200" y="48768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4" name="Line 62"/>
          <p:cNvSpPr>
            <a:spLocks noChangeShapeType="1"/>
          </p:cNvSpPr>
          <p:nvPr/>
        </p:nvSpPr>
        <p:spPr bwMode="auto">
          <a:xfrm flipV="1">
            <a:off x="4343400" y="2895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86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8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4633161" y="6110289"/>
            <a:ext cx="4053639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Update the number of bits.</a:t>
            </a:r>
          </a:p>
        </p:txBody>
      </p:sp>
      <p:sp>
        <p:nvSpPr>
          <p:cNvPr id="24" name="Line 70"/>
          <p:cNvSpPr>
            <a:spLocks noChangeShapeType="1"/>
          </p:cNvSpPr>
          <p:nvPr/>
        </p:nvSpPr>
        <p:spPr bwMode="auto">
          <a:xfrm flipH="1" flipV="1">
            <a:off x="8016874" y="5333999"/>
            <a:ext cx="239931" cy="760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70"/>
          <p:cNvSpPr>
            <a:spLocks noChangeShapeType="1"/>
          </p:cNvSpPr>
          <p:nvPr/>
        </p:nvSpPr>
        <p:spPr bwMode="auto">
          <a:xfrm flipH="1" flipV="1">
            <a:off x="8153400" y="4308474"/>
            <a:ext cx="375770" cy="178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10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9B67858-2C97-394C-B931-A0F51CC527B7}" type="slidenum">
              <a:rPr lang="en-US" sz="1400"/>
              <a:pPr/>
              <a:t>73</a:t>
            </a:fld>
            <a:endParaRPr lang="en-US" sz="140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263"/>
            <a:ext cx="8229600" cy="96361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Insertion in Extensible Hash Index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6"/>
            <a:ext cx="8229600" cy="549274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0000 and 0101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Split the block, re-use the bucket array.</a:t>
            </a:r>
          </a:p>
        </p:txBody>
      </p:sp>
      <p:graphicFrame>
        <p:nvGraphicFramePr>
          <p:cNvPr id="3105796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0(010)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0(000), 0(101)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5806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5816" name="Group 24"/>
          <p:cNvGraphicFramePr>
            <a:graphicFrameLocks noGrp="1"/>
          </p:cNvGraphicFramePr>
          <p:nvPr/>
        </p:nvGraphicFramePr>
        <p:xfrm>
          <a:off x="3810000" y="35814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05828" name="Group 36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790" name="Line 42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1" name="Line 43"/>
          <p:cNvSpPr>
            <a:spLocks noChangeShapeType="1"/>
          </p:cNvSpPr>
          <p:nvPr/>
        </p:nvSpPr>
        <p:spPr bwMode="auto">
          <a:xfrm>
            <a:off x="42672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2" name="Rectangle 44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1</a:t>
            </a:r>
          </a:p>
        </p:txBody>
      </p:sp>
      <p:sp>
        <p:nvSpPr>
          <p:cNvPr id="74793" name="Rectangle 45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4794" name="Text Box 46"/>
          <p:cNvSpPr txBox="1">
            <a:spLocks noChangeArrowheads="1"/>
          </p:cNvSpPr>
          <p:nvPr/>
        </p:nvSpPr>
        <p:spPr bwMode="auto">
          <a:xfrm>
            <a:off x="3260725" y="3470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74795" name="Text Box 47"/>
          <p:cNvSpPr txBox="1">
            <a:spLocks noChangeArrowheads="1"/>
          </p:cNvSpPr>
          <p:nvPr/>
        </p:nvSpPr>
        <p:spPr bwMode="auto">
          <a:xfrm>
            <a:off x="3260725" y="3851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74796" name="Text Box 48"/>
          <p:cNvSpPr txBox="1">
            <a:spLocks noChangeArrowheads="1"/>
          </p:cNvSpPr>
          <p:nvPr/>
        </p:nvSpPr>
        <p:spPr bwMode="auto">
          <a:xfrm>
            <a:off x="3260725" y="4232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74797" name="Text Box 49"/>
          <p:cNvSpPr txBox="1">
            <a:spLocks noChangeArrowheads="1"/>
          </p:cNvSpPr>
          <p:nvPr/>
        </p:nvSpPr>
        <p:spPr bwMode="auto">
          <a:xfrm>
            <a:off x="3260725" y="4613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11</a:t>
            </a:r>
          </a:p>
        </p:txBody>
      </p:sp>
      <p:graphicFrame>
        <p:nvGraphicFramePr>
          <p:cNvPr id="3105842" name="Group 50"/>
          <p:cNvGraphicFramePr>
            <a:graphicFrameLocks noGrp="1"/>
          </p:cNvGraphicFramePr>
          <p:nvPr/>
        </p:nvGraphicFramePr>
        <p:xfrm>
          <a:off x="5791200" y="5029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806" name="Rectangle 60"/>
          <p:cNvSpPr>
            <a:spLocks noChangeAspect="1" noChangeArrowheads="1"/>
          </p:cNvSpPr>
          <p:nvPr/>
        </p:nvSpPr>
        <p:spPr bwMode="auto">
          <a:xfrm>
            <a:off x="7848600" y="5029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4807" name="Line 61"/>
          <p:cNvSpPr>
            <a:spLocks noChangeShapeType="1"/>
          </p:cNvSpPr>
          <p:nvPr/>
        </p:nvSpPr>
        <p:spPr bwMode="auto">
          <a:xfrm>
            <a:off x="4267200" y="48768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8" name="Line 62"/>
          <p:cNvSpPr>
            <a:spLocks noChangeShapeType="1"/>
          </p:cNvSpPr>
          <p:nvPr/>
        </p:nvSpPr>
        <p:spPr bwMode="auto">
          <a:xfrm flipV="1">
            <a:off x="4343400" y="2895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0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8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1327265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04425A-FD4A-8248-B584-FB88EB2C58A0}" type="slidenum">
              <a:rPr lang="en-US" sz="1400"/>
              <a:pPr/>
              <a:t>74</a:t>
            </a:fld>
            <a:endParaRPr 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Insertion in Extensible Hash Index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76"/>
            <a:ext cx="8229600" cy="4967288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After splitting the block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106820" name="Group 4"/>
          <p:cNvGraphicFramePr>
            <a:graphicFrameLocks noGrp="1"/>
          </p:cNvGraphicFramePr>
          <p:nvPr/>
        </p:nvGraphicFramePr>
        <p:xfrm>
          <a:off x="5791200" y="2362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00(00)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6830" name="Group 14"/>
          <p:cNvGraphicFramePr>
            <a:graphicFrameLocks noGrp="1"/>
          </p:cNvGraphicFramePr>
          <p:nvPr/>
        </p:nvGraphicFramePr>
        <p:xfrm>
          <a:off x="5791200" y="4038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6840" name="Group 24"/>
          <p:cNvGraphicFramePr>
            <a:graphicFrameLocks noGrp="1"/>
          </p:cNvGraphicFramePr>
          <p:nvPr/>
        </p:nvGraphicFramePr>
        <p:xfrm>
          <a:off x="3810000" y="35814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06852" name="Group 36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814" name="Line 42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5" name="Line 43"/>
          <p:cNvSpPr>
            <a:spLocks noChangeShapeType="1"/>
          </p:cNvSpPr>
          <p:nvPr/>
        </p:nvSpPr>
        <p:spPr bwMode="auto">
          <a:xfrm>
            <a:off x="42672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6" name="Rectangle 44"/>
          <p:cNvSpPr>
            <a:spLocks noChangeAspect="1" noChangeArrowheads="1"/>
          </p:cNvSpPr>
          <p:nvPr/>
        </p:nvSpPr>
        <p:spPr bwMode="auto">
          <a:xfrm>
            <a:off x="7848600" y="2362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5817" name="Rectangle 45"/>
          <p:cNvSpPr>
            <a:spLocks noChangeAspect="1" noChangeArrowheads="1"/>
          </p:cNvSpPr>
          <p:nvPr/>
        </p:nvSpPr>
        <p:spPr bwMode="auto">
          <a:xfrm>
            <a:off x="78486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5818" name="Text Box 46"/>
          <p:cNvSpPr txBox="1">
            <a:spLocks noChangeArrowheads="1"/>
          </p:cNvSpPr>
          <p:nvPr/>
        </p:nvSpPr>
        <p:spPr bwMode="auto">
          <a:xfrm>
            <a:off x="3260725" y="3470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75819" name="Text Box 47"/>
          <p:cNvSpPr txBox="1">
            <a:spLocks noChangeArrowheads="1"/>
          </p:cNvSpPr>
          <p:nvPr/>
        </p:nvSpPr>
        <p:spPr bwMode="auto">
          <a:xfrm>
            <a:off x="3260725" y="3851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75820" name="Text Box 48"/>
          <p:cNvSpPr txBox="1">
            <a:spLocks noChangeArrowheads="1"/>
          </p:cNvSpPr>
          <p:nvPr/>
        </p:nvSpPr>
        <p:spPr bwMode="auto">
          <a:xfrm>
            <a:off x="3260725" y="4232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75821" name="Text Box 49"/>
          <p:cNvSpPr txBox="1">
            <a:spLocks noChangeArrowheads="1"/>
          </p:cNvSpPr>
          <p:nvPr/>
        </p:nvSpPr>
        <p:spPr bwMode="auto">
          <a:xfrm>
            <a:off x="3260725" y="4613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11</a:t>
            </a:r>
          </a:p>
        </p:txBody>
      </p:sp>
      <p:graphicFrame>
        <p:nvGraphicFramePr>
          <p:cNvPr id="3106866" name="Group 50"/>
          <p:cNvGraphicFramePr>
            <a:graphicFrameLocks noGrp="1"/>
          </p:cNvGraphicFramePr>
          <p:nvPr/>
        </p:nvGraphicFramePr>
        <p:xfrm>
          <a:off x="5791200" y="5029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11(10)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30" name="Rectangle 60"/>
          <p:cNvSpPr>
            <a:spLocks noChangeAspect="1" noChangeArrowheads="1"/>
          </p:cNvSpPr>
          <p:nvPr/>
        </p:nvSpPr>
        <p:spPr bwMode="auto">
          <a:xfrm>
            <a:off x="7848600" y="5029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5831" name="Line 61"/>
          <p:cNvSpPr>
            <a:spLocks noChangeShapeType="1"/>
          </p:cNvSpPr>
          <p:nvPr/>
        </p:nvSpPr>
        <p:spPr bwMode="auto">
          <a:xfrm>
            <a:off x="4267200" y="48768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2" name="Line 62"/>
          <p:cNvSpPr>
            <a:spLocks noChangeShapeType="1"/>
          </p:cNvSpPr>
          <p:nvPr/>
        </p:nvSpPr>
        <p:spPr bwMode="auto">
          <a:xfrm flipV="1">
            <a:off x="4343400" y="3352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06879" name="Group 63"/>
          <p:cNvGraphicFramePr>
            <a:graphicFrameLocks noGrp="1"/>
          </p:cNvGraphicFramePr>
          <p:nvPr/>
        </p:nvGraphicFramePr>
        <p:xfrm>
          <a:off x="57912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01(01)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41" name="Rectangle 73"/>
          <p:cNvSpPr>
            <a:spLocks noChangeAspect="1" noChangeArrowheads="1"/>
          </p:cNvSpPr>
          <p:nvPr/>
        </p:nvSpPr>
        <p:spPr bwMode="auto">
          <a:xfrm>
            <a:off x="78486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600"/>
              <a:t>2</a:t>
            </a:r>
          </a:p>
        </p:txBody>
      </p:sp>
      <p:sp>
        <p:nvSpPr>
          <p:cNvPr id="75843" name="TextBox 14"/>
          <p:cNvSpPr txBox="1">
            <a:spLocks noChangeArrowheads="1"/>
          </p:cNvSpPr>
          <p:nvPr/>
        </p:nvSpPr>
        <p:spPr bwMode="auto">
          <a:xfrm>
            <a:off x="5791200" y="1747838"/>
            <a:ext cx="1399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BLOCKS</a:t>
            </a:r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4855411" y="6110289"/>
            <a:ext cx="4053639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Update the number of bits</a:t>
            </a:r>
          </a:p>
        </p:txBody>
      </p:sp>
      <p:sp>
        <p:nvSpPr>
          <p:cNvPr id="26" name="Line 70"/>
          <p:cNvSpPr>
            <a:spLocks noChangeShapeType="1"/>
          </p:cNvSpPr>
          <p:nvPr/>
        </p:nvSpPr>
        <p:spPr bwMode="auto">
          <a:xfrm flipH="1" flipV="1">
            <a:off x="8153400" y="2666998"/>
            <a:ext cx="566270" cy="3427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70"/>
          <p:cNvSpPr>
            <a:spLocks noChangeShapeType="1"/>
          </p:cNvSpPr>
          <p:nvPr/>
        </p:nvSpPr>
        <p:spPr bwMode="auto">
          <a:xfrm flipH="1" flipV="1">
            <a:off x="8045450" y="3505199"/>
            <a:ext cx="641350" cy="2589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37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9AA47AF-BD3B-B74C-B3C9-3A05149C2654}" type="slidenum">
              <a:rPr lang="en-US" sz="1400"/>
              <a:pPr/>
              <a:t>75</a:t>
            </a:fld>
            <a:endParaRPr lang="en-US" sz="140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Extensible Hash Index: Performance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 overflow blocks: always one read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Not as good as it sounds: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Extensions are costly and disruptive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After an extension, the table may no longer fit in main memory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Example: three records whose keys share the first 30 bits. A block split would require setting </a:t>
            </a:r>
            <a:r>
              <a:rPr lang="en-US" dirty="0" err="1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</a:rPr>
              <a:t> = 30, i.e., accommodating for 2^30 buckets!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Many useless blocks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9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EC0EBE-63DC-2847-A21F-D84C5445CFAD}" type="slidenum">
              <a:rPr lang="en-US" sz="1400"/>
              <a:pPr/>
              <a:t>76</a:t>
            </a:fld>
            <a:endParaRPr lang="en-US" sz="140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Add only one block at a time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But n is no longer a power of 2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be #bits required to address n blocks.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2</a:t>
            </a:r>
            <a:r>
              <a:rPr lang="en-US" baseline="30000" dirty="0">
                <a:latin typeface="Times New Roman" charset="0"/>
                <a:ea typeface="ＭＳ Ｐゴシック" charset="0"/>
              </a:rPr>
              <a:t>i-1</a:t>
            </a:r>
            <a:r>
              <a:rPr lang="en-US" dirty="0">
                <a:latin typeface="Times New Roman" charset="0"/>
                <a:ea typeface="ＭＳ Ｐゴシック" charset="0"/>
              </a:rPr>
              <a:t> &lt; n &lt;= 2</a:t>
            </a:r>
            <a:r>
              <a:rPr lang="en-US" baseline="30000" dirty="0">
                <a:latin typeface="Times New Roman" charset="0"/>
                <a:ea typeface="ＭＳ Ｐゴシック" charset="0"/>
              </a:rPr>
              <a:t>i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After computing h(k), use last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bits: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If last </a:t>
            </a:r>
            <a:r>
              <a:rPr lang="en-US" dirty="0" err="1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</a:rPr>
              <a:t> bits represent a number &gt;= n, change </a:t>
            </a:r>
            <a:r>
              <a:rPr lang="en-US" dirty="0" err="1">
                <a:latin typeface="Times New Roman" charset="0"/>
                <a:ea typeface="ＭＳ Ｐゴシック" charset="0"/>
              </a:rPr>
              <a:t>msb</a:t>
            </a:r>
            <a:r>
              <a:rPr lang="en-US" dirty="0">
                <a:latin typeface="Times New Roman" charset="0"/>
                <a:ea typeface="ＭＳ Ｐゴシック" charset="0"/>
              </a:rPr>
              <a:t> from 1 to 0 (get a number &lt; n)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Allow overflow blocks</a:t>
            </a:r>
          </a:p>
          <a:p>
            <a:pPr lvl="1"/>
            <a:endParaRPr lang="en-US" baseline="30000" dirty="0">
              <a:latin typeface="Times New Roman" charset="0"/>
              <a:ea typeface="ＭＳ Ｐゴシック" charset="0"/>
            </a:endParaRP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0B31183-1AED-9E4E-AC4C-24860DF1A502}" type="slidenum">
              <a:rPr lang="en-US" sz="1400"/>
              <a:pPr/>
              <a:t>77</a:t>
            </a:fld>
            <a:endParaRPr lang="en-US" sz="140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N=3</a:t>
            </a:r>
          </a:p>
        </p:txBody>
      </p:sp>
      <p:graphicFrame>
        <p:nvGraphicFramePr>
          <p:cNvPr id="3109892" name="Group 4"/>
          <p:cNvGraphicFramePr>
            <a:graphicFrameLocks noGrp="1"/>
          </p:cNvGraphicFramePr>
          <p:nvPr/>
        </p:nvGraphicFramePr>
        <p:xfrm>
          <a:off x="5791200" y="2362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9902" name="Group 14"/>
          <p:cNvGraphicFramePr>
            <a:graphicFrameLocks noGrp="1"/>
          </p:cNvGraphicFramePr>
          <p:nvPr/>
        </p:nvGraphicFramePr>
        <p:xfrm>
          <a:off x="5791200" y="4038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9912" name="Group 24"/>
          <p:cNvGraphicFramePr>
            <a:graphicFrameLocks noGrp="1"/>
          </p:cNvGraphicFramePr>
          <p:nvPr/>
        </p:nvGraphicFramePr>
        <p:xfrm>
          <a:off x="3810000" y="3581400"/>
          <a:ext cx="914400" cy="11350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09922" name="Group 34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884" name="Line 40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5" name="Line 41"/>
          <p:cNvSpPr>
            <a:spLocks noChangeShapeType="1"/>
          </p:cNvSpPr>
          <p:nvPr/>
        </p:nvSpPr>
        <p:spPr bwMode="auto">
          <a:xfrm>
            <a:off x="42672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6" name="Rectangle 42"/>
          <p:cNvSpPr>
            <a:spLocks noChangeAspect="1" noChangeArrowheads="1"/>
          </p:cNvSpPr>
          <p:nvPr/>
        </p:nvSpPr>
        <p:spPr bwMode="auto">
          <a:xfrm>
            <a:off x="7848600" y="2362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78887" name="Rectangle 43"/>
          <p:cNvSpPr>
            <a:spLocks noChangeAspect="1" noChangeArrowheads="1"/>
          </p:cNvSpPr>
          <p:nvPr/>
        </p:nvSpPr>
        <p:spPr bwMode="auto">
          <a:xfrm>
            <a:off x="78486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78888" name="Text Box 44"/>
          <p:cNvSpPr txBox="1">
            <a:spLocks noChangeArrowheads="1"/>
          </p:cNvSpPr>
          <p:nvPr/>
        </p:nvSpPr>
        <p:spPr bwMode="auto">
          <a:xfrm>
            <a:off x="3260725" y="3470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78889" name="Text Box 45"/>
          <p:cNvSpPr txBox="1">
            <a:spLocks noChangeArrowheads="1"/>
          </p:cNvSpPr>
          <p:nvPr/>
        </p:nvSpPr>
        <p:spPr bwMode="auto">
          <a:xfrm>
            <a:off x="3260725" y="3851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78890" name="Text Box 46"/>
          <p:cNvSpPr txBox="1">
            <a:spLocks noChangeArrowheads="1"/>
          </p:cNvSpPr>
          <p:nvPr/>
        </p:nvSpPr>
        <p:spPr bwMode="auto">
          <a:xfrm>
            <a:off x="3260725" y="4232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78891" name="Line 47"/>
          <p:cNvSpPr>
            <a:spLocks noChangeShapeType="1"/>
          </p:cNvSpPr>
          <p:nvPr/>
        </p:nvSpPr>
        <p:spPr bwMode="auto">
          <a:xfrm flipV="1">
            <a:off x="4343400" y="3352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09936" name="Group 48"/>
          <p:cNvGraphicFramePr>
            <a:graphicFrameLocks noGrp="1"/>
          </p:cNvGraphicFramePr>
          <p:nvPr/>
        </p:nvGraphicFramePr>
        <p:xfrm>
          <a:off x="57912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BIT FLIP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900" name="Rectangle 58"/>
          <p:cNvSpPr>
            <a:spLocks noChangeAspect="1" noChangeArrowheads="1"/>
          </p:cNvSpPr>
          <p:nvPr/>
        </p:nvSpPr>
        <p:spPr bwMode="auto">
          <a:xfrm>
            <a:off x="78486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033642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47F47B-7812-3E42-BB28-304AFD4A2588}" type="slidenum">
              <a:rPr lang="en-US" sz="1400"/>
              <a:pPr/>
              <a:t>78</a:t>
            </a:fld>
            <a:endParaRPr 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1000:</a:t>
            </a:r>
          </a:p>
        </p:txBody>
      </p:sp>
      <p:graphicFrame>
        <p:nvGraphicFramePr>
          <p:cNvPr id="3110916" name="Group 4"/>
          <p:cNvGraphicFramePr>
            <a:graphicFrameLocks noGrp="1"/>
          </p:cNvGraphicFramePr>
          <p:nvPr/>
        </p:nvGraphicFramePr>
        <p:xfrm>
          <a:off x="36576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0926" name="Group 14"/>
          <p:cNvGraphicFramePr>
            <a:graphicFrameLocks noGrp="1"/>
          </p:cNvGraphicFramePr>
          <p:nvPr/>
        </p:nvGraphicFramePr>
        <p:xfrm>
          <a:off x="3657600" y="48768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0936" name="Group 24"/>
          <p:cNvGraphicFramePr>
            <a:graphicFrameLocks noGrp="1"/>
          </p:cNvGraphicFramePr>
          <p:nvPr/>
        </p:nvGraphicFramePr>
        <p:xfrm>
          <a:off x="1676400" y="4419600"/>
          <a:ext cx="914400" cy="11350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10946" name="Group 34"/>
          <p:cNvGraphicFramePr>
            <a:graphicFrameLocks noGrp="1"/>
          </p:cNvGraphicFramePr>
          <p:nvPr/>
        </p:nvGraphicFramePr>
        <p:xfrm>
          <a:off x="1676400" y="35052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908" name="Line 40"/>
          <p:cNvSpPr>
            <a:spLocks noChangeShapeType="1"/>
          </p:cNvSpPr>
          <p:nvPr/>
        </p:nvSpPr>
        <p:spPr bwMode="auto">
          <a:xfrm flipV="1">
            <a:off x="2133600" y="36576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9" name="Line 41"/>
          <p:cNvSpPr>
            <a:spLocks noChangeShapeType="1"/>
          </p:cNvSpPr>
          <p:nvPr/>
        </p:nvSpPr>
        <p:spPr bwMode="auto">
          <a:xfrm>
            <a:off x="2133600" y="5410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10" name="Rectangle 42"/>
          <p:cNvSpPr>
            <a:spLocks noChangeAspect="1" noChangeArrowheads="1"/>
          </p:cNvSpPr>
          <p:nvPr/>
        </p:nvSpPr>
        <p:spPr bwMode="auto">
          <a:xfrm>
            <a:off x="57150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79911" name="Rectangle 43"/>
          <p:cNvSpPr>
            <a:spLocks noChangeAspect="1" noChangeArrowheads="1"/>
          </p:cNvSpPr>
          <p:nvPr/>
        </p:nvSpPr>
        <p:spPr bwMode="auto">
          <a:xfrm>
            <a:off x="5715000" y="4876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79912" name="Text Box 44"/>
          <p:cNvSpPr txBox="1">
            <a:spLocks noChangeArrowheads="1"/>
          </p:cNvSpPr>
          <p:nvPr/>
        </p:nvSpPr>
        <p:spPr bwMode="auto">
          <a:xfrm>
            <a:off x="1127125" y="4308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79913" name="Text Box 45"/>
          <p:cNvSpPr txBox="1">
            <a:spLocks noChangeArrowheads="1"/>
          </p:cNvSpPr>
          <p:nvPr/>
        </p:nvSpPr>
        <p:spPr bwMode="auto">
          <a:xfrm>
            <a:off x="1127125" y="4689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79914" name="Text Box 46"/>
          <p:cNvSpPr txBox="1">
            <a:spLocks noChangeArrowheads="1"/>
          </p:cNvSpPr>
          <p:nvPr/>
        </p:nvSpPr>
        <p:spPr bwMode="auto">
          <a:xfrm>
            <a:off x="1127125" y="5070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79915" name="Line 47"/>
          <p:cNvSpPr>
            <a:spLocks noChangeShapeType="1"/>
          </p:cNvSpPr>
          <p:nvPr/>
        </p:nvSpPr>
        <p:spPr bwMode="auto">
          <a:xfrm flipV="1">
            <a:off x="2209800" y="41910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10960" name="Group 48"/>
          <p:cNvGraphicFramePr>
            <a:graphicFrameLocks noGrp="1"/>
          </p:cNvGraphicFramePr>
          <p:nvPr/>
        </p:nvGraphicFramePr>
        <p:xfrm>
          <a:off x="3657600" y="4038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924" name="Rectangle 58"/>
          <p:cNvSpPr>
            <a:spLocks noChangeAspect="1" noChangeArrowheads="1"/>
          </p:cNvSpPr>
          <p:nvPr/>
        </p:nvSpPr>
        <p:spPr bwMode="auto">
          <a:xfrm>
            <a:off x="57150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340326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7EA0F99-CCEE-874C-A3B2-5A60D7D92F7F}" type="slidenum">
              <a:rPr lang="en-US" sz="1400"/>
              <a:pPr/>
              <a:t>79</a:t>
            </a:fld>
            <a:endParaRPr lang="en-US" sz="140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 1000: overflow block</a:t>
            </a:r>
          </a:p>
        </p:txBody>
      </p:sp>
      <p:graphicFrame>
        <p:nvGraphicFramePr>
          <p:cNvPr id="3110916" name="Group 4"/>
          <p:cNvGraphicFramePr>
            <a:graphicFrameLocks noGrp="1"/>
          </p:cNvGraphicFramePr>
          <p:nvPr/>
        </p:nvGraphicFramePr>
        <p:xfrm>
          <a:off x="36576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0926" name="Group 14"/>
          <p:cNvGraphicFramePr>
            <a:graphicFrameLocks noGrp="1"/>
          </p:cNvGraphicFramePr>
          <p:nvPr/>
        </p:nvGraphicFramePr>
        <p:xfrm>
          <a:off x="3657600" y="48768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0936" name="Group 24"/>
          <p:cNvGraphicFramePr>
            <a:graphicFrameLocks noGrp="1"/>
          </p:cNvGraphicFramePr>
          <p:nvPr/>
        </p:nvGraphicFramePr>
        <p:xfrm>
          <a:off x="1676400" y="4419600"/>
          <a:ext cx="914400" cy="11350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10946" name="Group 34"/>
          <p:cNvGraphicFramePr>
            <a:graphicFrameLocks noGrp="1"/>
          </p:cNvGraphicFramePr>
          <p:nvPr/>
        </p:nvGraphicFramePr>
        <p:xfrm>
          <a:off x="1676400" y="35052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32" name="Line 40"/>
          <p:cNvSpPr>
            <a:spLocks noChangeShapeType="1"/>
          </p:cNvSpPr>
          <p:nvPr/>
        </p:nvSpPr>
        <p:spPr bwMode="auto">
          <a:xfrm flipV="1">
            <a:off x="2133600" y="36576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3" name="Line 41"/>
          <p:cNvSpPr>
            <a:spLocks noChangeShapeType="1"/>
          </p:cNvSpPr>
          <p:nvPr/>
        </p:nvSpPr>
        <p:spPr bwMode="auto">
          <a:xfrm>
            <a:off x="2133600" y="5410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4" name="Rectangle 42"/>
          <p:cNvSpPr>
            <a:spLocks noChangeAspect="1" noChangeArrowheads="1"/>
          </p:cNvSpPr>
          <p:nvPr/>
        </p:nvSpPr>
        <p:spPr bwMode="auto">
          <a:xfrm>
            <a:off x="57150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0935" name="Rectangle 43"/>
          <p:cNvSpPr>
            <a:spLocks noChangeAspect="1" noChangeArrowheads="1"/>
          </p:cNvSpPr>
          <p:nvPr/>
        </p:nvSpPr>
        <p:spPr bwMode="auto">
          <a:xfrm>
            <a:off x="5715000" y="4876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0936" name="Text Box 44"/>
          <p:cNvSpPr txBox="1">
            <a:spLocks noChangeArrowheads="1"/>
          </p:cNvSpPr>
          <p:nvPr/>
        </p:nvSpPr>
        <p:spPr bwMode="auto">
          <a:xfrm>
            <a:off x="1127125" y="4308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80937" name="Text Box 45"/>
          <p:cNvSpPr txBox="1">
            <a:spLocks noChangeArrowheads="1"/>
          </p:cNvSpPr>
          <p:nvPr/>
        </p:nvSpPr>
        <p:spPr bwMode="auto">
          <a:xfrm>
            <a:off x="1127125" y="4689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80938" name="Text Box 46"/>
          <p:cNvSpPr txBox="1">
            <a:spLocks noChangeArrowheads="1"/>
          </p:cNvSpPr>
          <p:nvPr/>
        </p:nvSpPr>
        <p:spPr bwMode="auto">
          <a:xfrm>
            <a:off x="1127125" y="5070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80939" name="Line 47"/>
          <p:cNvSpPr>
            <a:spLocks noChangeShapeType="1"/>
          </p:cNvSpPr>
          <p:nvPr/>
        </p:nvSpPr>
        <p:spPr bwMode="auto">
          <a:xfrm flipV="1">
            <a:off x="2209800" y="41910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10960" name="Group 48"/>
          <p:cNvGraphicFramePr>
            <a:graphicFrameLocks noGrp="1"/>
          </p:cNvGraphicFramePr>
          <p:nvPr/>
        </p:nvGraphicFramePr>
        <p:xfrm>
          <a:off x="3657600" y="4038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948" name="Rectangle 58"/>
          <p:cNvSpPr>
            <a:spLocks noChangeAspect="1" noChangeArrowheads="1"/>
          </p:cNvSpPr>
          <p:nvPr/>
        </p:nvSpPr>
        <p:spPr bwMode="auto">
          <a:xfrm>
            <a:off x="57150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graphicFrame>
        <p:nvGraphicFramePr>
          <p:cNvPr id="3110971" name="Group 59"/>
          <p:cNvGraphicFramePr>
            <a:graphicFrameLocks noGrp="1"/>
          </p:cNvGraphicFramePr>
          <p:nvPr/>
        </p:nvGraphicFramePr>
        <p:xfrm>
          <a:off x="64008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957" name="Rectangle 69"/>
          <p:cNvSpPr>
            <a:spLocks noChangeAspect="1" noChangeArrowheads="1"/>
          </p:cNvSpPr>
          <p:nvPr/>
        </p:nvSpPr>
        <p:spPr bwMode="auto">
          <a:xfrm>
            <a:off x="84582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0958" name="Line 70"/>
          <p:cNvSpPr>
            <a:spLocks noChangeShapeType="1"/>
          </p:cNvSpPr>
          <p:nvPr/>
        </p:nvSpPr>
        <p:spPr bwMode="auto">
          <a:xfrm>
            <a:off x="5867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General approach to storing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hierarchy: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 (RAM) for currently used data.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storage (disk) for the main database.</a:t>
            </a:r>
          </a:p>
          <a:p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 lower I/O cost: </a:t>
            </a:r>
          </a:p>
          <a:p>
            <a:pPr lvl="1"/>
            <a:r>
              <a:rPr lang="en-US" altLang="en-US" sz="2600" dirty="0">
                <a:solidFill>
                  <a:srgbClr val="CF0E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seek/rotation delays!  </a:t>
            </a:r>
          </a:p>
          <a:p>
            <a:pPr marL="0" indent="0">
              <a:buSzPct val="7500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main memory is getting cheaper 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data systems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storage hierarchy?</a:t>
            </a:r>
          </a:p>
          <a:p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39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67A560-89F5-ED42-A3AE-E2EC646D8B0E}" type="slidenum">
              <a:rPr lang="en-US" sz="1400"/>
              <a:pPr/>
              <a:t>80</a:t>
            </a:fld>
            <a:endParaRPr lang="en-US" sz="140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Extension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Extend n:=n+1 when average number of records per block exceeds some number, e.g., 85%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652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3E23BF-42BE-6E45-953E-B48E75565204}" type="slidenum">
              <a:rPr lang="en-US" sz="1400"/>
              <a:pPr/>
              <a:t>81</a:t>
            </a:fld>
            <a:endParaRPr lang="en-US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Extension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From n=3 to n=4</a:t>
            </a: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  </a:t>
            </a:r>
          </a:p>
        </p:txBody>
      </p:sp>
      <p:graphicFrame>
        <p:nvGraphicFramePr>
          <p:cNvPr id="3112964" name="Group 4"/>
          <p:cNvGraphicFramePr>
            <a:graphicFrameLocks noGrp="1"/>
          </p:cNvGraphicFramePr>
          <p:nvPr/>
        </p:nvGraphicFramePr>
        <p:xfrm>
          <a:off x="2530475" y="2743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2974" name="Group 14"/>
          <p:cNvGraphicFramePr>
            <a:graphicFrameLocks noGrp="1"/>
          </p:cNvGraphicFramePr>
          <p:nvPr/>
        </p:nvGraphicFramePr>
        <p:xfrm>
          <a:off x="2530475" y="4419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2984" name="Group 24"/>
          <p:cNvGraphicFramePr>
            <a:graphicFrameLocks noGrp="1"/>
          </p:cNvGraphicFramePr>
          <p:nvPr/>
        </p:nvGraphicFramePr>
        <p:xfrm>
          <a:off x="549275" y="3962400"/>
          <a:ext cx="914400" cy="11350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12994" name="Group 34"/>
          <p:cNvGraphicFramePr>
            <a:graphicFrameLocks noGrp="1"/>
          </p:cNvGraphicFramePr>
          <p:nvPr/>
        </p:nvGraphicFramePr>
        <p:xfrm>
          <a:off x="549275" y="3048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980" name="Line 40"/>
          <p:cNvSpPr>
            <a:spLocks noChangeShapeType="1"/>
          </p:cNvSpPr>
          <p:nvPr/>
        </p:nvSpPr>
        <p:spPr bwMode="auto">
          <a:xfrm flipV="1">
            <a:off x="1006475" y="3200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1" name="Line 41"/>
          <p:cNvSpPr>
            <a:spLocks noChangeShapeType="1"/>
          </p:cNvSpPr>
          <p:nvPr/>
        </p:nvSpPr>
        <p:spPr bwMode="auto">
          <a:xfrm>
            <a:off x="1006475" y="4953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2" name="Rectangle 42"/>
          <p:cNvSpPr>
            <a:spLocks noChangeAspect="1" noChangeArrowheads="1"/>
          </p:cNvSpPr>
          <p:nvPr/>
        </p:nvSpPr>
        <p:spPr bwMode="auto">
          <a:xfrm>
            <a:off x="4587875" y="2743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2983" name="Rectangle 43"/>
          <p:cNvSpPr>
            <a:spLocks noChangeAspect="1" noChangeArrowheads="1"/>
          </p:cNvSpPr>
          <p:nvPr/>
        </p:nvSpPr>
        <p:spPr bwMode="auto">
          <a:xfrm>
            <a:off x="4572000" y="4419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2984" name="Text Box 44"/>
          <p:cNvSpPr txBox="1">
            <a:spLocks noChangeArrowheads="1"/>
          </p:cNvSpPr>
          <p:nvPr/>
        </p:nvSpPr>
        <p:spPr bwMode="auto">
          <a:xfrm>
            <a:off x="0" y="3851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82985" name="Text Box 45"/>
          <p:cNvSpPr txBox="1">
            <a:spLocks noChangeArrowheads="1"/>
          </p:cNvSpPr>
          <p:nvPr/>
        </p:nvSpPr>
        <p:spPr bwMode="auto">
          <a:xfrm>
            <a:off x="0" y="4232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82986" name="Text Box 46"/>
          <p:cNvSpPr txBox="1">
            <a:spLocks noChangeArrowheads="1"/>
          </p:cNvSpPr>
          <p:nvPr/>
        </p:nvSpPr>
        <p:spPr bwMode="auto">
          <a:xfrm>
            <a:off x="0" y="4613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sp>
        <p:nvSpPr>
          <p:cNvPr id="82987" name="Line 47"/>
          <p:cNvSpPr>
            <a:spLocks noChangeShapeType="1"/>
          </p:cNvSpPr>
          <p:nvPr/>
        </p:nvSpPr>
        <p:spPr bwMode="auto">
          <a:xfrm flipV="1">
            <a:off x="1082675" y="3733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13008" name="Group 48"/>
          <p:cNvGraphicFramePr>
            <a:graphicFrameLocks noGrp="1"/>
          </p:cNvGraphicFramePr>
          <p:nvPr/>
        </p:nvGraphicFramePr>
        <p:xfrm>
          <a:off x="2530475" y="3581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996" name="Rectangle 58"/>
          <p:cNvSpPr>
            <a:spLocks noChangeAspect="1" noChangeArrowheads="1"/>
          </p:cNvSpPr>
          <p:nvPr/>
        </p:nvSpPr>
        <p:spPr bwMode="auto">
          <a:xfrm>
            <a:off x="4587875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graphicFrame>
        <p:nvGraphicFramePr>
          <p:cNvPr id="3113019" name="Group 59"/>
          <p:cNvGraphicFramePr>
            <a:graphicFrameLocks noGrp="1"/>
          </p:cNvGraphicFramePr>
          <p:nvPr/>
        </p:nvGraphicFramePr>
        <p:xfrm>
          <a:off x="6629400" y="3810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3029" name="Group 69"/>
          <p:cNvGraphicFramePr>
            <a:graphicFrameLocks noGrp="1"/>
          </p:cNvGraphicFramePr>
          <p:nvPr/>
        </p:nvGraphicFramePr>
        <p:xfrm>
          <a:off x="6629400" y="5486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3039" name="Group 79"/>
          <p:cNvGraphicFramePr>
            <a:graphicFrameLocks noGrp="1"/>
          </p:cNvGraphicFramePr>
          <p:nvPr/>
        </p:nvGraphicFramePr>
        <p:xfrm>
          <a:off x="5257800" y="50292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13051" name="Group 91"/>
          <p:cNvGraphicFramePr>
            <a:graphicFrameLocks noGrp="1"/>
          </p:cNvGraphicFramePr>
          <p:nvPr/>
        </p:nvGraphicFramePr>
        <p:xfrm>
          <a:off x="5257800" y="41148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31" name="Rectangle 97"/>
          <p:cNvSpPr>
            <a:spLocks noChangeAspect="1" noChangeArrowheads="1"/>
          </p:cNvSpPr>
          <p:nvPr/>
        </p:nvSpPr>
        <p:spPr bwMode="auto">
          <a:xfrm>
            <a:off x="8686800" y="3810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3032" name="Rectangle 98"/>
          <p:cNvSpPr>
            <a:spLocks noChangeAspect="1" noChangeArrowheads="1"/>
          </p:cNvSpPr>
          <p:nvPr/>
        </p:nvSpPr>
        <p:spPr bwMode="auto">
          <a:xfrm>
            <a:off x="8686800" y="548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3033" name="Text Box 99"/>
          <p:cNvSpPr txBox="1">
            <a:spLocks noChangeArrowheads="1"/>
          </p:cNvSpPr>
          <p:nvPr/>
        </p:nvSpPr>
        <p:spPr bwMode="auto">
          <a:xfrm>
            <a:off x="4708525" y="4918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83034" name="Text Box 100"/>
          <p:cNvSpPr txBox="1">
            <a:spLocks noChangeArrowheads="1"/>
          </p:cNvSpPr>
          <p:nvPr/>
        </p:nvSpPr>
        <p:spPr bwMode="auto">
          <a:xfrm>
            <a:off x="4708525" y="5299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83035" name="Text Box 101"/>
          <p:cNvSpPr txBox="1">
            <a:spLocks noChangeArrowheads="1"/>
          </p:cNvSpPr>
          <p:nvPr/>
        </p:nvSpPr>
        <p:spPr bwMode="auto">
          <a:xfrm>
            <a:off x="4708525" y="5680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graphicFrame>
        <p:nvGraphicFramePr>
          <p:cNvPr id="3113062" name="Group 102"/>
          <p:cNvGraphicFramePr>
            <a:graphicFrameLocks noGrp="1"/>
          </p:cNvGraphicFramePr>
          <p:nvPr/>
        </p:nvGraphicFramePr>
        <p:xfrm>
          <a:off x="6629400" y="4648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044" name="Rectangle 112"/>
          <p:cNvSpPr>
            <a:spLocks noChangeAspect="1" noChangeArrowheads="1"/>
          </p:cNvSpPr>
          <p:nvPr/>
        </p:nvSpPr>
        <p:spPr bwMode="auto">
          <a:xfrm>
            <a:off x="8686800" y="4648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graphicFrame>
        <p:nvGraphicFramePr>
          <p:cNvPr id="3113073" name="Group 113"/>
          <p:cNvGraphicFramePr>
            <a:graphicFrameLocks noGrp="1"/>
          </p:cNvGraphicFramePr>
          <p:nvPr/>
        </p:nvGraphicFramePr>
        <p:xfrm>
          <a:off x="6629400" y="2819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053" name="Rectangle 123"/>
          <p:cNvSpPr>
            <a:spLocks noChangeAspect="1" noChangeArrowheads="1"/>
          </p:cNvSpPr>
          <p:nvPr/>
        </p:nvSpPr>
        <p:spPr bwMode="auto">
          <a:xfrm>
            <a:off x="8686800" y="2819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3054" name="Text Box 124"/>
          <p:cNvSpPr txBox="1">
            <a:spLocks noChangeArrowheads="1"/>
          </p:cNvSpPr>
          <p:nvPr/>
        </p:nvSpPr>
        <p:spPr bwMode="auto">
          <a:xfrm>
            <a:off x="47244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11</a:t>
            </a:r>
          </a:p>
        </p:txBody>
      </p:sp>
      <p:sp>
        <p:nvSpPr>
          <p:cNvPr id="83055" name="AutoShape 125"/>
          <p:cNvSpPr>
            <a:spLocks noChangeArrowheads="1"/>
          </p:cNvSpPr>
          <p:nvPr/>
        </p:nvSpPr>
        <p:spPr bwMode="auto">
          <a:xfrm rot="5400000">
            <a:off x="7003257" y="4426743"/>
            <a:ext cx="1828800" cy="900113"/>
          </a:xfrm>
          <a:custGeom>
            <a:avLst/>
            <a:gdLst>
              <a:gd name="T0" fmla="*/ 2147483647 w 21600"/>
              <a:gd name="T1" fmla="*/ 3038965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98" y="10571"/>
                </a:moveTo>
                <a:cubicBezTo>
                  <a:pt x="18774" y="6187"/>
                  <a:pt x="15185" y="2698"/>
                  <a:pt x="10800" y="2698"/>
                </a:cubicBezTo>
                <a:cubicBezTo>
                  <a:pt x="6325" y="2698"/>
                  <a:pt x="2698" y="6325"/>
                  <a:pt x="2698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645" y="0"/>
                  <a:pt x="21430" y="4651"/>
                  <a:pt x="21595" y="10494"/>
                </a:cubicBezTo>
                <a:lnTo>
                  <a:pt x="24294" y="10418"/>
                </a:lnTo>
                <a:lnTo>
                  <a:pt x="20362" y="14580"/>
                </a:lnTo>
                <a:lnTo>
                  <a:pt x="16199" y="10647"/>
                </a:lnTo>
                <a:lnTo>
                  <a:pt x="18898" y="1057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56" name="Line 126"/>
          <p:cNvSpPr>
            <a:spLocks noChangeShapeType="1"/>
          </p:cNvSpPr>
          <p:nvPr/>
        </p:nvSpPr>
        <p:spPr bwMode="auto">
          <a:xfrm flipV="1">
            <a:off x="5715000" y="2971800"/>
            <a:ext cx="914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7" name="Line 127"/>
          <p:cNvSpPr>
            <a:spLocks noChangeShapeType="1"/>
          </p:cNvSpPr>
          <p:nvPr/>
        </p:nvSpPr>
        <p:spPr bwMode="auto">
          <a:xfrm flipV="1">
            <a:off x="5715000" y="4114800"/>
            <a:ext cx="914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8" name="Line 128"/>
          <p:cNvSpPr>
            <a:spLocks noChangeShapeType="1"/>
          </p:cNvSpPr>
          <p:nvPr/>
        </p:nvSpPr>
        <p:spPr bwMode="auto">
          <a:xfrm flipV="1">
            <a:off x="5715000" y="48006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9" name="Line 129"/>
          <p:cNvSpPr>
            <a:spLocks noChangeShapeType="1"/>
          </p:cNvSpPr>
          <p:nvPr/>
        </p:nvSpPr>
        <p:spPr bwMode="auto">
          <a:xfrm flipV="1">
            <a:off x="5791200" y="5791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721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905B747-D34A-0540-9C04-A77194E81F38}" type="slidenum">
              <a:rPr lang="en-US" sz="1400"/>
              <a:pPr/>
              <a:t>82</a:t>
            </a:fld>
            <a:endParaRPr lang="en-US" sz="140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Linear Hash Index Extension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Extension from n=4 to n=5 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new bit: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= 3</a:t>
            </a:r>
          </a:p>
        </p:txBody>
      </p:sp>
      <p:graphicFrame>
        <p:nvGraphicFramePr>
          <p:cNvPr id="3113988" name="Group 4"/>
          <p:cNvGraphicFramePr>
            <a:graphicFrameLocks noGrp="1"/>
          </p:cNvGraphicFramePr>
          <p:nvPr/>
        </p:nvGraphicFramePr>
        <p:xfrm>
          <a:off x="6629400" y="3810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3998" name="Group 14"/>
          <p:cNvGraphicFramePr>
            <a:graphicFrameLocks noGrp="1"/>
          </p:cNvGraphicFramePr>
          <p:nvPr/>
        </p:nvGraphicFramePr>
        <p:xfrm>
          <a:off x="6629400" y="5486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4008" name="Group 24"/>
          <p:cNvGraphicFramePr>
            <a:graphicFrameLocks noGrp="1"/>
          </p:cNvGraphicFramePr>
          <p:nvPr/>
        </p:nvGraphicFramePr>
        <p:xfrm>
          <a:off x="5257800" y="50292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14020" name="Group 36"/>
          <p:cNvGraphicFramePr>
            <a:graphicFrameLocks noGrp="1"/>
          </p:cNvGraphicFramePr>
          <p:nvPr/>
        </p:nvGraphicFramePr>
        <p:xfrm>
          <a:off x="5257800" y="41148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06" name="Rectangle 42"/>
          <p:cNvSpPr>
            <a:spLocks noChangeAspect="1" noChangeArrowheads="1"/>
          </p:cNvSpPr>
          <p:nvPr/>
        </p:nvSpPr>
        <p:spPr bwMode="auto">
          <a:xfrm>
            <a:off x="8686800" y="3810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4007" name="Rectangle 43"/>
          <p:cNvSpPr>
            <a:spLocks noChangeAspect="1" noChangeArrowheads="1"/>
          </p:cNvSpPr>
          <p:nvPr/>
        </p:nvSpPr>
        <p:spPr bwMode="auto">
          <a:xfrm>
            <a:off x="8686800" y="548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4008" name="Text Box 44"/>
          <p:cNvSpPr txBox="1">
            <a:spLocks noChangeArrowheads="1"/>
          </p:cNvSpPr>
          <p:nvPr/>
        </p:nvSpPr>
        <p:spPr bwMode="auto">
          <a:xfrm>
            <a:off x="4708525" y="4918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00</a:t>
            </a:r>
          </a:p>
        </p:txBody>
      </p:sp>
      <p:sp>
        <p:nvSpPr>
          <p:cNvPr id="84009" name="Text Box 45"/>
          <p:cNvSpPr txBox="1">
            <a:spLocks noChangeArrowheads="1"/>
          </p:cNvSpPr>
          <p:nvPr/>
        </p:nvSpPr>
        <p:spPr bwMode="auto">
          <a:xfrm>
            <a:off x="4708525" y="5299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01</a:t>
            </a:r>
          </a:p>
        </p:txBody>
      </p:sp>
      <p:sp>
        <p:nvSpPr>
          <p:cNvPr id="84010" name="Text Box 46"/>
          <p:cNvSpPr txBox="1">
            <a:spLocks noChangeArrowheads="1"/>
          </p:cNvSpPr>
          <p:nvPr/>
        </p:nvSpPr>
        <p:spPr bwMode="auto">
          <a:xfrm>
            <a:off x="4708525" y="5680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10</a:t>
            </a:r>
          </a:p>
        </p:txBody>
      </p:sp>
      <p:graphicFrame>
        <p:nvGraphicFramePr>
          <p:cNvPr id="3114031" name="Group 47"/>
          <p:cNvGraphicFramePr>
            <a:graphicFrameLocks noGrp="1"/>
          </p:cNvGraphicFramePr>
          <p:nvPr/>
        </p:nvGraphicFramePr>
        <p:xfrm>
          <a:off x="6629400" y="4648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019" name="Rectangle 57"/>
          <p:cNvSpPr>
            <a:spLocks noChangeAspect="1" noChangeArrowheads="1"/>
          </p:cNvSpPr>
          <p:nvPr/>
        </p:nvSpPr>
        <p:spPr bwMode="auto">
          <a:xfrm>
            <a:off x="8686800" y="4648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graphicFrame>
        <p:nvGraphicFramePr>
          <p:cNvPr id="3114042" name="Group 58"/>
          <p:cNvGraphicFramePr>
            <a:graphicFrameLocks noGrp="1"/>
          </p:cNvGraphicFramePr>
          <p:nvPr/>
        </p:nvGraphicFramePr>
        <p:xfrm>
          <a:off x="6629400" y="2819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028" name="Rectangle 68"/>
          <p:cNvSpPr>
            <a:spLocks noChangeAspect="1" noChangeArrowheads="1"/>
          </p:cNvSpPr>
          <p:nvPr/>
        </p:nvSpPr>
        <p:spPr bwMode="auto">
          <a:xfrm>
            <a:off x="8686800" y="2819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600"/>
          </a:p>
        </p:txBody>
      </p:sp>
      <p:sp>
        <p:nvSpPr>
          <p:cNvPr id="84029" name="Text Box 69"/>
          <p:cNvSpPr txBox="1">
            <a:spLocks noChangeArrowheads="1"/>
          </p:cNvSpPr>
          <p:nvPr/>
        </p:nvSpPr>
        <p:spPr bwMode="auto">
          <a:xfrm>
            <a:off x="47244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/>
              <a:t>11</a:t>
            </a:r>
          </a:p>
        </p:txBody>
      </p:sp>
      <p:sp>
        <p:nvSpPr>
          <p:cNvPr id="84030" name="Line 70"/>
          <p:cNvSpPr>
            <a:spLocks noChangeShapeType="1"/>
          </p:cNvSpPr>
          <p:nvPr/>
        </p:nvSpPr>
        <p:spPr bwMode="auto">
          <a:xfrm flipV="1">
            <a:off x="5715000" y="2971800"/>
            <a:ext cx="914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1" name="Line 71"/>
          <p:cNvSpPr>
            <a:spLocks noChangeShapeType="1"/>
          </p:cNvSpPr>
          <p:nvPr/>
        </p:nvSpPr>
        <p:spPr bwMode="auto">
          <a:xfrm flipV="1">
            <a:off x="5715000" y="4114800"/>
            <a:ext cx="914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2" name="Line 72"/>
          <p:cNvSpPr>
            <a:spLocks noChangeShapeType="1"/>
          </p:cNvSpPr>
          <p:nvPr/>
        </p:nvSpPr>
        <p:spPr bwMode="auto">
          <a:xfrm flipV="1">
            <a:off x="5715000" y="48006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3" name="Line 73"/>
          <p:cNvSpPr>
            <a:spLocks noChangeShapeType="1"/>
          </p:cNvSpPr>
          <p:nvPr/>
        </p:nvSpPr>
        <p:spPr bwMode="auto">
          <a:xfrm flipV="1">
            <a:off x="5791200" y="5791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99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78989-625D-4A43-8C4A-C529BF142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C02A-C73B-FC41-8B1C-4BC62CBA83A9}" type="slidenum">
              <a:rPr lang="en-US" altLang="en-US"/>
              <a:pPr/>
              <a:t>83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52674" name="Rectangle 2">
            <a:extLst>
              <a:ext uri="{FF2B5EF4-FFF2-40B4-BE49-F238E27FC236}">
                <a16:creationId xmlns:a16="http://schemas.microsoft.com/office/drawing/2014/main" id="{88E8C053-203A-4B40-8317-A9EE5470A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Multidimensional Data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52675" name="Rectangle 3">
            <a:extLst>
              <a:ext uri="{FF2B5EF4-FFF2-40B4-BE49-F238E27FC236}">
                <a16:creationId xmlns:a16="http://schemas.microsoft.com/office/drawing/2014/main" id="{EF4472A1-825F-104C-BE7D-A1DF90FF0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941" y="1600200"/>
            <a:ext cx="8744755" cy="452596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 (geographic)/ CAD data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maps, circuit layout (of rectangles)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cube systems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data (date, time, store, item, price)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tuple as a point in multi-dimensional space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typically retrieve a “cube”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date between 1990-1999, store=supermarket, price &gt; 10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classifiers, clustering</a:t>
            </a:r>
          </a:p>
        </p:txBody>
      </p:sp>
    </p:spTree>
    <p:extLst>
      <p:ext uri="{BB962C8B-B14F-4D97-AF65-F5344CB8AC3E}">
        <p14:creationId xmlns:p14="http://schemas.microsoft.com/office/powerpoint/2010/main" val="30831571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4A964950-4D37-B34B-AE83-9CDE659BB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2471-1E67-054A-8269-A9449525554C}" type="slidenum">
              <a:rPr lang="en-US" altLang="en-US"/>
              <a:pPr/>
              <a:t>84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51650" name="Rectangle 2">
            <a:extLst>
              <a:ext uri="{FF2B5EF4-FFF2-40B4-BE49-F238E27FC236}">
                <a16:creationId xmlns:a16="http://schemas.microsoft.com/office/drawing/2014/main" id="{B2FE1532-50CA-1142-9950-6B1870389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321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Examples of Multidimensional Data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651" name="Rectangle 3">
            <a:extLst>
              <a:ext uri="{FF2B5EF4-FFF2-40B4-BE49-F238E27FC236}">
                <a16:creationId xmlns:a16="http://schemas.microsoft.com/office/drawing/2014/main" id="{7BCBFA92-1740-D344-B643-C4BC37C4F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49362"/>
            <a:ext cx="8229600" cy="4876801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may be multi-dimensional</a:t>
            </a:r>
          </a:p>
        </p:txBody>
      </p:sp>
      <p:sp>
        <p:nvSpPr>
          <p:cNvPr id="1051654" name="Text Box 6">
            <a:extLst>
              <a:ext uri="{FF2B5EF4-FFF2-40B4-BE49-F238E27FC236}">
                <a16:creationId xmlns:a16="http://schemas.microsoft.com/office/drawing/2014/main" id="{D06ED896-543F-0648-9F85-F2DF8F2F6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37258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54F85C1-B74B-ED4B-AEBF-1DE59997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928813"/>
            <a:ext cx="6945313" cy="439896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CE271138-1863-4C47-9562-1B402D4D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262188"/>
            <a:ext cx="855663" cy="939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1152F1E8-D487-9048-80E4-AFEFA144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3690938"/>
            <a:ext cx="3217863" cy="4127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B4136B9-4285-7D47-BB5A-517192DC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3692525"/>
            <a:ext cx="373063" cy="25066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8A33D3F0-A134-644E-BE1B-DF607FB6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581400"/>
            <a:ext cx="2208212" cy="110331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4EEA71D-816F-494E-ABD6-315C6A78D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4906963"/>
            <a:ext cx="5051425" cy="3317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0F6E612E-A630-564F-9AFC-7975DC35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4532313"/>
            <a:ext cx="814387" cy="10763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ECBBCD11-BB3F-344C-91D7-BC8D13898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13" y="5384800"/>
            <a:ext cx="1187450" cy="4587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F6BB73EC-17F9-8848-A392-CBC6DD917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554663"/>
            <a:ext cx="847725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656B12CB-ACB4-4B49-AA2D-BD349D61E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2263775"/>
            <a:ext cx="1633538" cy="110331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15">
            <a:extLst>
              <a:ext uri="{FF2B5EF4-FFF2-40B4-BE49-F238E27FC236}">
                <a16:creationId xmlns:a16="http://schemas.microsoft.com/office/drawing/2014/main" id="{DB387828-5C7F-DD43-B060-269B5BF37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2735263"/>
            <a:ext cx="849313" cy="679450"/>
          </a:xfrm>
          <a:prstGeom prst="hexagon">
            <a:avLst>
              <a:gd name="adj" fmla="val 31250"/>
              <a:gd name="vf" fmla="val 11547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1466EB1B-E9B6-0041-BC9F-CEE41A23E385}"/>
              </a:ext>
            </a:extLst>
          </p:cNvPr>
          <p:cNvSpPr>
            <a:spLocks noChangeArrowheads="1"/>
          </p:cNvSpPr>
          <p:nvPr/>
        </p:nvSpPr>
        <p:spPr bwMode="auto">
          <a:xfrm rot="19703089">
            <a:off x="3978275" y="2854325"/>
            <a:ext cx="3176588" cy="2651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444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A8FDC-E1F5-C14F-8E95-A9C020C2F2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85733-43DD-4748-860C-5999C325064E}" type="slidenum">
              <a:rPr lang="en-US" altLang="en-US"/>
              <a:pPr/>
              <a:t>85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54722" name="Rectangle 2">
            <a:extLst>
              <a:ext uri="{FF2B5EF4-FFF2-40B4-BE49-F238E27FC236}">
                <a16:creationId xmlns:a16="http://schemas.microsoft.com/office/drawing/2014/main" id="{C2D02CEB-5D67-524A-A412-07DCB0F0E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Multidimensional Queries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54723" name="Rectangle 3">
            <a:extLst>
              <a:ext uri="{FF2B5EF4-FFF2-40B4-BE49-F238E27FC236}">
                <a16:creationId xmlns:a16="http://schemas.microsoft.com/office/drawing/2014/main" id="{9DE812BD-65E9-094C-9EC3-24C6ED414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queries: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 values of some dimensions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queries: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 ranges of some dimensions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the closest city to Corvallis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classification/ regression  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Where-am-I query: regions related to a query region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point, find out where it is located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region, find overlapping, containing, contained regions</a:t>
            </a:r>
          </a:p>
        </p:txBody>
      </p:sp>
    </p:spTree>
    <p:extLst>
      <p:ext uri="{BB962C8B-B14F-4D97-AF65-F5344CB8AC3E}">
        <p14:creationId xmlns:p14="http://schemas.microsoft.com/office/powerpoint/2010/main" val="8777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913FA-2CC9-6641-925F-47BB51CB0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0FA3E-09DF-1D45-BB0C-DF2F367915C9}" type="slidenum">
              <a:rPr lang="en-US" altLang="en-US"/>
              <a:pPr/>
              <a:t>86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55746" name="Rectangle 2">
            <a:extLst>
              <a:ext uri="{FF2B5EF4-FFF2-40B4-BE49-F238E27FC236}">
                <a16:creationId xmlns:a16="http://schemas.microsoft.com/office/drawing/2014/main" id="{7E01D08D-42F8-9246-A9EC-89EFD76E3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B-tree for Nearest Neighbor Query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55747" name="Rectangle 3">
            <a:extLst>
              <a:ext uri="{FF2B5EF4-FFF2-40B4-BE49-F238E27FC236}">
                <a16:creationId xmlns:a16="http://schemas.microsoft.com/office/drawing/2014/main" id="{D5EBD47A-6FFB-9E41-BFC8-07A16A739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represented by (X,Y)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indexed by a B-tree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indexed by a B-tree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object (x0, y0), find its NN object: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d = 1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(X-d, Y-d) to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Y+d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85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some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find NN among them--&gt; done!</a:t>
            </a:r>
          </a:p>
          <a:p>
            <a:pPr lvl="2">
              <a:lnSpc>
                <a:spcPct val="85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d = d + delta; repeat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Problems?</a:t>
            </a:r>
          </a:p>
        </p:txBody>
      </p:sp>
    </p:spTree>
    <p:extLst>
      <p:ext uri="{BB962C8B-B14F-4D97-AF65-F5344CB8AC3E}">
        <p14:creationId xmlns:p14="http://schemas.microsoft.com/office/powerpoint/2010/main" val="35939369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802217F-7D56-D744-BBFB-DECB708296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4CF6-E57B-1C4C-8F7E-6EF6B2600B47}" type="slidenum">
              <a:rPr lang="en-US" altLang="en-US"/>
              <a:pPr/>
              <a:t>87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56770" name="Rectangle 2">
            <a:extLst>
              <a:ext uri="{FF2B5EF4-FFF2-40B4-BE49-F238E27FC236}">
                <a16:creationId xmlns:a16="http://schemas.microsoft.com/office/drawing/2014/main" id="{13360DAD-5F64-EB4A-BFE4-D723A7E39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4899025"/>
            <a:ext cx="1971675" cy="155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771" name="Rectangle 3">
            <a:extLst>
              <a:ext uri="{FF2B5EF4-FFF2-40B4-BE49-F238E27FC236}">
                <a16:creationId xmlns:a16="http://schemas.microsoft.com/office/drawing/2014/main" id="{BFA65B50-0A7D-1F4A-80EF-70FFD2786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B-tree for Nearest Neighbor Query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56772" name="Rectangle 4">
            <a:extLst>
              <a:ext uri="{FF2B5EF4-FFF2-40B4-BE49-F238E27FC236}">
                <a16:creationId xmlns:a16="http://schemas.microsoft.com/office/drawing/2014/main" id="{2D61E45D-D00D-3A4C-A488-143B4D9B4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Intersecting multiple indexes not efficient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guess the distance d and delta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small: no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bounding box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large: may be too many in bounding box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actually miss the NN point!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 point may be outside the d-range</a:t>
            </a:r>
          </a:p>
          <a:p>
            <a:endParaRPr lang="en-US" altLang="en-US" dirty="0"/>
          </a:p>
        </p:txBody>
      </p:sp>
      <p:sp>
        <p:nvSpPr>
          <p:cNvPr id="1056773" name="Oval 5">
            <a:extLst>
              <a:ext uri="{FF2B5EF4-FFF2-40B4-BE49-F238E27FC236}">
                <a16:creationId xmlns:a16="http://schemas.microsoft.com/office/drawing/2014/main" id="{D1777661-EAE4-1947-A13B-0F00B104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5634038"/>
            <a:ext cx="1460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774" name="Oval 6">
            <a:extLst>
              <a:ext uri="{FF2B5EF4-FFF2-40B4-BE49-F238E27FC236}">
                <a16:creationId xmlns:a16="http://schemas.microsoft.com/office/drawing/2014/main" id="{DA6EFC3E-A254-E14F-B429-82598C5A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6315075"/>
            <a:ext cx="146050" cy="114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775" name="Oval 7">
            <a:extLst>
              <a:ext uri="{FF2B5EF4-FFF2-40B4-BE49-F238E27FC236}">
                <a16:creationId xmlns:a16="http://schemas.microsoft.com/office/drawing/2014/main" id="{4FB642EA-1F6C-C64F-92DA-69C0CC554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6505575"/>
            <a:ext cx="14605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776" name="Line 8">
            <a:extLst>
              <a:ext uri="{FF2B5EF4-FFF2-40B4-BE49-F238E27FC236}">
                <a16:creationId xmlns:a16="http://schemas.microsoft.com/office/drawing/2014/main" id="{FC0E3808-1410-7744-A85D-E9A68C461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75" y="5473700"/>
            <a:ext cx="885825" cy="792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777" name="Text Box 9">
            <a:extLst>
              <a:ext uri="{FF2B5EF4-FFF2-40B4-BE49-F238E27FC236}">
                <a16:creationId xmlns:a16="http://schemas.microsoft.com/office/drawing/2014/main" id="{F57D65BC-0C3E-1D4C-A67D-4BB1817BD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5045075"/>
            <a:ext cx="18526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200">
                <a:solidFill>
                  <a:schemeClr val="accent1"/>
                </a:solidFill>
                <a:latin typeface="Times New Roman" panose="02020603050405020304" pitchFamily="18" charset="0"/>
              </a:rPr>
              <a:t>wrong answer!</a:t>
            </a:r>
          </a:p>
        </p:txBody>
      </p:sp>
      <p:sp>
        <p:nvSpPr>
          <p:cNvPr id="1056778" name="Line 10">
            <a:extLst>
              <a:ext uri="{FF2B5EF4-FFF2-40B4-BE49-F238E27FC236}">
                <a16:creationId xmlns:a16="http://schemas.microsoft.com/office/drawing/2014/main" id="{4293347D-41C6-824A-8E2B-C449A5B9B0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2075" y="5707063"/>
            <a:ext cx="860425" cy="6556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779" name="Text Box 11">
            <a:extLst>
              <a:ext uri="{FF2B5EF4-FFF2-40B4-BE49-F238E27FC236}">
                <a16:creationId xmlns:a16="http://schemas.microsoft.com/office/drawing/2014/main" id="{E03FAB83-038C-AF46-AF6C-7D05463CC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5462588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&gt; d</a:t>
            </a:r>
          </a:p>
        </p:txBody>
      </p:sp>
    </p:spTree>
    <p:extLst>
      <p:ext uri="{BB962C8B-B14F-4D97-AF65-F5344CB8AC3E}">
        <p14:creationId xmlns:p14="http://schemas.microsoft.com/office/powerpoint/2010/main" val="37867082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B01B-7D9C-0045-89FF-0CA027D5E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5E2EB-BC56-2E48-88D0-55DDBECF5FA2}" type="slidenum">
              <a:rPr lang="en-US" altLang="en-US"/>
              <a:pPr/>
              <a:t>88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69058" name="Rectangle 2">
            <a:extLst>
              <a:ext uri="{FF2B5EF4-FFF2-40B4-BE49-F238E27FC236}">
                <a16:creationId xmlns:a16="http://schemas.microsoft.com/office/drawing/2014/main" id="{1C970679-8CCC-BF41-AED5-E5BA18E5D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R-Tree: Region Tree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69059" name="Rectangle 3">
            <a:extLst>
              <a:ext uri="{FF2B5EF4-FFF2-40B4-BE49-F238E27FC236}">
                <a16:creationId xmlns:a16="http://schemas.microsoft.com/office/drawing/2014/main" id="{6932DBC5-0BD2-E64A-BB49-4527ED730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B-tree related: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(almost) generalizes B-tree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tree (by dynamic restructuring)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utilization of nodes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half and completely full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regions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 can be a point or a shape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of siblings may overlap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58470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DB6246-4681-9A4E-A00B-E1E857E5C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E3C59-8E31-F741-8317-EEDE616EE9FD}" type="slidenum">
              <a:rPr lang="en-US" altLang="en-US"/>
              <a:pPr/>
              <a:t>89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68034" name="Rectangle 2">
            <a:extLst>
              <a:ext uri="{FF2B5EF4-FFF2-40B4-BE49-F238E27FC236}">
                <a16:creationId xmlns:a16="http://schemas.microsoft.com/office/drawing/2014/main" id="{B28C96A4-B00A-F447-9653-439AFEFAC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R-Tree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68035" name="Rectangle 3">
            <a:extLst>
              <a:ext uri="{FF2B5EF4-FFF2-40B4-BE49-F238E27FC236}">
                <a16:creationId xmlns:a16="http://schemas.microsoft.com/office/drawing/2014/main" id="{9D16C1F9-1B1F-9C4D-993C-33E724774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988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8036" name="Rectangle 4">
            <a:extLst>
              <a:ext uri="{FF2B5EF4-FFF2-40B4-BE49-F238E27FC236}">
                <a16:creationId xmlns:a16="http://schemas.microsoft.com/office/drawing/2014/main" id="{369F4E69-2FD2-7644-9A99-9A1C1618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37" y="2308225"/>
            <a:ext cx="3429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8037" name="Rectangle 5">
            <a:extLst>
              <a:ext uri="{FF2B5EF4-FFF2-40B4-BE49-F238E27FC236}">
                <a16:creationId xmlns:a16="http://schemas.microsoft.com/office/drawing/2014/main" id="{0DCE75A1-45A0-9B4A-A78B-825CC5A3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37" y="2765425"/>
            <a:ext cx="12954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8038" name="Rectangle 6">
            <a:extLst>
              <a:ext uri="{FF2B5EF4-FFF2-40B4-BE49-F238E27FC236}">
                <a16:creationId xmlns:a16="http://schemas.microsoft.com/office/drawing/2014/main" id="{CD10C93E-E6F6-C948-BEC5-8A4A5203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037" y="3070225"/>
            <a:ext cx="8382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8039" name="Rectangle 7">
            <a:extLst>
              <a:ext uri="{FF2B5EF4-FFF2-40B4-BE49-F238E27FC236}">
                <a16:creationId xmlns:a16="http://schemas.microsoft.com/office/drawing/2014/main" id="{4D23C170-559B-F24E-9990-A968A3642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837" y="4289425"/>
            <a:ext cx="12192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8040" name="Rectangle 8">
            <a:extLst>
              <a:ext uri="{FF2B5EF4-FFF2-40B4-BE49-F238E27FC236}">
                <a16:creationId xmlns:a16="http://schemas.microsoft.com/office/drawing/2014/main" id="{A2157689-E78D-264D-A583-04D9E0F16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37" y="3832225"/>
            <a:ext cx="16764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20ADBA-733D-C84C-B40F-DFDDCD1E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406511-3ED8-C644-8AA0-A2890E42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D572168-B715-E14E-912A-0F42489A0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684" y="49368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Random versus sequential access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A452DAB-3F6A-0748-BF42-969C6806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8946"/>
            <a:ext cx="8178084" cy="5179454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/>
                <a:cs typeface="Times New Roman"/>
              </a:rPr>
              <a:t>Disk random access (example ?)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seek time + rotational latency + transfer time.</a:t>
            </a:r>
          </a:p>
          <a:p>
            <a:r>
              <a:rPr lang="en-US" dirty="0">
                <a:latin typeface="Times New Roman"/>
                <a:cs typeface="Times New Roman"/>
              </a:rPr>
              <a:t>Disk sequential access (example ?)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concept:  </a:t>
            </a:r>
          </a:p>
          <a:p>
            <a:pPr lvl="2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on same track, followed by</a:t>
            </a:r>
          </a:p>
          <a:p>
            <a:pPr lvl="2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on same cylinder, followed by</a:t>
            </a:r>
          </a:p>
          <a:p>
            <a:pPr lvl="2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on adjacent cylinder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in a file should be arranged sequentially on disk (by `next’), to minimize seek and rotational delay.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pre-fetching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pages at a time is a big win!</a:t>
            </a:r>
          </a:p>
        </p:txBody>
      </p:sp>
    </p:spTree>
    <p:extLst>
      <p:ext uri="{BB962C8B-B14F-4D97-AF65-F5344CB8AC3E}">
        <p14:creationId xmlns:p14="http://schemas.microsoft.com/office/powerpoint/2010/main" val="29900904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CD72D-D814-A343-AAF6-30C36CEA2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ADB3-B221-804C-8697-D5E7A9F97715}" type="slidenum">
              <a:rPr lang="en-US" altLang="en-US"/>
              <a:pPr/>
              <a:t>90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70082" name="Rectangle 2">
            <a:extLst>
              <a:ext uri="{FF2B5EF4-FFF2-40B4-BE49-F238E27FC236}">
                <a16:creationId xmlns:a16="http://schemas.microsoft.com/office/drawing/2014/main" id="{B2663D35-5FAB-1C4E-B44D-EC42880A8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145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R-Tree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70083" name="Rectangle 3">
            <a:extLst>
              <a:ext uri="{FF2B5EF4-FFF2-40B4-BE49-F238E27FC236}">
                <a16:creationId xmlns:a16="http://schemas.microsoft.com/office/drawing/2014/main" id="{4E135B3C-FBA8-6F40-A6B5-7E20A8867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938712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like B-tree, but keys are minimum bounding rectangle (MBR) regions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B-tree in fact uses (1-D) MBR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B-tree keys: | 57 | 81 | 95 |  =&gt; MBR [57,81), [81,95)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node contains sets of regions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can overlap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do not necessarily fully cover the entire parent region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nodes: (unless root)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capacity: M (How to determine M?)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capacity: m &lt;= M/2 (Why?)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24839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FFD97-DA18-8345-BE3E-541C6D6F51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8066F-E41F-974D-95A2-81657B0E01F8}" type="slidenum">
              <a:rPr lang="en-US" altLang="en-US"/>
              <a:pPr/>
              <a:t>91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73154" name="Rectangle 2">
            <a:extLst>
              <a:ext uri="{FF2B5EF4-FFF2-40B4-BE49-F238E27FC236}">
                <a16:creationId xmlns:a16="http://schemas.microsoft.com/office/drawing/2014/main" id="{569D67D3-DF72-2740-BBFC-A62B49750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R-Tree: Where-Am-I Query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73155" name="Rectangle 3">
            <a:extLst>
              <a:ext uri="{FF2B5EF4-FFF2-40B4-BE49-F238E27FC236}">
                <a16:creationId xmlns:a16="http://schemas.microsoft.com/office/drawing/2014/main" id="{FBE43FF3-CA29-4F4B-A15D-8C02384C6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point P, return data regions containing P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root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subregions S containing P: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 is a data region: return 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recursively search 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42455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D6B63-93C2-FB4D-8C5D-DBC022BC80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70794-A0C8-854C-A570-04EE0E8AF1D0}" type="slidenum">
              <a:rPr lang="en-US" altLang="en-US"/>
              <a:pPr/>
              <a:t>92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12F73C52-C5C0-8948-B636-C4298960D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R-Tree: Insertion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CAF7AC26-3C13-D641-8AE4-A57EAB70B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Algorithm: 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ChooseLeaf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least enlargement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leaf node does not have space to hold new object</a:t>
            </a:r>
          </a:p>
          <a:p>
            <a:pPr lvl="2">
              <a:lnSpc>
                <a:spcPct val="8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SplitNode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AdjustTree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lnSpc>
                <a:spcPct val="85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 node split/adjust MBR upward</a:t>
            </a:r>
          </a:p>
          <a:p>
            <a:pPr marL="0" indent="0">
              <a:lnSpc>
                <a:spcPct val="85000"/>
              </a:lnSpc>
              <a:buNone/>
            </a:pP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777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D6B63-93C2-FB4D-8C5D-DBC022BC80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70794-A0C8-854C-A570-04EE0E8AF1D0}" type="slidenum">
              <a:rPr lang="en-US" altLang="en-US"/>
              <a:pPr/>
              <a:t>93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12F73C52-C5C0-8948-B636-C4298960D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R-Tree: Insertion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CAF7AC26-3C13-D641-8AE4-A57EAB70B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form B-tree</a:t>
            </a:r>
          </a:p>
          <a:p>
            <a:pPr lvl="1">
              <a:buFontTx/>
              <a:buChar char="-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ChooseLeaf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trivial for B-tree: </a:t>
            </a:r>
          </a:p>
          <a:p>
            <a:pPr lvl="2">
              <a:buFontTx/>
              <a:buChar char="-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value always in range </a:t>
            </a:r>
          </a:p>
          <a:p>
            <a:pPr lvl="2">
              <a:buFontTx/>
              <a:buChar char="-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normal lookup of existing values</a:t>
            </a:r>
          </a:p>
          <a:p>
            <a:pPr lvl="1">
              <a:buFontTx/>
              <a:buChar char="-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AdjustTree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buFontTx/>
              <a:buChar char="-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do so in B-tree, since “MBR” will not change (always in range)</a:t>
            </a:r>
          </a:p>
          <a:p>
            <a:pPr>
              <a:lnSpc>
                <a:spcPct val="85000"/>
              </a:lnSpc>
            </a:pP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05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D6B63-93C2-FB4D-8C5D-DBC022BC80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70794-A0C8-854C-A570-04EE0E8AF1D0}" type="slidenum">
              <a:rPr lang="en-US" altLang="en-US"/>
              <a:pPr/>
              <a:t>94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12F73C52-C5C0-8948-B636-C4298960D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R-Tree: Deletion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CAF7AC26-3C13-D641-8AE4-A57EAB70B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Algorithm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and destroy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CondenseTree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 node deletion/adjust MBR upward</a:t>
            </a:r>
          </a:p>
          <a:p>
            <a:pPr lvl="2">
              <a:lnSpc>
                <a:spcPct val="85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reinsert orphaned entries</a:t>
            </a:r>
          </a:p>
        </p:txBody>
      </p:sp>
    </p:spTree>
    <p:extLst>
      <p:ext uri="{BB962C8B-B14F-4D97-AF65-F5344CB8AC3E}">
        <p14:creationId xmlns:p14="http://schemas.microsoft.com/office/powerpoint/2010/main" val="15745186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28194-1451-E648-B85E-83FDFB524E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36480-12BD-404A-AD65-8D77569EC512}" type="slidenum">
              <a:rPr lang="en-US" altLang="en-US"/>
              <a:pPr/>
              <a:t>95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74178" name="Rectangle 2">
            <a:extLst>
              <a:ext uri="{FF2B5EF4-FFF2-40B4-BE49-F238E27FC236}">
                <a16:creationId xmlns:a16="http://schemas.microsoft.com/office/drawing/2014/main" id="{296FE64F-60DA-5649-BED3-7E6C8372C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R-Tree: Split Node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74179" name="Rectangle 3">
            <a:extLst>
              <a:ext uri="{FF2B5EF4-FFF2-40B4-BE49-F238E27FC236}">
                <a16:creationId xmlns:a16="http://schemas.microsoft.com/office/drawing/2014/main" id="{703113A7-AD59-794B-9C43-F33488105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covered area of the containing region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less wasted area, i.e., less false positives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overlap between MBRs– so that fewer branches need to be searched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7717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7E36C-F51F-5D43-9FBD-943761202C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A90B4-F508-E843-9701-98539421324D}" type="slidenum">
              <a:rPr lang="en-US" altLang="en-US"/>
              <a:pPr/>
              <a:t>96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76226" name="Rectangle 2">
            <a:extLst>
              <a:ext uri="{FF2B5EF4-FFF2-40B4-BE49-F238E27FC236}">
                <a16:creationId xmlns:a16="http://schemas.microsoft.com/office/drawing/2014/main" id="{F50922A1-578F-F743-BB9F-43AAF9A82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R-Tree: Split Node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76227" name="Rectangle 3">
            <a:extLst>
              <a:ext uri="{FF2B5EF4-FFF2-40B4-BE49-F238E27FC236}">
                <a16:creationId xmlns:a16="http://schemas.microsoft.com/office/drawing/2014/main" id="{F042D391-12A4-6F44-9DD0-CD8A0C726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Minimal-covered area split is exponential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consider all binary partitioning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 entries --&gt;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approximately (?)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heuristics (not exhaustive)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algorithm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algorithm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9545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87DA8-2E70-0842-A443-9E4004AC1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820DB-E5BE-3045-BC32-61480D5412B5}" type="slidenum">
              <a:rPr lang="en-US" altLang="en-US"/>
              <a:pPr/>
              <a:t>97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78274" name="Rectangle 2">
            <a:extLst>
              <a:ext uri="{FF2B5EF4-FFF2-40B4-BE49-F238E27FC236}">
                <a16:creationId xmlns:a16="http://schemas.microsoft.com/office/drawing/2014/main" id="{F97AE721-B052-8346-A6D0-D703E4A22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306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R-Tree: Quadratic Split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78275" name="Rectangle 3">
            <a:extLst>
              <a:ext uri="{FF2B5EF4-FFF2-40B4-BE49-F238E27FC236}">
                <a16:creationId xmlns:a16="http://schemas.microsoft.com/office/drawing/2014/main" id="{C5115EE4-56E5-7C49-86D0-9C696D433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PickSeeds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two seeds for two groups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heuristics: pair that wastes the largest area</a:t>
            </a:r>
          </a:p>
          <a:p>
            <a:pPr lvl="2">
              <a:lnSpc>
                <a:spcPct val="85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= area(pair) - [area(I) + area(J)]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can be further partitioned (enough entries assignable):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PickNext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heuristics: greedily select the next with max preference</a:t>
            </a:r>
          </a:p>
          <a:p>
            <a:pPr lvl="2">
              <a:lnSpc>
                <a:spcPct val="85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 &amp; d2: area-increase if entry E added to group 1 &amp; 2</a:t>
            </a:r>
          </a:p>
          <a:p>
            <a:pPr lvl="2">
              <a:lnSpc>
                <a:spcPct val="85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 with max(|d1 - d2|)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 to the group with least enlargement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in M: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PickSeeds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every pair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4358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1F4CB-577B-F743-82E6-7F5DACB00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4E638-3FC3-734A-A1EE-CA5130776B53}" type="slidenum">
              <a:rPr lang="en-US" altLang="en-US"/>
              <a:pPr/>
              <a:t>98</a:t>
            </a:fld>
            <a:endParaRPr lang="en-US" altLang="en-US"/>
          </a:p>
          <a:p>
            <a:endParaRPr lang="en-US" altLang="en-US"/>
          </a:p>
        </p:txBody>
      </p:sp>
      <p:sp>
        <p:nvSpPr>
          <p:cNvPr id="1080322" name="Rectangle 2">
            <a:extLst>
              <a:ext uri="{FF2B5EF4-FFF2-40B4-BE49-F238E27FC236}">
                <a16:creationId xmlns:a16="http://schemas.microsoft.com/office/drawing/2014/main" id="{26F9CF91-906F-AE4C-98FB-B98082FA5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R-Tree: Linear Split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080323" name="Rectangle 3">
            <a:extLst>
              <a:ext uri="{FF2B5EF4-FFF2-40B4-BE49-F238E27FC236}">
                <a16:creationId xmlns:a16="http://schemas.microsoft.com/office/drawing/2014/main" id="{F3F35C37-A56A-F041-ABB9-E4793B427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PickSeeds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two seeds for two groups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heuristics: pair that is the most separated in any dimension</a:t>
            </a:r>
          </a:p>
          <a:p>
            <a:pPr lvl="2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= distance of the near sides</a:t>
            </a:r>
          </a:p>
          <a:p>
            <a:pPr lvl="2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by the length of the dimension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can be further partitioned (more entries assignable):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PickNext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heuristics: any of the remaining entry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 to the group with least enlargement</a:t>
            </a: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linear?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575675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CREATE TABLE Person(Name </a:t>
            </a:r>
            <a:r>
              <a:rPr lang="en-US" dirty="0" err="1">
                <a:latin typeface="Abadi MT Condensed Light"/>
                <a:cs typeface="Abadi MT Condensed Light"/>
              </a:rPr>
              <a:t>varchar</a:t>
            </a:r>
            <a:r>
              <a:rPr lang="en-US" dirty="0">
                <a:latin typeface="Abadi MT Condensed Light"/>
                <a:cs typeface="Abadi MT Condensed Light"/>
              </a:rPr>
              <a:t>(50), </a:t>
            </a:r>
            <a:r>
              <a:rPr lang="en-US" dirty="0" err="1">
                <a:latin typeface="Abadi MT Condensed Light"/>
                <a:cs typeface="Abadi MT Condensed Light"/>
              </a:rPr>
              <a:t>Pos</a:t>
            </a:r>
            <a:r>
              <a:rPr lang="en-US" dirty="0">
                <a:latin typeface="Abadi MT Condensed Light"/>
                <a:cs typeface="Abadi MT Condensed Light"/>
              </a:rPr>
              <a:t> </a:t>
            </a:r>
            <a:r>
              <a:rPr lang="en-US" dirty="0" err="1">
                <a:latin typeface="Abadi MT Condensed Light"/>
                <a:cs typeface="Abadi MT Condensed Light"/>
              </a:rPr>
              <a:t>int</a:t>
            </a:r>
            <a:r>
              <a:rPr lang="en-US" dirty="0">
                <a:latin typeface="Abadi MT Condensed Light"/>
                <a:cs typeface="Abadi MT Condensed Light"/>
              </a:rPr>
              <a:t>, Age </a:t>
            </a:r>
            <a:r>
              <a:rPr lang="en-US" dirty="0" err="1">
                <a:latin typeface="Abadi MT Condensed Light"/>
                <a:cs typeface="Abadi MT Condensed Light"/>
              </a:rPr>
              <a:t>int</a:t>
            </a:r>
            <a:r>
              <a:rPr lang="en-US" dirty="0">
                <a:latin typeface="Abadi MT Condensed Light"/>
                <a:cs typeface="Abadi MT Condensed Light"/>
              </a:rPr>
              <a:t>);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CREATE INDEX </a:t>
            </a:r>
            <a:r>
              <a:rPr lang="en-US" dirty="0" err="1">
                <a:latin typeface="Abadi MT Condensed Light"/>
                <a:cs typeface="Abadi MT Condensed Light"/>
              </a:rPr>
              <a:t>Person_ID</a:t>
            </a:r>
            <a:r>
              <a:rPr lang="en-US" dirty="0">
                <a:latin typeface="Abadi MT Condensed Light"/>
                <a:cs typeface="Abadi MT Condensed Light"/>
              </a:rPr>
              <a:t> ON Person(ID);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CLUSTER Person USING ON </a:t>
            </a:r>
            <a:r>
              <a:rPr lang="en-US" dirty="0" err="1">
                <a:latin typeface="Abadi MT Condensed Light"/>
                <a:cs typeface="Abadi MT Condensed Light"/>
              </a:rPr>
              <a:t>Person_ID</a:t>
            </a:r>
            <a:r>
              <a:rPr lang="en-US" dirty="0">
                <a:latin typeface="Abadi MT Condensed Light"/>
                <a:cs typeface="Abadi MT Condensed Light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Abadi MT Condensed Light"/>
              <a:cs typeface="Abadi MT Condensed Light"/>
            </a:endParaRPr>
          </a:p>
          <a:p>
            <a:pPr marL="0" indent="0">
              <a:buNone/>
            </a:pPr>
            <a:r>
              <a:rPr lang="en-US" dirty="0">
                <a:latin typeface="Abadi MT Condensed Light"/>
                <a:cs typeface="Abadi MT Condensed Light"/>
              </a:rPr>
              <a:t>CREATE INDEX </a:t>
            </a:r>
            <a:r>
              <a:rPr lang="en-US" dirty="0" err="1">
                <a:latin typeface="Abadi MT Condensed Light"/>
                <a:cs typeface="Abadi MT Condensed Light"/>
              </a:rPr>
              <a:t>Pos_Age</a:t>
            </a:r>
            <a:r>
              <a:rPr lang="en-US" dirty="0">
                <a:latin typeface="Abadi MT Condensed Light"/>
                <a:cs typeface="Abadi MT Condensed Light"/>
              </a:rPr>
              <a:t> ON Person(</a:t>
            </a:r>
            <a:r>
              <a:rPr lang="en-US" dirty="0" err="1">
                <a:latin typeface="Abadi MT Condensed Light"/>
                <a:cs typeface="Abadi MT Condensed Light"/>
              </a:rPr>
              <a:t>Pos</a:t>
            </a:r>
            <a:r>
              <a:rPr lang="en-US" dirty="0">
                <a:latin typeface="Abadi MT Condensed Light"/>
                <a:cs typeface="Abadi MT Condensed Light"/>
              </a:rPr>
              <a:t>, Age);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4537075" y="2530177"/>
            <a:ext cx="4053464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Default is normally B-tree.</a:t>
            </a:r>
          </a:p>
        </p:txBody>
      </p:sp>
      <p:sp>
        <p:nvSpPr>
          <p:cNvPr id="6" name="Line 70"/>
          <p:cNvSpPr>
            <a:spLocks noChangeShapeType="1"/>
          </p:cNvSpPr>
          <p:nvPr/>
        </p:nvSpPr>
        <p:spPr bwMode="auto">
          <a:xfrm>
            <a:off x="2876549" y="2304751"/>
            <a:ext cx="1660526" cy="2828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4721225" y="4206577"/>
            <a:ext cx="3736920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Cluster </a:t>
            </a:r>
            <a:r>
              <a:rPr lang="en-US" sz="2800" dirty="0" err="1">
                <a:latin typeface="Times New Roman"/>
                <a:cs typeface="Times New Roman"/>
              </a:rPr>
              <a:t>Person_ID</a:t>
            </a:r>
            <a:r>
              <a:rPr lang="en-US" sz="2800" dirty="0">
                <a:latin typeface="Times New Roman"/>
                <a:cs typeface="Times New Roman"/>
              </a:rPr>
              <a:t> index</a:t>
            </a:r>
          </a:p>
        </p:txBody>
      </p:sp>
      <p:sp>
        <p:nvSpPr>
          <p:cNvPr id="8" name="Line 70"/>
          <p:cNvSpPr>
            <a:spLocks noChangeShapeType="1"/>
          </p:cNvSpPr>
          <p:nvPr/>
        </p:nvSpPr>
        <p:spPr bwMode="auto">
          <a:xfrm>
            <a:off x="3028949" y="3981151"/>
            <a:ext cx="1660526" cy="2828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4819649" y="5987752"/>
            <a:ext cx="3186289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/>
                <a:cs typeface="Times New Roman"/>
              </a:rPr>
              <a:t>Multi-attribute index</a:t>
            </a:r>
          </a:p>
        </p:txBody>
      </p:sp>
      <p:sp>
        <p:nvSpPr>
          <p:cNvPr id="10" name="Line 70"/>
          <p:cNvSpPr>
            <a:spLocks noChangeShapeType="1"/>
          </p:cNvSpPr>
          <p:nvPr/>
        </p:nvSpPr>
        <p:spPr bwMode="auto">
          <a:xfrm>
            <a:off x="3413125" y="5778500"/>
            <a:ext cx="1406524" cy="288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10372</TotalTime>
  <Words>5427</Words>
  <Application>Microsoft Macintosh PowerPoint</Application>
  <PresentationFormat>On-screen Show (4:3)</PresentationFormat>
  <Paragraphs>1788</Paragraphs>
  <Slides>104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3" baseType="lpstr">
      <vt:lpstr>Abadi MT Condensed Light</vt:lpstr>
      <vt:lpstr>Arial</vt:lpstr>
      <vt:lpstr>Book Antiqua</vt:lpstr>
      <vt:lpstr>Calibri</vt:lpstr>
      <vt:lpstr>Courier New</vt:lpstr>
      <vt:lpstr>Monotype Sorts</vt:lpstr>
      <vt:lpstr>Times New Roman</vt:lpstr>
      <vt:lpstr>Wingdings</vt:lpstr>
      <vt:lpstr>Office Theme</vt:lpstr>
      <vt:lpstr>CS 540  Database Management Systems</vt:lpstr>
      <vt:lpstr>Database System Implementation</vt:lpstr>
      <vt:lpstr>The advantage of data systems</vt:lpstr>
      <vt:lpstr>DBMS Architecture</vt:lpstr>
      <vt:lpstr>Challenges in physical level</vt:lpstr>
      <vt:lpstr>Components of a disk</vt:lpstr>
      <vt:lpstr>Slow access in secondary storage</vt:lpstr>
      <vt:lpstr>General approach to storing Big data</vt:lpstr>
      <vt:lpstr>Random versus sequential access</vt:lpstr>
      <vt:lpstr>Storage management</vt:lpstr>
      <vt:lpstr>Buffer management</vt:lpstr>
      <vt:lpstr>When a page is requested ...</vt:lpstr>
      <vt:lpstr>More on buffer management</vt:lpstr>
      <vt:lpstr>Buffer replacement policy</vt:lpstr>
      <vt:lpstr>DBMS vs. OS File System</vt:lpstr>
      <vt:lpstr>Record formats: fixed length</vt:lpstr>
      <vt:lpstr>Record formats: variable length</vt:lpstr>
      <vt:lpstr>Page formats: fixed length records</vt:lpstr>
      <vt:lpstr>Page formats: variable length records</vt:lpstr>
      <vt:lpstr>Spanned versus un-spanned</vt:lpstr>
      <vt:lpstr>Files of records</vt:lpstr>
      <vt:lpstr>System catalogs</vt:lpstr>
      <vt:lpstr>Access paths</vt:lpstr>
      <vt:lpstr>Types of access paths</vt:lpstr>
      <vt:lpstr>Indexing</vt:lpstr>
      <vt:lpstr>Index</vt:lpstr>
      <vt:lpstr>Index</vt:lpstr>
      <vt:lpstr>Index categorizations</vt:lpstr>
      <vt:lpstr>Index categorizations</vt:lpstr>
      <vt:lpstr>Index categorizations</vt:lpstr>
      <vt:lpstr>Duplicate search keys </vt:lpstr>
      <vt:lpstr>Duplicate search keys </vt:lpstr>
      <vt:lpstr>Duplicate search keys </vt:lpstr>
      <vt:lpstr>Unclustered Index</vt:lpstr>
      <vt:lpstr>Index structures</vt:lpstr>
      <vt:lpstr>B+ trees</vt:lpstr>
      <vt:lpstr>B+ trees</vt:lpstr>
      <vt:lpstr>Example</vt:lpstr>
      <vt:lpstr>B+ tree tuning</vt:lpstr>
      <vt:lpstr>B+ trees in practice</vt:lpstr>
      <vt:lpstr>Retrieving tuples</vt:lpstr>
      <vt:lpstr>Inserting a new key</vt:lpstr>
      <vt:lpstr>Insertion</vt:lpstr>
      <vt:lpstr>Insertion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Prefix key compression</vt:lpstr>
      <vt:lpstr>Bulk loading of a B+ tree</vt:lpstr>
      <vt:lpstr>Bulk loading</vt:lpstr>
      <vt:lpstr>Hash Index</vt:lpstr>
      <vt:lpstr>Example</vt:lpstr>
      <vt:lpstr>Searching a Hash Index</vt:lpstr>
      <vt:lpstr>Insertion in Hash Index</vt:lpstr>
      <vt:lpstr>Insertion in Hash Index</vt:lpstr>
      <vt:lpstr>Hash Index Performance</vt:lpstr>
      <vt:lpstr>Extensible Hash Index</vt:lpstr>
      <vt:lpstr>Extensible Hash Index</vt:lpstr>
      <vt:lpstr>Insertion in Extensible Hash Index</vt:lpstr>
      <vt:lpstr>Insertion in Extensible Hash Index</vt:lpstr>
      <vt:lpstr>Insertion in Extensible Hash Index</vt:lpstr>
      <vt:lpstr>Insertion in Extensible Hash Index</vt:lpstr>
      <vt:lpstr>Insertion in Extensible Hash Index</vt:lpstr>
      <vt:lpstr>Extensible Hash Index: Performance</vt:lpstr>
      <vt:lpstr>Linear Hash Index</vt:lpstr>
      <vt:lpstr>Linear Hash Index Example</vt:lpstr>
      <vt:lpstr>Linear Hash Index Example</vt:lpstr>
      <vt:lpstr>Linear Hash Index Example</vt:lpstr>
      <vt:lpstr>Linear Hash Index Extension</vt:lpstr>
      <vt:lpstr>Linear Hash Index Extension</vt:lpstr>
      <vt:lpstr>Linear Hash Index Extension</vt:lpstr>
      <vt:lpstr>Multidimensional Data</vt:lpstr>
      <vt:lpstr>Examples of Multidimensional Data</vt:lpstr>
      <vt:lpstr>Multidimensional Queries</vt:lpstr>
      <vt:lpstr>B-tree for Nearest Neighbor Query</vt:lpstr>
      <vt:lpstr>B-tree for Nearest Neighbor Query</vt:lpstr>
      <vt:lpstr>R-Tree: Region Tree</vt:lpstr>
      <vt:lpstr>R-Tree</vt:lpstr>
      <vt:lpstr>R-Tree</vt:lpstr>
      <vt:lpstr>R-Tree: Where-Am-I Query</vt:lpstr>
      <vt:lpstr>R-Tree: Insertion</vt:lpstr>
      <vt:lpstr>R-Tree: Insertion</vt:lpstr>
      <vt:lpstr>R-Tree: Deletion</vt:lpstr>
      <vt:lpstr>R-Tree: Split Node</vt:lpstr>
      <vt:lpstr>R-Tree: Split Node</vt:lpstr>
      <vt:lpstr>R-Tree: Quadratic Split</vt:lpstr>
      <vt:lpstr>R-Tree: Linear Split</vt:lpstr>
      <vt:lpstr>Index Creation</vt:lpstr>
      <vt:lpstr>Index Selection</vt:lpstr>
      <vt:lpstr>Index Selection</vt:lpstr>
      <vt:lpstr>Index Selection</vt:lpstr>
      <vt:lpstr>Index Selection</vt:lpstr>
      <vt:lpstr>Index Selection</vt:lpstr>
    </vt:vector>
  </TitlesOfParts>
  <Company>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Xiaoru Chen</cp:lastModifiedBy>
  <cp:revision>1406</cp:revision>
  <dcterms:created xsi:type="dcterms:W3CDTF">2013-01-08T05:44:03Z</dcterms:created>
  <dcterms:modified xsi:type="dcterms:W3CDTF">2021-02-11T10:19:50Z</dcterms:modified>
</cp:coreProperties>
</file>