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sldIdLst>
    <p:sldId id="266" r:id="rId3"/>
    <p:sldId id="267" r:id="rId4"/>
    <p:sldId id="258" r:id="rId5"/>
    <p:sldId id="259" r:id="rId6"/>
    <p:sldId id="268" r:id="rId7"/>
    <p:sldId id="269" r:id="rId8"/>
    <p:sldId id="260" r:id="rId9"/>
    <p:sldId id="270" r:id="rId10"/>
    <p:sldId id="272" r:id="rId11"/>
    <p:sldId id="273" r:id="rId12"/>
    <p:sldId id="271" r:id="rId13"/>
    <p:sldId id="262" r:id="rId14"/>
    <p:sldId id="263" r:id="rId15"/>
    <p:sldId id="264" r:id="rId16"/>
    <p:sldId id="265" r:id="rId17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>
                <a:solidFill>
                  <a:prstClr val="black"/>
                </a:solidFill>
              </a:rP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D71976-D9C5-4BBB-9595-59016A0C1F3D}" type="slidenum">
              <a:rPr/>
              <a:pPr/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607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>
                <a:solidFill>
                  <a:prstClr val="black"/>
                </a:solidFill>
              </a:rP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DDA75B-874C-4F81-805E-AF4B21B2E4A6}" type="slidenum">
              <a:rPr/>
              <a:pPr/>
              <a:t>‹nº›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45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>
                <a:solidFill>
                  <a:prstClr val="black"/>
                </a:solidFill>
              </a:rP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DF964F1-24DA-40F2-8519-B1B026042A48}" type="slidenum">
              <a:rPr/>
              <a:pPr/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366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>
                <a:solidFill>
                  <a:prstClr val="black"/>
                </a:solidFill>
              </a:rP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A5A373-6B32-44FD-BCD0-BDAA12240F8B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750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>
                <a:solidFill>
                  <a:prstClr val="black"/>
                </a:solidFill>
              </a:rP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EE482C-11D5-4AF6-94A1-F68716ADE951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05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>
                <a:solidFill>
                  <a:prstClr val="black"/>
                </a:solidFill>
              </a:rP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3B6555-BF4D-4E81-88C9-56611E2270AB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940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>
                <a:solidFill>
                  <a:prstClr val="black"/>
                </a:solidFill>
              </a:rP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425213-90BF-46F7-B410-F771E13A6084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9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>
                <a:solidFill>
                  <a:prstClr val="black"/>
                </a:solidFill>
              </a:rP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3B4FA3C-71AC-408B-AF5B-FCBAABE95DCC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2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>
                <a:solidFill>
                  <a:prstClr val="black"/>
                </a:solidFill>
              </a:rP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1FF7C91-008F-474E-81DC-2120374DF2DB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34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>
                <a:solidFill>
                  <a:prstClr val="black"/>
                </a:solidFill>
              </a:rP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E544629-961D-4B6A-A187-74A38D31470B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75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>
                <a:solidFill>
                  <a:prstClr val="black"/>
                </a:solidFill>
              </a:rP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6569884-7019-45EF-9757-E9E2480941ED}" type="slidenum">
              <a:rPr/>
              <a:pPr/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118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>
                <a:solidFill>
                  <a:prstClr val="black"/>
                </a:solidFill>
              </a:rP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E8D770E-5804-4628-A6D2-7C69CFBA86D3}" type="slidenum">
              <a:rPr/>
              <a:pPr/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82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6"/>
          <p:cNvPicPr/>
          <p:nvPr/>
        </p:nvPicPr>
        <p:blipFill>
          <a:blip r:embed="rId14"/>
          <a:stretch/>
        </p:blipFill>
        <p:spPr>
          <a:xfrm>
            <a:off x="0" y="-3600"/>
            <a:ext cx="12214800" cy="6843600"/>
          </a:xfrm>
          <a:prstGeom prst="rect">
            <a:avLst/>
          </a:prstGeom>
          <a:ln w="0">
            <a:noFill/>
          </a:ln>
        </p:spPr>
      </p:pic>
      <p:pic>
        <p:nvPicPr>
          <p:cNvPr id="43" name="Imagem 8"/>
          <p:cNvPicPr/>
          <p:nvPr/>
        </p:nvPicPr>
        <p:blipFill>
          <a:blip r:embed="rId15"/>
          <a:stretch/>
        </p:blipFill>
        <p:spPr>
          <a:xfrm>
            <a:off x="0" y="4680"/>
            <a:ext cx="12214800" cy="684360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dt" idx="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6"/>
          <p:cNvPicPr/>
          <p:nvPr/>
        </p:nvPicPr>
        <p:blipFill>
          <a:blip r:embed="rId14"/>
          <a:stretch/>
        </p:blipFill>
        <p:spPr>
          <a:xfrm>
            <a:off x="0" y="-3600"/>
            <a:ext cx="12214800" cy="684360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400" b="0" strike="noStrike" spc="-1">
                <a:latin typeface="Times New Roman"/>
              </a:defRPr>
            </a:lvl1pPr>
          </a:lstStyle>
          <a:p>
            <a:r>
              <a:rPr>
                <a:solidFill>
                  <a:prstClr val="black"/>
                </a:solidFill>
              </a:rPr>
              <a:t>&lt;rodapé&gt;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fld id="{33DC56AA-7B9E-463A-8FB7-092615B87CC5}" type="slidenum">
              <a:rPr/>
              <a:pPr/>
              <a:t>‹nº›</a:t>
            </a:fld>
            <a:endParaRPr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>
                <a:solidFill>
                  <a:prstClr val="black"/>
                </a:solidFill>
              </a:rPr>
              <a:t>&lt;data/hora&gt;</a:t>
            </a:r>
          </a:p>
        </p:txBody>
      </p:sp>
    </p:spTree>
    <p:extLst>
      <p:ext uri="{BB962C8B-B14F-4D97-AF65-F5344CB8AC3E}">
        <p14:creationId xmlns:p14="http://schemas.microsoft.com/office/powerpoint/2010/main" val="359484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 idx="4294967295"/>
          </p:nvPr>
        </p:nvSpPr>
        <p:spPr>
          <a:xfrm>
            <a:off x="3735025" y="3899140"/>
            <a:ext cx="8771760" cy="150660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BR" sz="5400" b="1" strike="noStrike" spc="-1" dirty="0">
                <a:solidFill>
                  <a:srgbClr val="000000"/>
                </a:solidFill>
                <a:latin typeface="Calibri Light"/>
              </a:rPr>
              <a:t>PARADIGMAS E TIPOS DE ALGORITMOS </a:t>
            </a:r>
            <a:endParaRPr lang="pt-BR" sz="5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25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326;p 2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05" name="Google Shape;327;p 3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Google Shape;328;p 3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7" name="CaixaDeTexto 7"/>
          <p:cNvSpPr/>
          <p:nvPr/>
        </p:nvSpPr>
        <p:spPr>
          <a:xfrm>
            <a:off x="643320" y="556200"/>
            <a:ext cx="11428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pc="-1" dirty="0" smtClean="0">
                <a:solidFill>
                  <a:srgbClr val="000000"/>
                </a:solidFill>
                <a:latin typeface="Calibri"/>
                <a:ea typeface="DejaVu Sans"/>
              </a:rPr>
              <a:t>Área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7" name="CaixaDeTexto 5"/>
          <p:cNvSpPr/>
          <p:nvPr/>
        </p:nvSpPr>
        <p:spPr>
          <a:xfrm>
            <a:off x="771485" y="967254"/>
            <a:ext cx="11171865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dirty="0" smtClean="0"/>
              <a:t>Classificação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8" name="CaixaDeTexto 5"/>
          <p:cNvSpPr/>
          <p:nvPr/>
        </p:nvSpPr>
        <p:spPr>
          <a:xfrm>
            <a:off x="771485" y="1835538"/>
            <a:ext cx="11171865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pt-BR" sz="2400" dirty="0"/>
              <a:t>objetivo da classificação é atribuir uma categoria ou rótulo a uma determinada entrada com base em suas características. Isso é feito utilizando técnicas de aprendizado supervisionado, onde o algoritmo é treinado em um conjunto de dados rotulado, ou seja, um conjunto de dados onde cada instância já possui uma categoria atribuída.</a:t>
            </a:r>
            <a:endParaRPr lang="pt-BR" sz="2400" b="0" dirty="0" smtClean="0">
              <a:effectLst/>
            </a:endParaRPr>
          </a:p>
          <a:p>
            <a:r>
              <a:rPr lang="pt-BR" sz="2400" dirty="0"/>
              <a:t>Por exemplo, em um sistema de detecção de spam de e-mails, o algoritmo de classificação pode ser treinado em um conjunto de e-mails rotulados como "spam" ou "não spam". Com base nas características dos e-mails (como palavras-chave, remetente, formato, etc.), o algoritmo aprende a distinguir entre e-mails de spam e e-mails legítimos.</a:t>
            </a:r>
            <a:endParaRPr lang="pt-BR" sz="2400" b="0" dirty="0" smtClean="0">
              <a:effectLst/>
            </a:endParaRPr>
          </a:p>
          <a:p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10926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326;p 1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00" name="Google Shape;327;p 2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Google Shape;328;p 2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2" name="CaixaDeTexto 4"/>
          <p:cNvSpPr/>
          <p:nvPr/>
        </p:nvSpPr>
        <p:spPr>
          <a:xfrm>
            <a:off x="643320" y="556200"/>
            <a:ext cx="11428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pc="-1" dirty="0" smtClean="0">
                <a:solidFill>
                  <a:srgbClr val="000000"/>
                </a:solidFill>
                <a:latin typeface="Calibri"/>
              </a:rPr>
              <a:t>Exemplos </a:t>
            </a:r>
            <a:r>
              <a:rPr lang="pt-BR" sz="40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M</a:t>
            </a:r>
            <a:r>
              <a:rPr lang="pt-BR" sz="4000" b="1" dirty="0" err="1" smtClean="0"/>
              <a:t>achine</a:t>
            </a:r>
            <a:r>
              <a:rPr lang="pt-BR" sz="4000" b="1" dirty="0" smtClean="0"/>
              <a:t> Learning com Estocástico</a:t>
            </a:r>
            <a:r>
              <a:rPr lang="pt-BR" sz="4000" b="1" spc="-1" dirty="0" smtClean="0">
                <a:solidFill>
                  <a:srgbClr val="000000"/>
                </a:solidFill>
                <a:latin typeface="Calibri"/>
              </a:rPr>
              <a:t> 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103" name="CaixaDeTexto 5"/>
          <p:cNvSpPr/>
          <p:nvPr/>
        </p:nvSpPr>
        <p:spPr>
          <a:xfrm>
            <a:off x="773723" y="1691501"/>
            <a:ext cx="4248443" cy="32427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Calibri"/>
              </a:rPr>
              <a:t>Reconhecimento de fala;</a:t>
            </a:r>
            <a:endParaRPr lang="pt-BR" sz="2800" b="0" strike="noStrike" spc="-1" dirty="0"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spc="-1" dirty="0">
                <a:solidFill>
                  <a:srgbClr val="000000"/>
                </a:solidFill>
                <a:latin typeface="Calibri"/>
              </a:rPr>
              <a:t>Analise de sentimento;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Previsão de demandas</a:t>
            </a:r>
            <a:r>
              <a:rPr lang="pt-BR" sz="2800" spc="-1" dirty="0">
                <a:solidFill>
                  <a:srgbClr val="000000"/>
                </a:solidFill>
                <a:latin typeface="Calibri"/>
              </a:rPr>
              <a:t>;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Tradução automática;</a:t>
            </a:r>
            <a:endParaRPr lang="pt-BR" sz="28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pt-BR" sz="28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990D160A-CCF0-9E4A-CA86-414D00E27D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70" y="4934205"/>
            <a:ext cx="1848729" cy="184872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6605BA44-A284-D556-5C88-2C036D23D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85" y="4138384"/>
            <a:ext cx="2644550" cy="26445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E00EFA0-C045-AEC4-42F4-CDDEDCB18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230" y="2894427"/>
            <a:ext cx="2176799" cy="21767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AB855BB3-4934-85A5-0F60-49DA4D5D0B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820" y="1544969"/>
            <a:ext cx="1884031" cy="188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9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326;p 6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10" name="Google Shape;327;p 7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Google Shape;328;p 7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2" name="CaixaDeTexto 17"/>
          <p:cNvSpPr/>
          <p:nvPr/>
        </p:nvSpPr>
        <p:spPr>
          <a:xfrm>
            <a:off x="643320" y="556200"/>
            <a:ext cx="1142820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Seu Trabalho	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13" name="CaixaDeTexto 18"/>
          <p:cNvSpPr/>
          <p:nvPr/>
        </p:nvSpPr>
        <p:spPr>
          <a:xfrm>
            <a:off x="2880000" y="2880000"/>
            <a:ext cx="6479640" cy="82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Falar do seu trabalho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326;p 7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15" name="Google Shape;327;p 8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Google Shape;328;p 8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7" name="CaixaDeTexto 19"/>
          <p:cNvSpPr/>
          <p:nvPr/>
        </p:nvSpPr>
        <p:spPr>
          <a:xfrm>
            <a:off x="643320" y="556200"/>
            <a:ext cx="1142820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Seu Trabalho	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18" name="CaixaDeTexto 20"/>
          <p:cNvSpPr/>
          <p:nvPr/>
        </p:nvSpPr>
        <p:spPr>
          <a:xfrm>
            <a:off x="2880000" y="2880000"/>
            <a:ext cx="6479640" cy="82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Falar do seu trabalho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326;p 5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20" name="Google Shape;327;p 6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Google Shape;328;p 6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2" name="CaixaDeTexto 15"/>
          <p:cNvSpPr/>
          <p:nvPr/>
        </p:nvSpPr>
        <p:spPr>
          <a:xfrm>
            <a:off x="643320" y="556200"/>
            <a:ext cx="1142820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Conclusão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23" name="CaixaDeTexto 16"/>
          <p:cNvSpPr/>
          <p:nvPr/>
        </p:nvSpPr>
        <p:spPr>
          <a:xfrm>
            <a:off x="2880000" y="2880000"/>
            <a:ext cx="6479640" cy="82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Faça uma conclusão sua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aixaDeTexto 10"/>
          <p:cNvSpPr/>
          <p:nvPr/>
        </p:nvSpPr>
        <p:spPr>
          <a:xfrm>
            <a:off x="4500000" y="1100520"/>
            <a:ext cx="37796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OBRIGADO !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25" name="CaixaDeTexto 11"/>
          <p:cNvSpPr/>
          <p:nvPr/>
        </p:nvSpPr>
        <p:spPr>
          <a:xfrm>
            <a:off x="180000" y="3660840"/>
            <a:ext cx="8099640" cy="191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Nome do integrante da equipe - email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Nome do integrante da equipe - email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Nome do integrante da equipe - email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Nome do integrante da equipe - email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Nome do integrante da equipe - email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26" name="PlaceHolder 4"/>
          <p:cNvSpPr/>
          <p:nvPr/>
        </p:nvSpPr>
        <p:spPr>
          <a:xfrm>
            <a:off x="217800" y="6297120"/>
            <a:ext cx="82418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Profº Mauricio Antonio Ferste – mauricio.ferste@docente.pr.senac.br 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27" name="Imagem 126"/>
          <p:cNvPicPr/>
          <p:nvPr/>
        </p:nvPicPr>
        <p:blipFill>
          <a:blip r:embed="rId2"/>
          <a:stretch/>
        </p:blipFill>
        <p:spPr>
          <a:xfrm>
            <a:off x="0" y="0"/>
            <a:ext cx="12191760" cy="1259640"/>
          </a:xfrm>
          <a:prstGeom prst="rect">
            <a:avLst/>
          </a:prstGeom>
          <a:ln w="0">
            <a:noFill/>
          </a:ln>
        </p:spPr>
      </p:pic>
      <p:sp>
        <p:nvSpPr>
          <p:cNvPr id="128" name="CaixaDeTexto 2"/>
          <p:cNvSpPr/>
          <p:nvPr/>
        </p:nvSpPr>
        <p:spPr>
          <a:xfrm>
            <a:off x="1800000" y="2783880"/>
            <a:ext cx="917964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Dedicatória se achar necessário (em trabalhos maiores)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aixaDeTexto 6"/>
          <p:cNvSpPr/>
          <p:nvPr/>
        </p:nvSpPr>
        <p:spPr>
          <a:xfrm>
            <a:off x="3177720" y="1259640"/>
            <a:ext cx="5836320" cy="13835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Trabalho</a:t>
            </a:r>
            <a:r>
              <a:rPr lang="pt-BR" sz="4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pt-BR" sz="4000" b="1" strike="noStrike" spc="-1" dirty="0" smtClean="0">
              <a:solidFill>
                <a:srgbClr val="000000"/>
              </a:solid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BR" sz="40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Inteligência Artificial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6" name="CaixaDeTexto 9"/>
          <p:cNvSpPr/>
          <p:nvPr/>
        </p:nvSpPr>
        <p:spPr>
          <a:xfrm>
            <a:off x="2046060" y="2947655"/>
            <a:ext cx="809964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spc="-1" dirty="0">
                <a:solidFill>
                  <a:srgbClr val="000000"/>
                </a:solidFill>
                <a:latin typeface="Calibri"/>
                <a:ea typeface="DejaVu Sans"/>
              </a:rPr>
              <a:t>Leonardo Tavares Cortarelli</a:t>
            </a:r>
            <a:r>
              <a:rPr lang="pt-BR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</a:t>
            </a:r>
            <a:r>
              <a:rPr lang="pt-BR" sz="2400" spc="-1" dirty="0">
                <a:solidFill>
                  <a:srgbClr val="000000"/>
                </a:solidFill>
                <a:latin typeface="Calibri"/>
                <a:ea typeface="DejaVu Sans"/>
              </a:rPr>
              <a:t>leotcort@gmail.com</a:t>
            </a:r>
            <a:endParaRPr lang="pt-BR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BR" sz="2400" spc="-1" dirty="0">
                <a:solidFill>
                  <a:srgbClr val="000000"/>
                </a:solidFill>
                <a:latin typeface="Calibri"/>
                <a:ea typeface="DejaVu Sans"/>
              </a:rPr>
              <a:t>Bernardo </a:t>
            </a:r>
            <a:r>
              <a:rPr lang="pt-BR" sz="2400" spc="-1" dirty="0" err="1">
                <a:solidFill>
                  <a:srgbClr val="000000"/>
                </a:solidFill>
                <a:latin typeface="Calibri"/>
                <a:ea typeface="DejaVu Sans"/>
              </a:rPr>
              <a:t>Machoski</a:t>
            </a:r>
            <a:r>
              <a:rPr lang="pt-BR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bernardomachoski@gmail.com</a:t>
            </a:r>
            <a:endParaRPr lang="pt-BR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pt-BR" sz="2400" spc="-1" dirty="0">
                <a:solidFill>
                  <a:srgbClr val="000000"/>
                </a:solidFill>
                <a:latin typeface="Calibri"/>
                <a:ea typeface="DejaVu Sans"/>
              </a:rPr>
              <a:t>Victor Flavio Carvalho</a:t>
            </a:r>
            <a:r>
              <a:rPr lang="pt-BR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victorflavio8@gmail.com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87" name="PlaceHolder 2"/>
          <p:cNvSpPr/>
          <p:nvPr/>
        </p:nvSpPr>
        <p:spPr>
          <a:xfrm>
            <a:off x="1974960" y="5150974"/>
            <a:ext cx="8241840" cy="36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000" b="0" strike="noStrike" spc="-1" dirty="0" err="1">
                <a:solidFill>
                  <a:srgbClr val="000000"/>
                </a:solidFill>
                <a:latin typeface="Calibri"/>
              </a:rPr>
              <a:t>Profº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 Mauricio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Calibri"/>
              </a:rPr>
              <a:t>Antonio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Calibri"/>
              </a:rPr>
              <a:t>Ferste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 – mauricio.ferste@docente.pr.senac.br 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88" name="Imagem 87"/>
          <p:cNvPicPr/>
          <p:nvPr/>
        </p:nvPicPr>
        <p:blipFill>
          <a:blip r:embed="rId2"/>
          <a:stretch/>
        </p:blipFill>
        <p:spPr>
          <a:xfrm>
            <a:off x="0" y="0"/>
            <a:ext cx="12191760" cy="1259640"/>
          </a:xfrm>
          <a:prstGeom prst="rect">
            <a:avLst/>
          </a:prstGeom>
          <a:ln w="0">
            <a:noFill/>
          </a:ln>
        </p:spPr>
      </p:pic>
      <p:pic>
        <p:nvPicPr>
          <p:cNvPr id="1026" name="Picture 2" descr="Imagens Ia PNG e Vetor, com Fundo Transparente Para Download Grátis |  Pngtre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5349" y="2609850"/>
            <a:ext cx="424815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5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326;p 3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90" name="Google Shape;327;p 4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1" name="Google Shape;328;p 4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2" name="CaixaDeTexto 12"/>
          <p:cNvSpPr/>
          <p:nvPr/>
        </p:nvSpPr>
        <p:spPr>
          <a:xfrm>
            <a:off x="643320" y="556200"/>
            <a:ext cx="11428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OBJETIVO</a:t>
            </a:r>
            <a:r>
              <a:rPr lang="pt-BR" sz="4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93" name="CaixaDeTexto 13"/>
          <p:cNvSpPr/>
          <p:nvPr/>
        </p:nvSpPr>
        <p:spPr>
          <a:xfrm>
            <a:off x="3117600" y="1804003"/>
            <a:ext cx="6479640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3200" b="0" strike="noStrike" spc="-1" dirty="0" smtClean="0">
                <a:latin typeface="Arial"/>
              </a:rPr>
              <a:t>O objetivo do trabalho é encontrar uma aplicação que julguemos ter IA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7" name="CaixaDeTexto 13"/>
          <p:cNvSpPr/>
          <p:nvPr/>
        </p:nvSpPr>
        <p:spPr>
          <a:xfrm>
            <a:off x="3117600" y="4078454"/>
            <a:ext cx="647964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3200" b="0" strike="noStrike" spc="-1" dirty="0" smtClean="0">
                <a:latin typeface="Arial"/>
              </a:rPr>
              <a:t>A </a:t>
            </a:r>
            <a:r>
              <a:rPr lang="pt-BR" sz="3200" spc="-1" dirty="0" smtClean="0">
                <a:latin typeface="Arial"/>
              </a:rPr>
              <a:t>aplicação que encontramos foi...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8" name="Picture 2" descr="Imagens Ia PNG e Vetor, com Fundo Transparente Para Download Grátis |  Png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0896" y="2609850"/>
            <a:ext cx="424815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326;p 4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95" name="Google Shape;327;p 5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Google Shape;328;p 5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7" name="CaixaDeTexto 3"/>
          <p:cNvSpPr/>
          <p:nvPr/>
        </p:nvSpPr>
        <p:spPr>
          <a:xfrm>
            <a:off x="643320" y="556200"/>
            <a:ext cx="11428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APLICAÇÃO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98" name="CaixaDeTexto 14"/>
          <p:cNvSpPr/>
          <p:nvPr/>
        </p:nvSpPr>
        <p:spPr>
          <a:xfrm>
            <a:off x="5279492" y="1375305"/>
            <a:ext cx="2155848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 dirty="0" smtClean="0">
                <a:latin typeface="Arial"/>
              </a:rPr>
              <a:t>E-MAILS</a:t>
            </a:r>
          </a:p>
        </p:txBody>
      </p:sp>
      <p:sp>
        <p:nvSpPr>
          <p:cNvPr id="7" name="CaixaDeTexto 14"/>
          <p:cNvSpPr/>
          <p:nvPr/>
        </p:nvSpPr>
        <p:spPr>
          <a:xfrm>
            <a:off x="4517941" y="2092121"/>
            <a:ext cx="3678951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400" b="0" strike="noStrike" spc="-1" dirty="0" smtClean="0">
                <a:latin typeface="Arial"/>
              </a:rPr>
              <a:t>Como o G-Mail</a:t>
            </a:r>
            <a:r>
              <a:rPr lang="pt-BR" sz="2400" spc="-1" dirty="0">
                <a:latin typeface="Arial"/>
              </a:rPr>
              <a:t> </a:t>
            </a:r>
            <a:r>
              <a:rPr lang="pt-BR" sz="2400" spc="-1" dirty="0" smtClean="0">
                <a:latin typeface="Arial"/>
              </a:rPr>
              <a:t>e</a:t>
            </a:r>
            <a:r>
              <a:rPr lang="pt-BR" sz="2400" b="0" strike="noStrike" spc="-1" dirty="0" smtClean="0">
                <a:latin typeface="Arial"/>
              </a:rPr>
              <a:t> Outlook</a:t>
            </a:r>
          </a:p>
        </p:txBody>
      </p:sp>
      <p:pic>
        <p:nvPicPr>
          <p:cNvPr id="1026" name="Picture 2" descr="Ficheiro:Gmail 2020.png – Wikipédia, a enciclopédia liv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756" y="3006803"/>
            <a:ext cx="2568371" cy="278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cheiro:Microsoft Office Outlook (2018–present).svg – Wikipédia, a  enciclopédia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708" y="3381821"/>
            <a:ext cx="2326832" cy="203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326;p 4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95" name="Google Shape;327;p 5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Google Shape;328;p 5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7" name="CaixaDeTexto 3"/>
          <p:cNvSpPr/>
          <p:nvPr/>
        </p:nvSpPr>
        <p:spPr>
          <a:xfrm>
            <a:off x="643320" y="556200"/>
            <a:ext cx="11428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APLICAÇÃO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98" name="CaixaDeTexto 14"/>
          <p:cNvSpPr/>
          <p:nvPr/>
        </p:nvSpPr>
        <p:spPr>
          <a:xfrm>
            <a:off x="5233649" y="1370812"/>
            <a:ext cx="2247542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400" b="0" strike="noStrike" spc="-1" dirty="0" smtClean="0">
                <a:latin typeface="Arial"/>
              </a:rPr>
              <a:t>Filtro de SPAM</a:t>
            </a:r>
          </a:p>
        </p:txBody>
      </p:sp>
      <p:pic>
        <p:nvPicPr>
          <p:cNvPr id="4098" name="Picture 2" descr="How To Check Your Spam Folder In Gmail and Outloo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939203"/>
            <a:ext cx="8214710" cy="383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86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acker Png Imagens – Download Grátis no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48" y="3569483"/>
            <a:ext cx="29813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4" name="Google Shape;326;p 4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95" name="Google Shape;327;p 5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" name="Google Shape;328;p 5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7" name="CaixaDeTexto 3"/>
          <p:cNvSpPr/>
          <p:nvPr/>
        </p:nvSpPr>
        <p:spPr>
          <a:xfrm>
            <a:off x="643320" y="556200"/>
            <a:ext cx="1142820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APLICAÇÃO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98" name="CaixaDeTexto 14"/>
          <p:cNvSpPr/>
          <p:nvPr/>
        </p:nvSpPr>
        <p:spPr>
          <a:xfrm>
            <a:off x="5233649" y="1370812"/>
            <a:ext cx="2247542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b="0" strike="noStrike" spc="-1" dirty="0" smtClean="0">
                <a:latin typeface="Arial"/>
              </a:rPr>
              <a:t>Filtro de SPAM</a:t>
            </a:r>
          </a:p>
        </p:txBody>
      </p:sp>
      <p:sp>
        <p:nvSpPr>
          <p:cNvPr id="8" name="CaixaDeTexto 14"/>
          <p:cNvSpPr/>
          <p:nvPr/>
        </p:nvSpPr>
        <p:spPr>
          <a:xfrm>
            <a:off x="1485900" y="2113762"/>
            <a:ext cx="9496425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dirty="0"/>
              <a:t>Em 2020, este tipo de envio representou 50% do tráfego de e-mails.</a:t>
            </a:r>
            <a:endParaRPr lang="pt-BR" sz="2400" b="0" strike="noStrike" spc="-1" dirty="0" smtClean="0">
              <a:latin typeface="Arial"/>
            </a:endParaRPr>
          </a:p>
        </p:txBody>
      </p:sp>
      <p:sp>
        <p:nvSpPr>
          <p:cNvPr id="9" name="CaixaDeTexto 14"/>
          <p:cNvSpPr/>
          <p:nvPr/>
        </p:nvSpPr>
        <p:spPr>
          <a:xfrm>
            <a:off x="1485899" y="2682153"/>
            <a:ext cx="9496425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dirty="0"/>
              <a:t>No total, foram enviados 183,4 milhões de anexos maliciosos</a:t>
            </a:r>
            <a:endParaRPr lang="pt-BR" sz="2400" b="0" strike="noStrike" spc="-1" dirty="0" smtClean="0">
              <a:latin typeface="Arial"/>
            </a:endParaRPr>
          </a:p>
        </p:txBody>
      </p:sp>
      <p:sp>
        <p:nvSpPr>
          <p:cNvPr id="10" name="CaixaDeTexto 14"/>
          <p:cNvSpPr/>
          <p:nvPr/>
        </p:nvSpPr>
        <p:spPr>
          <a:xfrm>
            <a:off x="1485899" y="3339378"/>
            <a:ext cx="9496425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dirty="0" smtClean="0"/>
              <a:t>Brasil é o país com maior número de vítimas de </a:t>
            </a:r>
            <a:r>
              <a:rPr lang="pt-BR" sz="2400" dirty="0" err="1" smtClean="0"/>
              <a:t>phishing</a:t>
            </a:r>
            <a:endParaRPr lang="pt-BR" sz="2400" b="0" strike="noStrike" spc="-1" dirty="0" smtClean="0">
              <a:latin typeface="Arial"/>
            </a:endParaRPr>
          </a:p>
        </p:txBody>
      </p:sp>
      <p:sp>
        <p:nvSpPr>
          <p:cNvPr id="12" name="CaixaDeTexto 14"/>
          <p:cNvSpPr/>
          <p:nvPr/>
        </p:nvSpPr>
        <p:spPr>
          <a:xfrm>
            <a:off x="-1448318" y="6200185"/>
            <a:ext cx="9496425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dirty="0" smtClean="0"/>
              <a:t>FONTE: https://agenciabrasil.ebc.com.br/</a:t>
            </a:r>
            <a:endParaRPr lang="pt-BR" sz="2400" b="0" strike="noStrike" spc="-1" dirty="0" smtClean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9850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326;p 1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00" name="Google Shape;327;p 2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Google Shape;328;p 2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2" name="CaixaDeTexto 4"/>
          <p:cNvSpPr/>
          <p:nvPr/>
        </p:nvSpPr>
        <p:spPr>
          <a:xfrm>
            <a:off x="643320" y="556200"/>
            <a:ext cx="1142820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Paradigma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03" name="CaixaDeTexto 5"/>
          <p:cNvSpPr/>
          <p:nvPr/>
        </p:nvSpPr>
        <p:spPr>
          <a:xfrm>
            <a:off x="899655" y="1618965"/>
            <a:ext cx="11171865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400" dirty="0"/>
              <a:t>Dentro da inteligência artificial, programas estocásticos trabalham usando métodos probabilísticos para solucionar problemas, como em redes neurais estocásticas, otimização estocástica e algoritmos genéticos.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8" name="CaixaDeTexto 5"/>
          <p:cNvSpPr/>
          <p:nvPr/>
        </p:nvSpPr>
        <p:spPr>
          <a:xfrm>
            <a:off x="899655" y="3066765"/>
            <a:ext cx="11171865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400" dirty="0" smtClean="0"/>
              <a:t>Em oposição aos paradigmas determinísticos, nos quais cada ação tem uma causa previsível e efeito determinístico, o paradigma estocástico lida com situações em que o resultado de uma ação não pode ser previsto com certeza absoluta.</a:t>
            </a:r>
            <a:endParaRPr lang="pt-BR" sz="2400" b="0" strike="noStrike" spc="-1" dirty="0">
              <a:latin typeface="Arial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80FAB6EC-CF7C-A380-D0DC-A08355CFA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087" y="4634971"/>
            <a:ext cx="3978666" cy="2070164"/>
          </a:xfrm>
          <a:prstGeom prst="round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5613737" y="107789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Estocástico 	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326;p 1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00" name="Google Shape;327;p 2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Google Shape;328;p 2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2" name="CaixaDeTexto 4"/>
          <p:cNvSpPr/>
          <p:nvPr/>
        </p:nvSpPr>
        <p:spPr>
          <a:xfrm>
            <a:off x="643320" y="556200"/>
            <a:ext cx="1142820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Paradigma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03" name="CaixaDeTexto 5"/>
          <p:cNvSpPr/>
          <p:nvPr/>
        </p:nvSpPr>
        <p:spPr>
          <a:xfrm>
            <a:off x="771487" y="1349640"/>
            <a:ext cx="11171865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dirty="0" smtClean="0"/>
              <a:t>Porque Estocástico?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0" name="CaixaDeTexto 5"/>
          <p:cNvSpPr/>
          <p:nvPr/>
        </p:nvSpPr>
        <p:spPr>
          <a:xfrm>
            <a:off x="771487" y="1972616"/>
            <a:ext cx="11171865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dirty="0"/>
              <a:t>porque a IA analisa e classifica as informações de acordo com modelos conhecidos, como o padrão de palavras, formatação e outros.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2" name="CaixaDeTexto 5"/>
          <p:cNvSpPr/>
          <p:nvPr/>
        </p:nvSpPr>
        <p:spPr>
          <a:xfrm>
            <a:off x="899655" y="3191816"/>
            <a:ext cx="11171865" cy="15682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dirty="0"/>
              <a:t>a IA estatística analisa as características das mensagens de e-mail, como palavras-chave, frequência de palavras, padrões de formatação, presença de links suspeitos e outros atributos relevantes. Com base nessas características, ela aprende a distinguir entre e-mails legítimos e spam.</a:t>
            </a:r>
            <a:endParaRPr lang="pt-BR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386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326;p 2"/>
          <p:cNvGrpSpPr/>
          <p:nvPr/>
        </p:nvGrpSpPr>
        <p:grpSpPr>
          <a:xfrm>
            <a:off x="351720" y="495000"/>
            <a:ext cx="250920" cy="854640"/>
            <a:chOff x="351720" y="495000"/>
            <a:chExt cx="250920" cy="854640"/>
          </a:xfrm>
        </p:grpSpPr>
        <p:sp>
          <p:nvSpPr>
            <p:cNvPr id="105" name="Google Shape;327;p 3"/>
            <p:cNvSpPr/>
            <p:nvPr/>
          </p:nvSpPr>
          <p:spPr>
            <a:xfrm>
              <a:off x="351720" y="647280"/>
              <a:ext cx="174600" cy="70236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Google Shape;328;p 3"/>
            <p:cNvSpPr/>
            <p:nvPr/>
          </p:nvSpPr>
          <p:spPr>
            <a:xfrm>
              <a:off x="428040" y="495000"/>
              <a:ext cx="174600" cy="702360"/>
            </a:xfrm>
            <a:prstGeom prst="rect">
              <a:avLst/>
            </a:prstGeom>
            <a:solidFill>
              <a:srgbClr val="003F8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7" name="CaixaDeTexto 7"/>
          <p:cNvSpPr/>
          <p:nvPr/>
        </p:nvSpPr>
        <p:spPr>
          <a:xfrm>
            <a:off x="643320" y="556200"/>
            <a:ext cx="1142820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4000" b="1" strike="noStrike" spc="-1">
                <a:solidFill>
                  <a:srgbClr val="000000"/>
                </a:solidFill>
                <a:latin typeface="Calibri"/>
                <a:ea typeface="DejaVu Sans"/>
              </a:rPr>
              <a:t>Tipo do Algoritmo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7" name="CaixaDeTexto 5"/>
          <p:cNvSpPr/>
          <p:nvPr/>
        </p:nvSpPr>
        <p:spPr>
          <a:xfrm>
            <a:off x="771487" y="1349640"/>
            <a:ext cx="11171865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2400" dirty="0" smtClean="0"/>
              <a:t>MACHINE LEARNING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8" name="CaixaDeTexto 5"/>
          <p:cNvSpPr/>
          <p:nvPr/>
        </p:nvSpPr>
        <p:spPr>
          <a:xfrm>
            <a:off x="771486" y="1904171"/>
            <a:ext cx="11171865" cy="22383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i="0" dirty="0" smtClean="0">
                <a:effectLst/>
              </a:rPr>
              <a:t>(aprendizado de máquina) é um subcampo da inteligência artificial (IA) que se concentra no desenvolvimento de sistemas que podem aprender e melhorar automaticamente a partir da experiência, sem serem explicitamente programados para isso.</a:t>
            </a:r>
            <a:endParaRPr lang="pt-BR" sz="2400" dirty="0"/>
          </a:p>
        </p:txBody>
      </p:sp>
      <p:pic>
        <p:nvPicPr>
          <p:cNvPr id="7170" name="Picture 2" descr="Download Brain, Computer Chips, Technology. Royalty-Free Stock Illustration  Image - Pixab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956" y="4236881"/>
            <a:ext cx="3000924" cy="2621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732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</TotalTime>
  <Words>496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1_Office Theme</vt:lpstr>
      <vt:lpstr>PARADIGMAS E TIPOS DE ALGORITMOS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Ana Cláudia Spuldaro Samways</dc:creator>
  <dc:description/>
  <cp:lastModifiedBy>Sala 24H</cp:lastModifiedBy>
  <cp:revision>128</cp:revision>
  <dcterms:created xsi:type="dcterms:W3CDTF">2022-10-14T11:19:00Z</dcterms:created>
  <dcterms:modified xsi:type="dcterms:W3CDTF">2024-03-12T12:07:53Z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