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72" r:id="rId6"/>
    <p:sldId id="260" r:id="rId7"/>
    <p:sldId id="261" r:id="rId8"/>
    <p:sldId id="262" r:id="rId9"/>
    <p:sldId id="268" r:id="rId10"/>
    <p:sldId id="269" r:id="rId11"/>
    <p:sldId id="271" r:id="rId12"/>
    <p:sldId id="266" r:id="rId13"/>
    <p:sldId id="267" r:id="rId14"/>
    <p:sldId id="270" r:id="rId15"/>
    <p:sldId id="264" r:id="rId16"/>
    <p:sldId id="265" r:id="rId17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4D71976-D9C5-4BBB-9595-59016A0C1F3D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E544629-961D-4B6A-A187-74A38D31470B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6569884-7019-45EF-9757-E9E2480941ED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E8D770E-5804-4628-A6D2-7C69CFBA86D3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DDA75B-874C-4F81-805E-AF4B21B2E4A6}" type="slidenum">
              <a:t>‹nº›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DF964F1-24DA-40F2-8519-B1B026042A48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CA5A373-6B32-44FD-BCD0-BDAA12240F8B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0EE482C-11D5-4AF6-94A1-F68716ADE951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53B6555-BF4D-4E81-88C9-56611E2270AB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F425213-90BF-46F7-B410-F771E13A608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3B4FA3C-71AC-408B-AF5B-FCBAABE95DCC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1FF7C91-008F-474E-81DC-2120374DF2DB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6"/>
          <p:cNvPicPr/>
          <p:nvPr/>
        </p:nvPicPr>
        <p:blipFill>
          <a:blip r:embed="rId14"/>
          <a:stretch/>
        </p:blipFill>
        <p:spPr>
          <a:xfrm>
            <a:off x="0" y="-3600"/>
            <a:ext cx="12214800" cy="684360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pt-BR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DC56AA-7B9E-463A-8FB7-092615B87CC5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pt-BR" sz="1400" b="0" strike="noStrike" spc="-1">
                <a:latin typeface="Times New Roman"/>
              </a:defRPr>
            </a:lvl1pPr>
          </a:lstStyle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6"/>
          <p:cNvPicPr/>
          <p:nvPr/>
        </p:nvPicPr>
        <p:blipFill>
          <a:blip r:embed="rId14"/>
          <a:stretch/>
        </p:blipFill>
        <p:spPr>
          <a:xfrm>
            <a:off x="0" y="-3600"/>
            <a:ext cx="12214800" cy="6843600"/>
          </a:xfrm>
          <a:prstGeom prst="rect">
            <a:avLst/>
          </a:prstGeom>
          <a:ln w="0">
            <a:noFill/>
          </a:ln>
        </p:spPr>
      </p:pic>
      <p:pic>
        <p:nvPicPr>
          <p:cNvPr id="43" name="Imagem 8"/>
          <p:cNvPicPr/>
          <p:nvPr/>
        </p:nvPicPr>
        <p:blipFill>
          <a:blip r:embed="rId15"/>
          <a:stretch/>
        </p:blipFill>
        <p:spPr>
          <a:xfrm>
            <a:off x="0" y="4680"/>
            <a:ext cx="12214800" cy="684360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pt-BR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dt" idx="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pt-BR" sz="1400" b="0" strike="noStrike" spc="-1">
                <a:latin typeface="Times New Roman"/>
              </a:defRPr>
            </a:lvl1pPr>
          </a:lstStyle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743652" y="4185395"/>
            <a:ext cx="8771760" cy="96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9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BR" sz="5400" b="1" strike="noStrike" spc="-1" dirty="0">
                <a:solidFill>
                  <a:srgbClr val="000000"/>
                </a:solidFill>
                <a:latin typeface="Calibri Light"/>
              </a:rPr>
              <a:t>PARADIGMAS E TIPOS DE ALGORITMOS </a:t>
            </a:r>
            <a:endParaRPr lang="pt-BR" sz="5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326;p 6"/>
          <p:cNvGrpSpPr/>
          <p:nvPr/>
        </p:nvGrpSpPr>
        <p:grpSpPr>
          <a:xfrm>
            <a:off x="351720" y="495000"/>
            <a:ext cx="250920" cy="854640"/>
            <a:chOff x="351720" y="495000"/>
            <a:chExt cx="250920" cy="854640"/>
          </a:xfrm>
        </p:grpSpPr>
        <p:sp>
          <p:nvSpPr>
            <p:cNvPr id="110" name="Google Shape;327;p 7"/>
            <p:cNvSpPr/>
            <p:nvPr/>
          </p:nvSpPr>
          <p:spPr>
            <a:xfrm>
              <a:off x="351720" y="647280"/>
              <a:ext cx="174600" cy="7023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Google Shape;328;p 7"/>
            <p:cNvSpPr/>
            <p:nvPr/>
          </p:nvSpPr>
          <p:spPr>
            <a:xfrm>
              <a:off x="428040" y="495000"/>
              <a:ext cx="174600" cy="702360"/>
            </a:xfrm>
            <a:prstGeom prst="rect">
              <a:avLst/>
            </a:prstGeom>
            <a:solidFill>
              <a:srgbClr val="003F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2" name="CaixaDeTexto 17"/>
          <p:cNvSpPr/>
          <p:nvPr/>
        </p:nvSpPr>
        <p:spPr>
          <a:xfrm>
            <a:off x="643320" y="556200"/>
            <a:ext cx="1142820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4000" b="1" spc="-1" dirty="0">
                <a:solidFill>
                  <a:srgbClr val="000000"/>
                </a:solidFill>
                <a:latin typeface="Calibri"/>
                <a:ea typeface="DejaVu Sans"/>
              </a:rPr>
              <a:t>Livro</a:t>
            </a:r>
            <a:r>
              <a:rPr lang="pt-BR" sz="4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113" name="CaixaDeTexto 18"/>
          <p:cNvSpPr/>
          <p:nvPr/>
        </p:nvSpPr>
        <p:spPr>
          <a:xfrm>
            <a:off x="643320" y="2630959"/>
            <a:ext cx="4871215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pt-BR" sz="2800" b="1" i="0" dirty="0">
                <a:effectLst/>
              </a:rPr>
              <a:t>E-Mails, (G-Mail, Outlook).</a:t>
            </a:r>
            <a:endParaRPr lang="pt-BR" sz="2800" b="1" strike="noStrike" spc="-1" dirty="0">
              <a:latin typeface="Arial"/>
            </a:endParaRPr>
          </a:p>
        </p:txBody>
      </p:sp>
      <p:sp>
        <p:nvSpPr>
          <p:cNvPr id="4" name="CaixaDeTexto 18">
            <a:extLst>
              <a:ext uri="{FF2B5EF4-FFF2-40B4-BE49-F238E27FC236}">
                <a16:creationId xmlns:a16="http://schemas.microsoft.com/office/drawing/2014/main" id="{4F075363-27F4-2F1D-0A60-F713CA7F220E}"/>
              </a:ext>
            </a:extLst>
          </p:cNvPr>
          <p:cNvSpPr/>
          <p:nvPr/>
        </p:nvSpPr>
        <p:spPr>
          <a:xfrm>
            <a:off x="643320" y="5564585"/>
            <a:ext cx="3084618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pt-BR" sz="2800" b="0" i="0" dirty="0">
                <a:effectLst/>
              </a:rPr>
              <a:t>Wagner Sanchez</a:t>
            </a:r>
            <a:endParaRPr lang="pt-BR" sz="2800" b="1" strike="noStrike" spc="-1" dirty="0">
              <a:latin typeface="Arial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5145AB3-3B59-9F7B-4756-E53127AD1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111" y="367491"/>
            <a:ext cx="3865905" cy="557046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3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275FD-3C5B-73AB-3335-06178F998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326;p 7">
            <a:extLst>
              <a:ext uri="{FF2B5EF4-FFF2-40B4-BE49-F238E27FC236}">
                <a16:creationId xmlns:a16="http://schemas.microsoft.com/office/drawing/2014/main" id="{B077C8F6-BF9B-DD66-BE89-E64B694537FC}"/>
              </a:ext>
            </a:extLst>
          </p:cNvPr>
          <p:cNvGrpSpPr/>
          <p:nvPr/>
        </p:nvGrpSpPr>
        <p:grpSpPr>
          <a:xfrm>
            <a:off x="351720" y="495000"/>
            <a:ext cx="250920" cy="854640"/>
            <a:chOff x="351720" y="495000"/>
            <a:chExt cx="250920" cy="854640"/>
          </a:xfrm>
        </p:grpSpPr>
        <p:sp>
          <p:nvSpPr>
            <p:cNvPr id="115" name="Google Shape;327;p 8">
              <a:extLst>
                <a:ext uri="{FF2B5EF4-FFF2-40B4-BE49-F238E27FC236}">
                  <a16:creationId xmlns:a16="http://schemas.microsoft.com/office/drawing/2014/main" id="{E67B6C34-992D-A92D-6812-269B66228C59}"/>
                </a:ext>
              </a:extLst>
            </p:cNvPr>
            <p:cNvSpPr/>
            <p:nvPr/>
          </p:nvSpPr>
          <p:spPr>
            <a:xfrm>
              <a:off x="351720" y="647280"/>
              <a:ext cx="174600" cy="7023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Google Shape;328;p 8">
              <a:extLst>
                <a:ext uri="{FF2B5EF4-FFF2-40B4-BE49-F238E27FC236}">
                  <a16:creationId xmlns:a16="http://schemas.microsoft.com/office/drawing/2014/main" id="{1B570F28-26DF-3D0A-D71B-5661E0A23426}"/>
                </a:ext>
              </a:extLst>
            </p:cNvPr>
            <p:cNvSpPr/>
            <p:nvPr/>
          </p:nvSpPr>
          <p:spPr>
            <a:xfrm>
              <a:off x="428040" y="495000"/>
              <a:ext cx="174600" cy="702360"/>
            </a:xfrm>
            <a:prstGeom prst="rect">
              <a:avLst/>
            </a:prstGeom>
            <a:solidFill>
              <a:srgbClr val="003F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7" name="CaixaDeTexto 19">
            <a:extLst>
              <a:ext uri="{FF2B5EF4-FFF2-40B4-BE49-F238E27FC236}">
                <a16:creationId xmlns:a16="http://schemas.microsoft.com/office/drawing/2014/main" id="{4B88FEFD-6682-E8F4-801D-9F6A0DC2A28C}"/>
              </a:ext>
            </a:extLst>
          </p:cNvPr>
          <p:cNvSpPr/>
          <p:nvPr/>
        </p:nvSpPr>
        <p:spPr>
          <a:xfrm>
            <a:off x="643320" y="556200"/>
            <a:ext cx="1142820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4000" b="1" spc="-1" dirty="0">
                <a:solidFill>
                  <a:srgbClr val="000000"/>
                </a:solidFill>
                <a:latin typeface="Calibri"/>
                <a:ea typeface="DejaVu Sans"/>
              </a:rPr>
              <a:t>Livro</a:t>
            </a:r>
            <a:r>
              <a:rPr lang="pt-BR" sz="4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2" name="CaixaDeTexto 18">
            <a:extLst>
              <a:ext uri="{FF2B5EF4-FFF2-40B4-BE49-F238E27FC236}">
                <a16:creationId xmlns:a16="http://schemas.microsoft.com/office/drawing/2014/main" id="{0DDC12C6-C6A2-DBDE-57A1-66CD40B72F1E}"/>
              </a:ext>
            </a:extLst>
          </p:cNvPr>
          <p:cNvSpPr/>
          <p:nvPr/>
        </p:nvSpPr>
        <p:spPr>
          <a:xfrm>
            <a:off x="1224785" y="1657336"/>
            <a:ext cx="4871215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pt-BR" sz="2800" b="1" i="0" dirty="0">
                <a:effectLst/>
              </a:rPr>
              <a:t>E-Mails, (G-Mail, Outlook).</a:t>
            </a:r>
            <a:endParaRPr lang="pt-BR" sz="2800" b="1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D50E81-A834-858E-F0AE-46DAD6FDD14A}"/>
              </a:ext>
            </a:extLst>
          </p:cNvPr>
          <p:cNvSpPr txBox="1"/>
          <p:nvPr/>
        </p:nvSpPr>
        <p:spPr>
          <a:xfrm>
            <a:off x="351720" y="2573806"/>
            <a:ext cx="112400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i="0" dirty="0">
                <a:effectLst/>
                <a:latin typeface="YAFdJrHPPtU 0"/>
              </a:rPr>
              <a:t>É comum construirmos o chamado bag-</a:t>
            </a:r>
            <a:r>
              <a:rPr lang="pt-BR" sz="2400" i="0" dirty="0" err="1">
                <a:effectLst/>
                <a:latin typeface="YAFdJrHPPtU 0"/>
              </a:rPr>
              <a:t>of</a:t>
            </a:r>
            <a:r>
              <a:rPr lang="pt-BR" sz="2400" i="0" dirty="0">
                <a:effectLst/>
                <a:latin typeface="YAFdJrHPPtU 0"/>
              </a:rPr>
              <a:t>-words (</a:t>
            </a:r>
            <a:r>
              <a:rPr lang="pt-BR" sz="2400" i="0" dirty="0" err="1">
                <a:effectLst/>
                <a:latin typeface="YAFdJrHPPtU 0"/>
              </a:rPr>
              <a:t>BoW</a:t>
            </a:r>
            <a:r>
              <a:rPr lang="pt-BR" sz="2400" i="0" dirty="0">
                <a:effectLst/>
                <a:latin typeface="YAFdJrHPPtU 0"/>
              </a:rPr>
              <a:t>) ou, em português,</a:t>
            </a:r>
            <a:endParaRPr lang="pt-BR" sz="2400" dirty="0">
              <a:effectLst/>
              <a:latin typeface="YAFdJrHPPtU 0"/>
            </a:endParaRPr>
          </a:p>
          <a:p>
            <a:pPr algn="just"/>
            <a:r>
              <a:rPr lang="pt-BR" sz="2400" i="0" dirty="0">
                <a:effectLst/>
                <a:latin typeface="YAFdJrHPPtU 0"/>
              </a:rPr>
              <a:t>cesto de palavras. A partir da análise do texto ou conjunto de textos, obtemos quais são as</a:t>
            </a:r>
            <a:r>
              <a:rPr lang="pt-BR" sz="2400" dirty="0">
                <a:latin typeface="YAFdJrHPPtU 0"/>
              </a:rPr>
              <a:t> </a:t>
            </a:r>
            <a:r>
              <a:rPr lang="pt-BR" sz="2400" i="0" dirty="0">
                <a:effectLst/>
                <a:latin typeface="YAFdJrHPPtU 0"/>
              </a:rPr>
              <a:t>palavras que mais aparecem e quantas vezes aparecem. Isso é importante pois a comparação</a:t>
            </a:r>
            <a:r>
              <a:rPr lang="pt-BR" sz="2400" dirty="0">
                <a:latin typeface="YAFdJrHPPtU 0"/>
              </a:rPr>
              <a:t> </a:t>
            </a:r>
            <a:r>
              <a:rPr lang="pt-BR" sz="2400" i="0" dirty="0">
                <a:effectLst/>
                <a:latin typeface="YAFdJrHPPtU 0"/>
              </a:rPr>
              <a:t>da probabilidade de determinadas palavras aparecerem em textos ou conjunto de textos é um</a:t>
            </a:r>
            <a:r>
              <a:rPr lang="pt-BR" sz="2400" dirty="0">
                <a:latin typeface="YAFdJrHPPtU 0"/>
              </a:rPr>
              <a:t> </a:t>
            </a:r>
            <a:r>
              <a:rPr lang="pt-BR" sz="2400" i="0" dirty="0">
                <a:effectLst/>
                <a:latin typeface="YAFdJrHPPtU 0"/>
              </a:rPr>
              <a:t>bom indicador das “intenções” daquela frase ou texto (LE; MIKOLOV, 2014)....</a:t>
            </a:r>
            <a:endParaRPr lang="pt-BR" sz="2400" dirty="0">
              <a:effectLst/>
              <a:latin typeface="YAFdJrHPPtU 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001FED3-6E45-59A1-E79A-3FA3F74CB44C}"/>
              </a:ext>
            </a:extLst>
          </p:cNvPr>
          <p:cNvSpPr txBox="1"/>
          <p:nvPr/>
        </p:nvSpPr>
        <p:spPr>
          <a:xfrm>
            <a:off x="351720" y="617206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Parte 1</a:t>
            </a:r>
          </a:p>
        </p:txBody>
      </p:sp>
    </p:spTree>
    <p:extLst>
      <p:ext uri="{BB962C8B-B14F-4D97-AF65-F5344CB8AC3E}">
        <p14:creationId xmlns:p14="http://schemas.microsoft.com/office/powerpoint/2010/main" val="3141252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F000B-4572-DC74-78AE-869B4899F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326;p 7">
            <a:extLst>
              <a:ext uri="{FF2B5EF4-FFF2-40B4-BE49-F238E27FC236}">
                <a16:creationId xmlns:a16="http://schemas.microsoft.com/office/drawing/2014/main" id="{C0A57A04-6EB5-C34B-ABCE-95ABD3ACB3F8}"/>
              </a:ext>
            </a:extLst>
          </p:cNvPr>
          <p:cNvGrpSpPr/>
          <p:nvPr/>
        </p:nvGrpSpPr>
        <p:grpSpPr>
          <a:xfrm>
            <a:off x="351720" y="495000"/>
            <a:ext cx="250920" cy="854640"/>
            <a:chOff x="351720" y="495000"/>
            <a:chExt cx="250920" cy="854640"/>
          </a:xfrm>
        </p:grpSpPr>
        <p:sp>
          <p:nvSpPr>
            <p:cNvPr id="115" name="Google Shape;327;p 8">
              <a:extLst>
                <a:ext uri="{FF2B5EF4-FFF2-40B4-BE49-F238E27FC236}">
                  <a16:creationId xmlns:a16="http://schemas.microsoft.com/office/drawing/2014/main" id="{B989070F-07B0-E88A-1F60-6FE4CAF56C56}"/>
                </a:ext>
              </a:extLst>
            </p:cNvPr>
            <p:cNvSpPr/>
            <p:nvPr/>
          </p:nvSpPr>
          <p:spPr>
            <a:xfrm>
              <a:off x="351720" y="647280"/>
              <a:ext cx="174600" cy="7023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Google Shape;328;p 8">
              <a:extLst>
                <a:ext uri="{FF2B5EF4-FFF2-40B4-BE49-F238E27FC236}">
                  <a16:creationId xmlns:a16="http://schemas.microsoft.com/office/drawing/2014/main" id="{2B6BD075-B718-B673-10C5-EBD4EA7C0341}"/>
                </a:ext>
              </a:extLst>
            </p:cNvPr>
            <p:cNvSpPr/>
            <p:nvPr/>
          </p:nvSpPr>
          <p:spPr>
            <a:xfrm>
              <a:off x="428040" y="495000"/>
              <a:ext cx="174600" cy="702360"/>
            </a:xfrm>
            <a:prstGeom prst="rect">
              <a:avLst/>
            </a:prstGeom>
            <a:solidFill>
              <a:srgbClr val="003F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7" name="CaixaDeTexto 19">
            <a:extLst>
              <a:ext uri="{FF2B5EF4-FFF2-40B4-BE49-F238E27FC236}">
                <a16:creationId xmlns:a16="http://schemas.microsoft.com/office/drawing/2014/main" id="{E22071C3-9B74-B22E-80FA-AAFCB2F54F09}"/>
              </a:ext>
            </a:extLst>
          </p:cNvPr>
          <p:cNvSpPr/>
          <p:nvPr/>
        </p:nvSpPr>
        <p:spPr>
          <a:xfrm>
            <a:off x="643320" y="556200"/>
            <a:ext cx="1142820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4000" b="1" spc="-1" dirty="0">
                <a:solidFill>
                  <a:srgbClr val="000000"/>
                </a:solidFill>
                <a:latin typeface="Calibri"/>
                <a:ea typeface="DejaVu Sans"/>
              </a:rPr>
              <a:t>Livro</a:t>
            </a:r>
            <a:r>
              <a:rPr lang="pt-BR" sz="4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2" name="CaixaDeTexto 18">
            <a:extLst>
              <a:ext uri="{FF2B5EF4-FFF2-40B4-BE49-F238E27FC236}">
                <a16:creationId xmlns:a16="http://schemas.microsoft.com/office/drawing/2014/main" id="{27A6AC0D-F800-0496-AB99-99025E111E64}"/>
              </a:ext>
            </a:extLst>
          </p:cNvPr>
          <p:cNvSpPr/>
          <p:nvPr/>
        </p:nvSpPr>
        <p:spPr>
          <a:xfrm>
            <a:off x="1224785" y="1657336"/>
            <a:ext cx="4871215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pt-BR" sz="2800" b="1" i="0" dirty="0">
                <a:effectLst/>
              </a:rPr>
              <a:t>E-Mails, (G-Mail, Outlook).</a:t>
            </a:r>
            <a:endParaRPr lang="pt-BR" sz="2800" b="1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2B1976F-27A8-5AA7-DC0D-A8DA83750B35}"/>
              </a:ext>
            </a:extLst>
          </p:cNvPr>
          <p:cNvSpPr txBox="1"/>
          <p:nvPr/>
        </p:nvSpPr>
        <p:spPr>
          <a:xfrm>
            <a:off x="351720" y="2573806"/>
            <a:ext cx="112400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dirty="0">
                <a:effectLst/>
                <a:latin typeface="YAFdJrHPPtU 0"/>
              </a:rPr>
              <a:t>Imagine, por exemplo, que desejamos fazer um classificador de spam para e-mails. Ao contar</a:t>
            </a:r>
            <a:r>
              <a:rPr lang="pt-BR" sz="2400" dirty="0">
                <a:latin typeface="YAFdJrHPPtU 0"/>
              </a:rPr>
              <a:t> </a:t>
            </a:r>
            <a:r>
              <a:rPr lang="pt-BR" sz="2400" i="0" dirty="0">
                <a:effectLst/>
                <a:latin typeface="YAFdJrHPPtU 0"/>
              </a:rPr>
              <a:t>as palavras em e-mails que foram marcados por usuários como spam e compararmos com as</a:t>
            </a:r>
            <a:r>
              <a:rPr lang="pt-BR" sz="2400" dirty="0">
                <a:latin typeface="YAFdJrHPPtU 0"/>
              </a:rPr>
              <a:t> </a:t>
            </a:r>
            <a:r>
              <a:rPr lang="pt-BR" sz="2400" i="0" dirty="0">
                <a:effectLst/>
                <a:latin typeface="YAFdJrHPPtU 0"/>
              </a:rPr>
              <a:t>palavras em e-mails que não foram marcados como spam, podemos aplicar um modelo de</a:t>
            </a:r>
            <a:r>
              <a:rPr lang="pt-BR" sz="2400" dirty="0">
                <a:latin typeface="YAFdJrHPPtU 0"/>
              </a:rPr>
              <a:t> </a:t>
            </a:r>
            <a:r>
              <a:rPr lang="pt-BR" sz="2400" i="0" dirty="0">
                <a:effectLst/>
                <a:latin typeface="YAFdJrHPPtU 0"/>
              </a:rPr>
              <a:t>machine learning que consiga distinguir os dois tipos de e-mail.</a:t>
            </a:r>
            <a:endParaRPr lang="pt-BR" sz="2400" dirty="0">
              <a:effectLst/>
              <a:latin typeface="YAFdJrHPPtU 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0A31505-23D4-A3C3-12BD-AB16CA6EA78E}"/>
              </a:ext>
            </a:extLst>
          </p:cNvPr>
          <p:cNvSpPr txBox="1"/>
          <p:nvPr/>
        </p:nvSpPr>
        <p:spPr>
          <a:xfrm>
            <a:off x="351720" y="617206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Parte 2</a:t>
            </a:r>
          </a:p>
        </p:txBody>
      </p:sp>
    </p:spTree>
    <p:extLst>
      <p:ext uri="{BB962C8B-B14F-4D97-AF65-F5344CB8AC3E}">
        <p14:creationId xmlns:p14="http://schemas.microsoft.com/office/powerpoint/2010/main" val="1102678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A27D8-6E18-1B53-3421-9CCB01BAC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Hacker Png Imagens – Download Grátis no Freepik">
            <a:extLst>
              <a:ext uri="{FF2B5EF4-FFF2-40B4-BE49-F238E27FC236}">
                <a16:creationId xmlns:a16="http://schemas.microsoft.com/office/drawing/2014/main" id="{D28F2F2A-1143-432F-96E6-B6FC0E354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48" y="3569483"/>
            <a:ext cx="298132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DeTexto 3">
            <a:extLst>
              <a:ext uri="{FF2B5EF4-FFF2-40B4-BE49-F238E27FC236}">
                <a16:creationId xmlns:a16="http://schemas.microsoft.com/office/drawing/2014/main" id="{0BC516B9-8F79-47E3-9ABF-518CBEE5FE12}"/>
              </a:ext>
            </a:extLst>
          </p:cNvPr>
          <p:cNvSpPr/>
          <p:nvPr/>
        </p:nvSpPr>
        <p:spPr>
          <a:xfrm>
            <a:off x="643320" y="556200"/>
            <a:ext cx="1142820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4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APLICAÇÃO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22" name="CaixaDeTexto 14">
            <a:extLst>
              <a:ext uri="{FF2B5EF4-FFF2-40B4-BE49-F238E27FC236}">
                <a16:creationId xmlns:a16="http://schemas.microsoft.com/office/drawing/2014/main" id="{73222E82-20B5-40E6-ADA5-FE3160FAD353}"/>
              </a:ext>
            </a:extLst>
          </p:cNvPr>
          <p:cNvSpPr/>
          <p:nvPr/>
        </p:nvSpPr>
        <p:spPr>
          <a:xfrm>
            <a:off x="5233649" y="1370812"/>
            <a:ext cx="2247542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400" b="0" strike="noStrike" spc="-1" dirty="0">
                <a:latin typeface="Arial"/>
              </a:rPr>
              <a:t>Filtro de SPAM</a:t>
            </a:r>
          </a:p>
        </p:txBody>
      </p:sp>
      <p:sp>
        <p:nvSpPr>
          <p:cNvPr id="23" name="CaixaDeTexto 14">
            <a:extLst>
              <a:ext uri="{FF2B5EF4-FFF2-40B4-BE49-F238E27FC236}">
                <a16:creationId xmlns:a16="http://schemas.microsoft.com/office/drawing/2014/main" id="{65BC7FC3-E22D-436F-B7F3-41768052FFC8}"/>
              </a:ext>
            </a:extLst>
          </p:cNvPr>
          <p:cNvSpPr/>
          <p:nvPr/>
        </p:nvSpPr>
        <p:spPr>
          <a:xfrm>
            <a:off x="1485900" y="2113762"/>
            <a:ext cx="9496425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400" dirty="0"/>
              <a:t>Em 2020, este tipo de envio representou 50% do tráfego de e-mails.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24" name="CaixaDeTexto 14">
            <a:extLst>
              <a:ext uri="{FF2B5EF4-FFF2-40B4-BE49-F238E27FC236}">
                <a16:creationId xmlns:a16="http://schemas.microsoft.com/office/drawing/2014/main" id="{0181AA31-938F-4888-9121-0080B1AEDE8D}"/>
              </a:ext>
            </a:extLst>
          </p:cNvPr>
          <p:cNvSpPr/>
          <p:nvPr/>
        </p:nvSpPr>
        <p:spPr>
          <a:xfrm>
            <a:off x="1485899" y="2682153"/>
            <a:ext cx="9496425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400" dirty="0"/>
              <a:t>No total, foram enviados 183,4 milhões de anexos maliciosos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25" name="CaixaDeTexto 14">
            <a:extLst>
              <a:ext uri="{FF2B5EF4-FFF2-40B4-BE49-F238E27FC236}">
                <a16:creationId xmlns:a16="http://schemas.microsoft.com/office/drawing/2014/main" id="{07365B21-E8EF-4F5E-9129-C21B35F924E2}"/>
              </a:ext>
            </a:extLst>
          </p:cNvPr>
          <p:cNvSpPr/>
          <p:nvPr/>
        </p:nvSpPr>
        <p:spPr>
          <a:xfrm>
            <a:off x="1485899" y="3339378"/>
            <a:ext cx="9496425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400" dirty="0"/>
              <a:t>Brasil é o país com maior número de vítimas de </a:t>
            </a:r>
            <a:r>
              <a:rPr lang="pt-BR" sz="2400" dirty="0" err="1"/>
              <a:t>phishing</a:t>
            </a:r>
            <a:endParaRPr lang="pt-BR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2829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326;p 5"/>
          <p:cNvGrpSpPr/>
          <p:nvPr/>
        </p:nvGrpSpPr>
        <p:grpSpPr>
          <a:xfrm>
            <a:off x="351720" y="495000"/>
            <a:ext cx="250920" cy="854640"/>
            <a:chOff x="351720" y="495000"/>
            <a:chExt cx="250920" cy="854640"/>
          </a:xfrm>
        </p:grpSpPr>
        <p:sp>
          <p:nvSpPr>
            <p:cNvPr id="120" name="Google Shape;327;p 6"/>
            <p:cNvSpPr/>
            <p:nvPr/>
          </p:nvSpPr>
          <p:spPr>
            <a:xfrm>
              <a:off x="351720" y="647280"/>
              <a:ext cx="174600" cy="7023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Google Shape;328;p 6"/>
            <p:cNvSpPr/>
            <p:nvPr/>
          </p:nvSpPr>
          <p:spPr>
            <a:xfrm>
              <a:off x="428040" y="495000"/>
              <a:ext cx="174600" cy="702360"/>
            </a:xfrm>
            <a:prstGeom prst="rect">
              <a:avLst/>
            </a:prstGeom>
            <a:solidFill>
              <a:srgbClr val="003F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2" name="CaixaDeTexto 15"/>
          <p:cNvSpPr/>
          <p:nvPr/>
        </p:nvSpPr>
        <p:spPr>
          <a:xfrm>
            <a:off x="643320" y="556200"/>
            <a:ext cx="1142820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Conclusão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123" name="CaixaDeTexto 16"/>
          <p:cNvSpPr/>
          <p:nvPr/>
        </p:nvSpPr>
        <p:spPr>
          <a:xfrm>
            <a:off x="2007778" y="2287292"/>
            <a:ext cx="8176444" cy="15682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pt-BR" sz="2400" i="0" dirty="0">
                <a:effectLst/>
              </a:rPr>
              <a:t>Machine Learning adota abordagens estocásticas, reconhecendo a incerteza inerente a muitos problemas do mundo real e permitindo que os sistemas aprendam e ajam de maneira adaptativa em resposta a essa incerteza.</a:t>
            </a:r>
            <a:endParaRPr lang="pt-BR" sz="240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CF41196-36F4-7598-735B-D9BF8556E2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102" y="4887470"/>
            <a:ext cx="1780090" cy="17800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aixaDeTexto 10"/>
          <p:cNvSpPr/>
          <p:nvPr/>
        </p:nvSpPr>
        <p:spPr>
          <a:xfrm>
            <a:off x="4500000" y="1100520"/>
            <a:ext cx="377964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OBRIGADO !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126" name="PlaceHolder 4"/>
          <p:cNvSpPr/>
          <p:nvPr/>
        </p:nvSpPr>
        <p:spPr>
          <a:xfrm>
            <a:off x="217800" y="6297120"/>
            <a:ext cx="824184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Profº Mauricio Antonio Ferste – mauricio.ferste@docente.pr.senac.br 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27" name="Imagem 126"/>
          <p:cNvPicPr/>
          <p:nvPr/>
        </p:nvPicPr>
        <p:blipFill>
          <a:blip r:embed="rId2"/>
          <a:stretch/>
        </p:blipFill>
        <p:spPr>
          <a:xfrm>
            <a:off x="0" y="0"/>
            <a:ext cx="12191760" cy="1259640"/>
          </a:xfrm>
          <a:prstGeom prst="rect">
            <a:avLst/>
          </a:prstGeom>
          <a:ln w="0">
            <a:noFill/>
          </a:ln>
        </p:spPr>
      </p:pic>
      <p:sp>
        <p:nvSpPr>
          <p:cNvPr id="2" name="CaixaDeTexto 9">
            <a:extLst>
              <a:ext uri="{FF2B5EF4-FFF2-40B4-BE49-F238E27FC236}">
                <a16:creationId xmlns:a16="http://schemas.microsoft.com/office/drawing/2014/main" id="{B603CD2D-30DD-D948-304E-24190237E4C8}"/>
              </a:ext>
            </a:extLst>
          </p:cNvPr>
          <p:cNvSpPr/>
          <p:nvPr/>
        </p:nvSpPr>
        <p:spPr>
          <a:xfrm>
            <a:off x="711360" y="3178942"/>
            <a:ext cx="8099640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2400" spc="-1" dirty="0">
                <a:solidFill>
                  <a:srgbClr val="000000"/>
                </a:solidFill>
                <a:latin typeface="Calibri"/>
                <a:ea typeface="DejaVu Sans"/>
              </a:rPr>
              <a:t>Leonardo Tavares Cortarelli</a:t>
            </a:r>
            <a:r>
              <a:rPr lang="pt-BR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</a:t>
            </a:r>
            <a:r>
              <a:rPr lang="pt-BR" sz="2400" spc="-1" dirty="0">
                <a:solidFill>
                  <a:srgbClr val="000000"/>
                </a:solidFill>
                <a:latin typeface="Calibri"/>
                <a:ea typeface="DejaVu Sans"/>
              </a:rPr>
              <a:t>leotcort@gmail.com</a:t>
            </a:r>
            <a:endParaRPr lang="pt-B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2400" spc="-1" dirty="0">
                <a:solidFill>
                  <a:srgbClr val="000000"/>
                </a:solidFill>
                <a:latin typeface="Calibri"/>
                <a:ea typeface="DejaVu Sans"/>
              </a:rPr>
              <a:t>Bernardo </a:t>
            </a:r>
            <a:r>
              <a:rPr lang="pt-BR" sz="2400" spc="-1" dirty="0" err="1">
                <a:solidFill>
                  <a:srgbClr val="000000"/>
                </a:solidFill>
                <a:latin typeface="Calibri"/>
                <a:ea typeface="DejaVu Sans"/>
              </a:rPr>
              <a:t>Machoski</a:t>
            </a:r>
            <a:r>
              <a:rPr lang="pt-BR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- bernardomachoski@gmail.com</a:t>
            </a:r>
            <a:endParaRPr lang="pt-B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2400" spc="-1" dirty="0">
                <a:solidFill>
                  <a:srgbClr val="000000"/>
                </a:solidFill>
                <a:latin typeface="Calibri"/>
                <a:ea typeface="DejaVu Sans"/>
              </a:rPr>
              <a:t>Victor Flavio Carvalho</a:t>
            </a:r>
            <a:r>
              <a:rPr lang="pt-BR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- victorflavio8@gmail.com</a:t>
            </a:r>
            <a:endParaRPr lang="pt-BR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aixaDeTexto 6"/>
          <p:cNvSpPr/>
          <p:nvPr/>
        </p:nvSpPr>
        <p:spPr>
          <a:xfrm>
            <a:off x="3600000" y="1460520"/>
            <a:ext cx="583632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4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Trabalho IA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86" name="CaixaDeTexto 9"/>
          <p:cNvSpPr/>
          <p:nvPr/>
        </p:nvSpPr>
        <p:spPr>
          <a:xfrm>
            <a:off x="2990189" y="2829562"/>
            <a:ext cx="8099640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2400" spc="-1" dirty="0">
                <a:solidFill>
                  <a:srgbClr val="000000"/>
                </a:solidFill>
                <a:latin typeface="Calibri"/>
                <a:ea typeface="DejaVu Sans"/>
              </a:rPr>
              <a:t>Leonardo Tavares Cortarelli</a:t>
            </a:r>
            <a:r>
              <a:rPr lang="pt-BR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</a:t>
            </a:r>
            <a:r>
              <a:rPr lang="pt-BR" sz="2400" spc="-1" dirty="0">
                <a:solidFill>
                  <a:srgbClr val="000000"/>
                </a:solidFill>
                <a:latin typeface="Calibri"/>
                <a:ea typeface="DejaVu Sans"/>
              </a:rPr>
              <a:t>leotcort@gmail.com</a:t>
            </a:r>
            <a:endParaRPr lang="pt-B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2400" spc="-1" dirty="0">
                <a:solidFill>
                  <a:srgbClr val="000000"/>
                </a:solidFill>
                <a:latin typeface="Calibri"/>
                <a:ea typeface="DejaVu Sans"/>
              </a:rPr>
              <a:t>Bernardo </a:t>
            </a:r>
            <a:r>
              <a:rPr lang="pt-BR" sz="2400" spc="-1" dirty="0" err="1">
                <a:solidFill>
                  <a:srgbClr val="000000"/>
                </a:solidFill>
                <a:latin typeface="Calibri"/>
                <a:ea typeface="DejaVu Sans"/>
              </a:rPr>
              <a:t>Machoski</a:t>
            </a:r>
            <a:r>
              <a:rPr lang="pt-BR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- bernardomachoski@gmail.com</a:t>
            </a:r>
            <a:endParaRPr lang="pt-B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2400" spc="-1" dirty="0">
                <a:solidFill>
                  <a:srgbClr val="000000"/>
                </a:solidFill>
                <a:latin typeface="Calibri"/>
                <a:ea typeface="DejaVu Sans"/>
              </a:rPr>
              <a:t>Victor Flavio Carvalho</a:t>
            </a:r>
            <a:r>
              <a:rPr lang="pt-BR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- victorflavio8@gmail.com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87" name="PlaceHolder 2"/>
          <p:cNvSpPr/>
          <p:nvPr/>
        </p:nvSpPr>
        <p:spPr>
          <a:xfrm>
            <a:off x="2990189" y="5397480"/>
            <a:ext cx="824184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800" b="0" strike="noStrike" spc="-1" dirty="0" err="1">
                <a:solidFill>
                  <a:srgbClr val="000000"/>
                </a:solidFill>
                <a:latin typeface="Calibri"/>
              </a:rPr>
              <a:t>Profº</a:t>
            </a:r>
            <a:r>
              <a:rPr lang="pt-BR" sz="1800" b="0" strike="noStrike" spc="-1" dirty="0">
                <a:solidFill>
                  <a:srgbClr val="000000"/>
                </a:solidFill>
                <a:latin typeface="Calibri"/>
              </a:rPr>
              <a:t> Mauricio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Calibri"/>
              </a:rPr>
              <a:t>Antonio</a:t>
            </a:r>
            <a:r>
              <a:rPr lang="pt-BR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Calibri"/>
              </a:rPr>
              <a:t>Ferste</a:t>
            </a:r>
            <a:r>
              <a:rPr lang="pt-BR" sz="1800" b="0" strike="noStrike" spc="-1" dirty="0">
                <a:solidFill>
                  <a:srgbClr val="000000"/>
                </a:solidFill>
                <a:latin typeface="Calibri"/>
              </a:rPr>
              <a:t> – mauricio.ferste@docente.pr.senac.br 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88" name="Imagem 87"/>
          <p:cNvPicPr/>
          <p:nvPr/>
        </p:nvPicPr>
        <p:blipFill>
          <a:blip r:embed="rId2"/>
          <a:stretch/>
        </p:blipFill>
        <p:spPr>
          <a:xfrm>
            <a:off x="0" y="0"/>
            <a:ext cx="12191760" cy="1259640"/>
          </a:xfrm>
          <a:prstGeom prst="rect">
            <a:avLst/>
          </a:prstGeom>
          <a:ln w="0">
            <a:noFill/>
          </a:ln>
        </p:spPr>
      </p:pic>
      <p:pic>
        <p:nvPicPr>
          <p:cNvPr id="7" name="Picture 2" descr="Imagens Ia PNG e Vetor, com Fundo Transparente Para Download Grátis |  Pngtree">
            <a:extLst>
              <a:ext uri="{FF2B5EF4-FFF2-40B4-BE49-F238E27FC236}">
                <a16:creationId xmlns:a16="http://schemas.microsoft.com/office/drawing/2014/main" id="{82A9E778-9497-4D15-BB84-6BDB5782E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455" y="2609850"/>
            <a:ext cx="4248150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326;p 3"/>
          <p:cNvGrpSpPr/>
          <p:nvPr/>
        </p:nvGrpSpPr>
        <p:grpSpPr>
          <a:xfrm>
            <a:off x="351720" y="495000"/>
            <a:ext cx="250920" cy="854640"/>
            <a:chOff x="351720" y="495000"/>
            <a:chExt cx="250920" cy="854640"/>
          </a:xfrm>
        </p:grpSpPr>
        <p:sp>
          <p:nvSpPr>
            <p:cNvPr id="90" name="Google Shape;327;p 4"/>
            <p:cNvSpPr/>
            <p:nvPr/>
          </p:nvSpPr>
          <p:spPr>
            <a:xfrm>
              <a:off x="351720" y="647280"/>
              <a:ext cx="174600" cy="7023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Google Shape;328;p 4"/>
            <p:cNvSpPr/>
            <p:nvPr/>
          </p:nvSpPr>
          <p:spPr>
            <a:xfrm>
              <a:off x="428040" y="495000"/>
              <a:ext cx="174600" cy="702360"/>
            </a:xfrm>
            <a:prstGeom prst="rect">
              <a:avLst/>
            </a:prstGeom>
            <a:solidFill>
              <a:srgbClr val="003F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2" name="CaixaDeTexto 12"/>
          <p:cNvSpPr/>
          <p:nvPr/>
        </p:nvSpPr>
        <p:spPr>
          <a:xfrm>
            <a:off x="643320" y="556200"/>
            <a:ext cx="1142820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4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lang="pt-BR" sz="4000" b="1" dirty="0"/>
              <a:t>achine Learning</a:t>
            </a:r>
            <a:r>
              <a:rPr lang="pt-BR" sz="4000" dirty="0"/>
              <a:t> </a:t>
            </a:r>
            <a:r>
              <a:rPr lang="pt-BR" sz="4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91360B-D80D-6E98-A779-66A95C002974}"/>
              </a:ext>
            </a:extLst>
          </p:cNvPr>
          <p:cNvSpPr txBox="1"/>
          <p:nvPr/>
        </p:nvSpPr>
        <p:spPr>
          <a:xfrm>
            <a:off x="1049240" y="1936820"/>
            <a:ext cx="10093519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i="0" dirty="0">
                <a:effectLst/>
              </a:rPr>
              <a:t>Machine Learning (aprendizado de máquina) é um subcampo da inteligência artificial (IA) que se concentra no desenvolvimento de sistemas que podem aprender e melhorar automaticamente a partir da experiência, sem serem explicitamente programados para isso.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351BC5A-91B6-B32E-0EF4-7A4B9D56A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40" y="3429000"/>
            <a:ext cx="3043789" cy="30437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326;p 1"/>
          <p:cNvGrpSpPr/>
          <p:nvPr/>
        </p:nvGrpSpPr>
        <p:grpSpPr>
          <a:xfrm>
            <a:off x="351720" y="495000"/>
            <a:ext cx="250920" cy="854640"/>
            <a:chOff x="351720" y="495000"/>
            <a:chExt cx="250920" cy="854640"/>
          </a:xfrm>
        </p:grpSpPr>
        <p:sp>
          <p:nvSpPr>
            <p:cNvPr id="100" name="Google Shape;327;p 2"/>
            <p:cNvSpPr/>
            <p:nvPr/>
          </p:nvSpPr>
          <p:spPr>
            <a:xfrm>
              <a:off x="351720" y="647280"/>
              <a:ext cx="174600" cy="7023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Google Shape;328;p 2"/>
            <p:cNvSpPr/>
            <p:nvPr/>
          </p:nvSpPr>
          <p:spPr>
            <a:xfrm>
              <a:off x="428040" y="495000"/>
              <a:ext cx="174600" cy="702360"/>
            </a:xfrm>
            <a:prstGeom prst="rect">
              <a:avLst/>
            </a:prstGeom>
            <a:solidFill>
              <a:srgbClr val="003F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2" name="CaixaDeTexto 4"/>
          <p:cNvSpPr/>
          <p:nvPr/>
        </p:nvSpPr>
        <p:spPr>
          <a:xfrm>
            <a:off x="643320" y="556200"/>
            <a:ext cx="1142820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Paradigma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103" name="CaixaDeTexto 5"/>
          <p:cNvSpPr/>
          <p:nvPr/>
        </p:nvSpPr>
        <p:spPr>
          <a:xfrm>
            <a:off x="602640" y="1197360"/>
            <a:ext cx="11171865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400" dirty="0"/>
              <a:t>Estocástico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10" name="CaixaDeTexto 5"/>
          <p:cNvSpPr/>
          <p:nvPr/>
        </p:nvSpPr>
        <p:spPr>
          <a:xfrm>
            <a:off x="762522" y="1808796"/>
            <a:ext cx="11171865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400" dirty="0"/>
              <a:t>A IA analisa e classifica as informações de acordo com modelos conhecidos, como o padrão de palavras, formatação e outros.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12" name="CaixaDeTexto 5"/>
          <p:cNvSpPr/>
          <p:nvPr/>
        </p:nvSpPr>
        <p:spPr>
          <a:xfrm>
            <a:off x="899655" y="2651456"/>
            <a:ext cx="11171865" cy="15682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400" dirty="0"/>
              <a:t>A IA estatística analisa as características das mensagens de e-mail, como palavras-chave, frequência de palavras, padrões de formatação, presença de links suspeitos e outros atributos relevantes. Com base nessas características, ela aprende a distinguir entre e-mails legítimos e spam.</a:t>
            </a:r>
            <a:endParaRPr lang="pt-BR" sz="2400" b="0" strike="noStrike" spc="-1" dirty="0">
              <a:latin typeface="Arial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B3D65B6-57D2-4223-A0FE-9FC3200E1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623" y="4549818"/>
            <a:ext cx="4269798" cy="2221644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6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326;p 1"/>
          <p:cNvGrpSpPr/>
          <p:nvPr/>
        </p:nvGrpSpPr>
        <p:grpSpPr>
          <a:xfrm>
            <a:off x="351720" y="495000"/>
            <a:ext cx="250920" cy="854640"/>
            <a:chOff x="351720" y="495000"/>
            <a:chExt cx="250920" cy="854640"/>
          </a:xfrm>
        </p:grpSpPr>
        <p:sp>
          <p:nvSpPr>
            <p:cNvPr id="100" name="Google Shape;327;p 2"/>
            <p:cNvSpPr/>
            <p:nvPr/>
          </p:nvSpPr>
          <p:spPr>
            <a:xfrm>
              <a:off x="351720" y="647280"/>
              <a:ext cx="174600" cy="7023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Google Shape;328;p 2"/>
            <p:cNvSpPr/>
            <p:nvPr/>
          </p:nvSpPr>
          <p:spPr>
            <a:xfrm>
              <a:off x="428040" y="495000"/>
              <a:ext cx="174600" cy="702360"/>
            </a:xfrm>
            <a:prstGeom prst="rect">
              <a:avLst/>
            </a:prstGeom>
            <a:solidFill>
              <a:srgbClr val="003F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2" name="CaixaDeTexto 4"/>
          <p:cNvSpPr/>
          <p:nvPr/>
        </p:nvSpPr>
        <p:spPr>
          <a:xfrm>
            <a:off x="643320" y="556200"/>
            <a:ext cx="1142820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4000" b="1" spc="-1" dirty="0">
                <a:solidFill>
                  <a:srgbClr val="000000"/>
                </a:solidFill>
                <a:latin typeface="Calibri"/>
              </a:rPr>
              <a:t>Exemplos </a:t>
            </a:r>
            <a:r>
              <a:rPr lang="pt-BR" sz="4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lang="pt-BR" sz="4000" b="1" dirty="0"/>
              <a:t>achine Learning com Estocástico</a:t>
            </a:r>
            <a:r>
              <a:rPr lang="pt-BR" sz="4000" b="1" spc="-1" dirty="0">
                <a:solidFill>
                  <a:srgbClr val="000000"/>
                </a:solidFill>
                <a:latin typeface="Calibri"/>
              </a:rPr>
              <a:t> 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103" name="CaixaDeTexto 5"/>
          <p:cNvSpPr/>
          <p:nvPr/>
        </p:nvSpPr>
        <p:spPr>
          <a:xfrm>
            <a:off x="773723" y="1691501"/>
            <a:ext cx="4248443" cy="32427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800" spc="-1" dirty="0">
                <a:solidFill>
                  <a:srgbClr val="000000"/>
                </a:solidFill>
                <a:latin typeface="Calibri"/>
              </a:rPr>
              <a:t>Reconhecimento de fala;</a:t>
            </a:r>
            <a:endParaRPr lang="pt-BR" sz="2800" b="0" strike="noStrike" spc="-1" dirty="0">
              <a:latin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800" spc="-1" dirty="0">
                <a:solidFill>
                  <a:srgbClr val="000000"/>
                </a:solidFill>
                <a:latin typeface="Calibri"/>
              </a:rPr>
              <a:t>Analise de sentimento;</a:t>
            </a: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Previsão de demandas</a:t>
            </a:r>
            <a:r>
              <a:rPr lang="pt-BR" sz="2800" spc="-1" dirty="0">
                <a:solidFill>
                  <a:srgbClr val="000000"/>
                </a:solidFill>
                <a:latin typeface="Calibri"/>
              </a:rPr>
              <a:t>;</a:t>
            </a: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Tradução automática;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pt-BR" sz="28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90D160A-CCF0-9E4A-CA86-414D00E27D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370" y="4934205"/>
            <a:ext cx="1848729" cy="184872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605BA44-A284-D556-5C88-2C036D23D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885" y="4138384"/>
            <a:ext cx="2644550" cy="26445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E00EFA0-C045-AEC4-42F4-CDDEDCB18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230" y="2894427"/>
            <a:ext cx="2176799" cy="217679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B855BB3-4934-85A5-0F60-49DA4D5D0B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820" y="1544969"/>
            <a:ext cx="1884031" cy="18840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326;p 2"/>
          <p:cNvGrpSpPr/>
          <p:nvPr/>
        </p:nvGrpSpPr>
        <p:grpSpPr>
          <a:xfrm>
            <a:off x="351720" y="495000"/>
            <a:ext cx="250920" cy="854640"/>
            <a:chOff x="351720" y="495000"/>
            <a:chExt cx="250920" cy="854640"/>
          </a:xfrm>
        </p:grpSpPr>
        <p:sp>
          <p:nvSpPr>
            <p:cNvPr id="105" name="Google Shape;327;p 3"/>
            <p:cNvSpPr/>
            <p:nvPr/>
          </p:nvSpPr>
          <p:spPr>
            <a:xfrm>
              <a:off x="351720" y="647280"/>
              <a:ext cx="174600" cy="7023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Google Shape;328;p 3"/>
            <p:cNvSpPr/>
            <p:nvPr/>
          </p:nvSpPr>
          <p:spPr>
            <a:xfrm>
              <a:off x="428040" y="495000"/>
              <a:ext cx="174600" cy="702360"/>
            </a:xfrm>
            <a:prstGeom prst="rect">
              <a:avLst/>
            </a:prstGeom>
            <a:solidFill>
              <a:srgbClr val="003F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7" name="CaixaDeTexto 7"/>
          <p:cNvSpPr/>
          <p:nvPr/>
        </p:nvSpPr>
        <p:spPr>
          <a:xfrm>
            <a:off x="643320" y="556200"/>
            <a:ext cx="1142820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4000" b="1" spc="-1" dirty="0">
                <a:solidFill>
                  <a:srgbClr val="000000"/>
                </a:solidFill>
                <a:latin typeface="Calibri"/>
              </a:rPr>
              <a:t>Linguagem de Programação R</a:t>
            </a:r>
            <a:endParaRPr lang="pt-BR" sz="40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0CD8317-C038-CD19-B182-805265857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97" y="3659009"/>
            <a:ext cx="2847803" cy="222128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0F922E0-1673-9FE4-6AF3-12077C4F5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259" y="1350177"/>
            <a:ext cx="7388261" cy="4617663"/>
          </a:xfrm>
          <a:prstGeom prst="round2Diag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56FB376-C7BA-9C23-6A7E-9F1CADC7F7BE}"/>
              </a:ext>
            </a:extLst>
          </p:cNvPr>
          <p:cNvSpPr txBox="1"/>
          <p:nvPr/>
        </p:nvSpPr>
        <p:spPr>
          <a:xfrm>
            <a:off x="351720" y="1937448"/>
            <a:ext cx="403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E uma linguagem desenvolvida para analise estatística e computação gráfica ela e mais utilizada na ciência de dados.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326;p 3">
            <a:extLst>
              <a:ext uri="{FF2B5EF4-FFF2-40B4-BE49-F238E27FC236}">
                <a16:creationId xmlns:a16="http://schemas.microsoft.com/office/drawing/2014/main" id="{F51937F5-BDE7-432D-A1C7-601DE0AD58E1}"/>
              </a:ext>
            </a:extLst>
          </p:cNvPr>
          <p:cNvGrpSpPr/>
          <p:nvPr/>
        </p:nvGrpSpPr>
        <p:grpSpPr>
          <a:xfrm>
            <a:off x="351720" y="495000"/>
            <a:ext cx="250920" cy="854640"/>
            <a:chOff x="351720" y="495000"/>
            <a:chExt cx="250920" cy="854640"/>
          </a:xfrm>
        </p:grpSpPr>
        <p:sp>
          <p:nvSpPr>
            <p:cNvPr id="10" name="Google Shape;327;p 4">
              <a:extLst>
                <a:ext uri="{FF2B5EF4-FFF2-40B4-BE49-F238E27FC236}">
                  <a16:creationId xmlns:a16="http://schemas.microsoft.com/office/drawing/2014/main" id="{113811B7-9184-4EAD-9C30-6D34CE47C740}"/>
                </a:ext>
              </a:extLst>
            </p:cNvPr>
            <p:cNvSpPr/>
            <p:nvPr/>
          </p:nvSpPr>
          <p:spPr>
            <a:xfrm>
              <a:off x="351720" y="647280"/>
              <a:ext cx="174600" cy="7023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Google Shape;328;p 4">
              <a:extLst>
                <a:ext uri="{FF2B5EF4-FFF2-40B4-BE49-F238E27FC236}">
                  <a16:creationId xmlns:a16="http://schemas.microsoft.com/office/drawing/2014/main" id="{28DAAB92-7B69-4372-842C-608D296E339D}"/>
                </a:ext>
              </a:extLst>
            </p:cNvPr>
            <p:cNvSpPr/>
            <p:nvPr/>
          </p:nvSpPr>
          <p:spPr>
            <a:xfrm>
              <a:off x="428040" y="495000"/>
              <a:ext cx="174600" cy="702360"/>
            </a:xfrm>
            <a:prstGeom prst="rect">
              <a:avLst/>
            </a:prstGeom>
            <a:solidFill>
              <a:srgbClr val="003F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" name="CaixaDeTexto 12">
            <a:extLst>
              <a:ext uri="{FF2B5EF4-FFF2-40B4-BE49-F238E27FC236}">
                <a16:creationId xmlns:a16="http://schemas.microsoft.com/office/drawing/2014/main" id="{19227DC8-8F7A-4436-8080-B3182B7EB51B}"/>
              </a:ext>
            </a:extLst>
          </p:cNvPr>
          <p:cNvSpPr/>
          <p:nvPr/>
        </p:nvSpPr>
        <p:spPr>
          <a:xfrm>
            <a:off x="643320" y="556200"/>
            <a:ext cx="1142820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4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Aplicação	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C91625F-393A-4166-82B0-C70975681B61}"/>
              </a:ext>
            </a:extLst>
          </p:cNvPr>
          <p:cNvSpPr/>
          <p:nvPr/>
        </p:nvSpPr>
        <p:spPr>
          <a:xfrm>
            <a:off x="3395506" y="2845679"/>
            <a:ext cx="6479640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3200" b="0" strike="noStrike" spc="-1" dirty="0">
                <a:latin typeface="Arial"/>
              </a:rPr>
              <a:t>A </a:t>
            </a:r>
            <a:r>
              <a:rPr lang="pt-BR" sz="3200" spc="-1" dirty="0">
                <a:latin typeface="Arial"/>
              </a:rPr>
              <a:t>aplicação que encontramos foi...</a:t>
            </a:r>
            <a:endParaRPr lang="pt-BR" sz="3200" b="0" strike="noStrike" spc="-1" dirty="0">
              <a:latin typeface="Arial"/>
            </a:endParaRPr>
          </a:p>
        </p:txBody>
      </p:sp>
      <p:pic>
        <p:nvPicPr>
          <p:cNvPr id="15" name="Picture 2" descr="Imagens Ia PNG e Vetor, com Fundo Transparente Para Download Grátis |  Pngtree">
            <a:extLst>
              <a:ext uri="{FF2B5EF4-FFF2-40B4-BE49-F238E27FC236}">
                <a16:creationId xmlns:a16="http://schemas.microsoft.com/office/drawing/2014/main" id="{C6192788-4F6B-4986-A578-6C013D2C6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167" y="2205762"/>
            <a:ext cx="4652238" cy="465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A27D8-6E18-1B53-3421-9CCB01BAC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326;p 4">
            <a:extLst>
              <a:ext uri="{FF2B5EF4-FFF2-40B4-BE49-F238E27FC236}">
                <a16:creationId xmlns:a16="http://schemas.microsoft.com/office/drawing/2014/main" id="{3FBC7AB6-C346-4F68-9CFE-431DD544D450}"/>
              </a:ext>
            </a:extLst>
          </p:cNvPr>
          <p:cNvGrpSpPr/>
          <p:nvPr/>
        </p:nvGrpSpPr>
        <p:grpSpPr>
          <a:xfrm>
            <a:off x="351720" y="495000"/>
            <a:ext cx="250920" cy="854640"/>
            <a:chOff x="351720" y="495000"/>
            <a:chExt cx="250920" cy="854640"/>
          </a:xfrm>
        </p:grpSpPr>
        <p:sp>
          <p:nvSpPr>
            <p:cNvPr id="7" name="Google Shape;327;p 5">
              <a:extLst>
                <a:ext uri="{FF2B5EF4-FFF2-40B4-BE49-F238E27FC236}">
                  <a16:creationId xmlns:a16="http://schemas.microsoft.com/office/drawing/2014/main" id="{00344A6C-A759-46B7-9F5A-C8B979DC6610}"/>
                </a:ext>
              </a:extLst>
            </p:cNvPr>
            <p:cNvSpPr/>
            <p:nvPr/>
          </p:nvSpPr>
          <p:spPr>
            <a:xfrm>
              <a:off x="351720" y="647280"/>
              <a:ext cx="174600" cy="7023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Google Shape;328;p 5">
              <a:extLst>
                <a:ext uri="{FF2B5EF4-FFF2-40B4-BE49-F238E27FC236}">
                  <a16:creationId xmlns:a16="http://schemas.microsoft.com/office/drawing/2014/main" id="{C68A9BA7-B119-485A-AB75-DC23B19A03E6}"/>
                </a:ext>
              </a:extLst>
            </p:cNvPr>
            <p:cNvSpPr/>
            <p:nvPr/>
          </p:nvSpPr>
          <p:spPr>
            <a:xfrm>
              <a:off x="428040" y="495000"/>
              <a:ext cx="174600" cy="702360"/>
            </a:xfrm>
            <a:prstGeom prst="rect">
              <a:avLst/>
            </a:prstGeom>
            <a:solidFill>
              <a:srgbClr val="003F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" name="CaixaDeTexto 3">
            <a:extLst>
              <a:ext uri="{FF2B5EF4-FFF2-40B4-BE49-F238E27FC236}">
                <a16:creationId xmlns:a16="http://schemas.microsoft.com/office/drawing/2014/main" id="{A71DE4DF-75E6-44E2-8AA5-F2CDE82E280D}"/>
              </a:ext>
            </a:extLst>
          </p:cNvPr>
          <p:cNvSpPr/>
          <p:nvPr/>
        </p:nvSpPr>
        <p:spPr>
          <a:xfrm>
            <a:off x="643320" y="556200"/>
            <a:ext cx="1142820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4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APLICAÇÃO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10" name="CaixaDeTexto 14">
            <a:extLst>
              <a:ext uri="{FF2B5EF4-FFF2-40B4-BE49-F238E27FC236}">
                <a16:creationId xmlns:a16="http://schemas.microsoft.com/office/drawing/2014/main" id="{3820B31F-3C0A-4379-BDED-0B35B837089D}"/>
              </a:ext>
            </a:extLst>
          </p:cNvPr>
          <p:cNvSpPr/>
          <p:nvPr/>
        </p:nvSpPr>
        <p:spPr>
          <a:xfrm>
            <a:off x="5279492" y="1375305"/>
            <a:ext cx="2155848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400" b="0" strike="noStrike" spc="-1" dirty="0">
                <a:latin typeface="Arial"/>
              </a:rPr>
              <a:t>E-MAILS</a:t>
            </a:r>
          </a:p>
        </p:txBody>
      </p:sp>
      <p:sp>
        <p:nvSpPr>
          <p:cNvPr id="11" name="CaixaDeTexto 14">
            <a:extLst>
              <a:ext uri="{FF2B5EF4-FFF2-40B4-BE49-F238E27FC236}">
                <a16:creationId xmlns:a16="http://schemas.microsoft.com/office/drawing/2014/main" id="{26856846-F1BD-485C-AD34-8DE55DB3EFD8}"/>
              </a:ext>
            </a:extLst>
          </p:cNvPr>
          <p:cNvSpPr/>
          <p:nvPr/>
        </p:nvSpPr>
        <p:spPr>
          <a:xfrm>
            <a:off x="4517941" y="2092121"/>
            <a:ext cx="3678951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2400" b="0" strike="noStrike" spc="-1" dirty="0">
                <a:latin typeface="Arial"/>
              </a:rPr>
              <a:t>Como o G-Mail</a:t>
            </a:r>
            <a:r>
              <a:rPr lang="pt-BR" sz="2400" spc="-1" dirty="0">
                <a:latin typeface="Arial"/>
              </a:rPr>
              <a:t> e</a:t>
            </a:r>
            <a:r>
              <a:rPr lang="pt-BR" sz="2400" b="0" strike="noStrike" spc="-1" dirty="0">
                <a:latin typeface="Arial"/>
              </a:rPr>
              <a:t> Outlook</a:t>
            </a:r>
          </a:p>
        </p:txBody>
      </p:sp>
      <p:pic>
        <p:nvPicPr>
          <p:cNvPr id="12" name="Picture 2" descr="Ficheiro:Gmail 2020.png – Wikipédia, a enciclopédia livre">
            <a:extLst>
              <a:ext uri="{FF2B5EF4-FFF2-40B4-BE49-F238E27FC236}">
                <a16:creationId xmlns:a16="http://schemas.microsoft.com/office/drawing/2014/main" id="{18A68456-A5AF-4F88-A7FF-551C4EBFC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756" y="3006803"/>
            <a:ext cx="2568371" cy="278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Ficheiro:Microsoft Office Outlook (2018–present).svg – Wikipédia, a  enciclopédia livre">
            <a:extLst>
              <a:ext uri="{FF2B5EF4-FFF2-40B4-BE49-F238E27FC236}">
                <a16:creationId xmlns:a16="http://schemas.microsoft.com/office/drawing/2014/main" id="{1A30C430-0C8A-41D9-8943-CBA36254A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708" y="3381821"/>
            <a:ext cx="2326832" cy="203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515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A27D8-6E18-1B53-3421-9CCB01BAC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326;p 4">
            <a:extLst>
              <a:ext uri="{FF2B5EF4-FFF2-40B4-BE49-F238E27FC236}">
                <a16:creationId xmlns:a16="http://schemas.microsoft.com/office/drawing/2014/main" id="{59FEFF4B-5D15-45DE-9B55-CF58EF10D302}"/>
              </a:ext>
            </a:extLst>
          </p:cNvPr>
          <p:cNvGrpSpPr/>
          <p:nvPr/>
        </p:nvGrpSpPr>
        <p:grpSpPr>
          <a:xfrm>
            <a:off x="351720" y="495000"/>
            <a:ext cx="250920" cy="854640"/>
            <a:chOff x="351720" y="495000"/>
            <a:chExt cx="250920" cy="854640"/>
          </a:xfrm>
        </p:grpSpPr>
        <p:sp>
          <p:nvSpPr>
            <p:cNvPr id="15" name="Google Shape;327;p 5">
              <a:extLst>
                <a:ext uri="{FF2B5EF4-FFF2-40B4-BE49-F238E27FC236}">
                  <a16:creationId xmlns:a16="http://schemas.microsoft.com/office/drawing/2014/main" id="{8B238FEE-DF59-43EE-BD61-80840A97FC0A}"/>
                </a:ext>
              </a:extLst>
            </p:cNvPr>
            <p:cNvSpPr/>
            <p:nvPr/>
          </p:nvSpPr>
          <p:spPr>
            <a:xfrm>
              <a:off x="351720" y="647280"/>
              <a:ext cx="174600" cy="7023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Google Shape;328;p 5">
              <a:extLst>
                <a:ext uri="{FF2B5EF4-FFF2-40B4-BE49-F238E27FC236}">
                  <a16:creationId xmlns:a16="http://schemas.microsoft.com/office/drawing/2014/main" id="{D44903A6-3868-49A2-B9FA-A4C02A1A3693}"/>
                </a:ext>
              </a:extLst>
            </p:cNvPr>
            <p:cNvSpPr/>
            <p:nvPr/>
          </p:nvSpPr>
          <p:spPr>
            <a:xfrm>
              <a:off x="428040" y="495000"/>
              <a:ext cx="174600" cy="702360"/>
            </a:xfrm>
            <a:prstGeom prst="rect">
              <a:avLst/>
            </a:prstGeom>
            <a:solidFill>
              <a:srgbClr val="003F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" name="CaixaDeTexto 3">
            <a:extLst>
              <a:ext uri="{FF2B5EF4-FFF2-40B4-BE49-F238E27FC236}">
                <a16:creationId xmlns:a16="http://schemas.microsoft.com/office/drawing/2014/main" id="{7D033C5C-D5C0-4F6A-8619-1C4D140C2BE6}"/>
              </a:ext>
            </a:extLst>
          </p:cNvPr>
          <p:cNvSpPr/>
          <p:nvPr/>
        </p:nvSpPr>
        <p:spPr>
          <a:xfrm>
            <a:off x="643320" y="556200"/>
            <a:ext cx="1142820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4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APLICAÇÃO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18" name="CaixaDeTexto 14">
            <a:extLst>
              <a:ext uri="{FF2B5EF4-FFF2-40B4-BE49-F238E27FC236}">
                <a16:creationId xmlns:a16="http://schemas.microsoft.com/office/drawing/2014/main" id="{8ED51BAE-62E7-4A3F-8F18-D414AFEBFEB4}"/>
              </a:ext>
            </a:extLst>
          </p:cNvPr>
          <p:cNvSpPr/>
          <p:nvPr/>
        </p:nvSpPr>
        <p:spPr>
          <a:xfrm>
            <a:off x="5233649" y="1370812"/>
            <a:ext cx="2247542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2400" b="0" strike="noStrike" spc="-1" dirty="0">
                <a:latin typeface="Arial"/>
              </a:rPr>
              <a:t>Filtro de SPAM</a:t>
            </a:r>
          </a:p>
        </p:txBody>
      </p:sp>
      <p:pic>
        <p:nvPicPr>
          <p:cNvPr id="19" name="Picture 2" descr="How To Check Your Spam Folder In Gmail and Outlook">
            <a:extLst>
              <a:ext uri="{FF2B5EF4-FFF2-40B4-BE49-F238E27FC236}">
                <a16:creationId xmlns:a16="http://schemas.microsoft.com/office/drawing/2014/main" id="{07B9441C-417A-42E5-9215-8A7B29E03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1939203"/>
            <a:ext cx="8214710" cy="38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848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1694</TotalTime>
  <Words>514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YAFdJrHPPtU 0</vt:lpstr>
      <vt:lpstr>Office Theme</vt:lpstr>
      <vt:lpstr>Office Theme</vt:lpstr>
      <vt:lpstr>PARADIGMAS E TIPOS DE ALGORITMOS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Ana Cláudia Spuldaro Samways</dc:creator>
  <dc:description/>
  <cp:lastModifiedBy>LEONARDO TAVARES CORTARELLI</cp:lastModifiedBy>
  <cp:revision>130</cp:revision>
  <dcterms:created xsi:type="dcterms:W3CDTF">2022-10-14T11:19:00Z</dcterms:created>
  <dcterms:modified xsi:type="dcterms:W3CDTF">2024-03-12T22:24:32Z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