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9" r:id="rId12"/>
    <p:sldId id="266" r:id="rId13"/>
    <p:sldId id="267" r:id="rId14"/>
    <p:sldId id="273" r:id="rId15"/>
    <p:sldId id="270" r:id="rId16"/>
    <p:sldId id="268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B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1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E20B-464B-412F-BDAF-0CA53529FBEB}" type="datetimeFigureOut">
              <a:rPr lang="zh-CN" altLang="en-US" smtClean="0"/>
              <a:t>24/05/23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6159EE2-A4B5-4B7B-B63F-8D4725885E0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094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E20B-464B-412F-BDAF-0CA53529FBEB}" type="datetimeFigureOut">
              <a:rPr lang="zh-CN" altLang="en-US" smtClean="0"/>
              <a:t>24/05/23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9EE2-A4B5-4B7B-B63F-8D4725885E0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4454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E20B-464B-412F-BDAF-0CA53529FBEB}" type="datetimeFigureOut">
              <a:rPr lang="zh-CN" altLang="en-US" smtClean="0"/>
              <a:t>24/05/23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9EE2-A4B5-4B7B-B63F-8D4725885E0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2754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E20B-464B-412F-BDAF-0CA53529FBEB}" type="datetimeFigureOut">
              <a:rPr lang="zh-CN" altLang="en-US" smtClean="0"/>
              <a:t>24/05/23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9EE2-A4B5-4B7B-B63F-8D4725885E0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9126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E20B-464B-412F-BDAF-0CA53529FBEB}" type="datetimeFigureOut">
              <a:rPr lang="zh-CN" altLang="en-US" smtClean="0"/>
              <a:t>24/05/23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9EE2-A4B5-4B7B-B63F-8D4725885E0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093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E20B-464B-412F-BDAF-0CA53529FBEB}" type="datetimeFigureOut">
              <a:rPr lang="zh-CN" altLang="en-US" smtClean="0"/>
              <a:t>24/05/23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9EE2-A4B5-4B7B-B63F-8D4725885E0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085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E20B-464B-412F-BDAF-0CA53529FBEB}" type="datetimeFigureOut">
              <a:rPr lang="zh-CN" altLang="en-US" smtClean="0"/>
              <a:t>24/05/23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9EE2-A4B5-4B7B-B63F-8D4725885E0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0591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E20B-464B-412F-BDAF-0CA53529FBEB}" type="datetimeFigureOut">
              <a:rPr lang="zh-CN" altLang="en-US" smtClean="0"/>
              <a:t>24/05/23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9EE2-A4B5-4B7B-B63F-8D4725885E0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423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E20B-464B-412F-BDAF-0CA53529FBEB}" type="datetimeFigureOut">
              <a:rPr lang="zh-CN" altLang="en-US" smtClean="0"/>
              <a:t>24/05/23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9EE2-A4B5-4B7B-B63F-8D4725885E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3778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E20B-464B-412F-BDAF-0CA53529FBEB}" type="datetimeFigureOut">
              <a:rPr lang="zh-CN" altLang="en-US" smtClean="0"/>
              <a:t>24/05/23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9EE2-A4B5-4B7B-B63F-8D4725885E0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590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50EE20B-464B-412F-BDAF-0CA53529FBEB}" type="datetimeFigureOut">
              <a:rPr lang="zh-CN" altLang="en-US" smtClean="0"/>
              <a:t>24/05/23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9EE2-A4B5-4B7B-B63F-8D4725885E0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6691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EE20B-464B-412F-BDAF-0CA53529FBEB}" type="datetimeFigureOut">
              <a:rPr lang="zh-CN" altLang="en-US" smtClean="0"/>
              <a:t>24/05/23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6159EE2-A4B5-4B7B-B63F-8D4725885E0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00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oDreamer2004/OICraft" TargetMode="External"/><Relationship Id="rId2" Type="http://schemas.openxmlformats.org/officeDocument/2006/relationships/hyperlink" Target="http://example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E5048-9426-48AB-8446-278FF417D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2133695"/>
            <a:ext cx="8637073" cy="1295305"/>
          </a:xfrm>
        </p:spPr>
        <p:txBody>
          <a:bodyPr/>
          <a:lstStyle/>
          <a:p>
            <a:r>
              <a:rPr lang="en-US" altLang="zh-CN" sz="6000" b="1" cap="none" dirty="0">
                <a:solidFill>
                  <a:srgbClr val="6DB33F"/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Hello </a:t>
            </a:r>
            <a:r>
              <a:rPr lang="en-US" altLang="zh-CN" sz="6000" b="1" cap="none" dirty="0" err="1">
                <a:solidFill>
                  <a:srgbClr val="6DB33F"/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OICraft</a:t>
            </a:r>
            <a:r>
              <a:rPr lang="en-US" altLang="zh-CN" sz="6000" b="1" cap="none" dirty="0">
                <a:solidFill>
                  <a:srgbClr val="6DB33F"/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!</a:t>
            </a:r>
            <a:endParaRPr lang="zh-CN" altLang="en-US" b="1" cap="none" dirty="0">
              <a:solidFill>
                <a:schemeClr val="tx2"/>
              </a:solidFill>
              <a:latin typeface="Arial Rounded MT Bold" panose="020F07040305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3D42AC-93D0-40C0-9A71-19BCA9844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643850"/>
            <a:ext cx="8637072" cy="121003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 cap="none" dirty="0" err="1">
                <a:solidFill>
                  <a:schemeClr val="tx2"/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SpringBoot</a:t>
            </a:r>
            <a:r>
              <a:rPr lang="en-US" altLang="zh-CN" sz="2000" b="1" cap="none" dirty="0">
                <a:solidFill>
                  <a:schemeClr val="tx2"/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2000" b="1" cap="none" dirty="0">
                <a:solidFill>
                  <a:schemeClr val="tx2"/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框架与 </a:t>
            </a:r>
            <a:r>
              <a:rPr lang="en-US" altLang="zh-CN" sz="2000" b="1" cap="none" dirty="0">
                <a:solidFill>
                  <a:schemeClr val="tx2"/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Java Web </a:t>
            </a:r>
            <a:r>
              <a:rPr lang="zh-CN" altLang="en-US" sz="2000" b="1" cap="none" dirty="0">
                <a:solidFill>
                  <a:schemeClr val="tx2"/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应用</a:t>
            </a:r>
            <a:endParaRPr lang="en-US" altLang="zh-CN" sz="2000" b="1" cap="none" dirty="0">
              <a:solidFill>
                <a:schemeClr val="tx2"/>
              </a:solidFill>
            </a:endParaRPr>
          </a:p>
          <a:p>
            <a:pPr algn="r">
              <a:lnSpc>
                <a:spcPct val="80000"/>
              </a:lnSpc>
            </a:pPr>
            <a:r>
              <a:rPr lang="en-US" altLang="zh-CN" b="1" cap="none" dirty="0">
                <a:solidFill>
                  <a:schemeClr val="tx2"/>
                </a:solidFill>
              </a:rPr>
              <a:t>Java </a:t>
            </a:r>
            <a:r>
              <a:rPr lang="zh-CN" altLang="en-US" b="1" cap="none" dirty="0">
                <a:solidFill>
                  <a:schemeClr val="tx2"/>
                </a:solidFill>
              </a:rPr>
              <a:t>程序设计 第一小组</a:t>
            </a:r>
            <a:endParaRPr lang="en-US" altLang="zh-CN" b="1" cap="none" dirty="0">
              <a:solidFill>
                <a:schemeClr val="tx2"/>
              </a:solidFill>
            </a:endParaRPr>
          </a:p>
          <a:p>
            <a:pPr algn="r">
              <a:lnSpc>
                <a:spcPct val="80000"/>
              </a:lnSpc>
            </a:pPr>
            <a:r>
              <a:rPr lang="zh-CN" altLang="en-US" b="1" cap="none" dirty="0">
                <a:solidFill>
                  <a:schemeClr val="tx2"/>
                </a:solidFill>
              </a:rPr>
              <a:t>原梓轩 任子博 陈润璘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4DCFFBC8-43D4-4F14-99EE-0EFC9A548326}"/>
              </a:ext>
            </a:extLst>
          </p:cNvPr>
          <p:cNvSpPr txBox="1">
            <a:spLocks/>
          </p:cNvSpPr>
          <p:nvPr/>
        </p:nvSpPr>
        <p:spPr>
          <a:xfrm>
            <a:off x="2417779" y="5243878"/>
            <a:ext cx="8637072" cy="820038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zh-CN" altLang="en-US" sz="1600" b="1" cap="none" dirty="0">
                <a:solidFill>
                  <a:schemeClr val="tx2"/>
                </a:solidFill>
              </a:rPr>
              <a:t>链接：</a:t>
            </a:r>
            <a:r>
              <a:rPr lang="en-US" altLang="zh-CN" sz="1600" b="1" cap="none" dirty="0">
                <a:hlinkClick r:id="rId2"/>
              </a:rPr>
              <a:t>http://example.com</a:t>
            </a:r>
            <a:endParaRPr lang="en-US" altLang="zh-CN" sz="1600" b="1" cap="none" dirty="0"/>
          </a:p>
          <a:p>
            <a:pPr algn="ctr">
              <a:lnSpc>
                <a:spcPct val="80000"/>
              </a:lnSpc>
            </a:pPr>
            <a:r>
              <a:rPr lang="en-US" altLang="zh-CN" sz="1600" b="1" cap="none" dirty="0" err="1">
                <a:solidFill>
                  <a:schemeClr val="tx2"/>
                </a:solidFill>
              </a:rPr>
              <a:t>Github</a:t>
            </a:r>
            <a:r>
              <a:rPr lang="en-US" altLang="zh-CN" sz="1600" b="1" cap="none" dirty="0">
                <a:solidFill>
                  <a:schemeClr val="tx2"/>
                </a:solidFill>
              </a:rPr>
              <a:t>: </a:t>
            </a:r>
            <a:r>
              <a:rPr lang="en-US" altLang="zh-CN" sz="1600" b="1" cap="none" dirty="0">
                <a:hlinkClick r:id="rId3"/>
              </a:rPr>
              <a:t>https://github.com/LeoDreamer2004/OICraft</a:t>
            </a:r>
            <a:r>
              <a:rPr lang="zh-CN" altLang="en-US" sz="1600" b="1" cap="none" dirty="0"/>
              <a:t> </a:t>
            </a:r>
            <a:endParaRPr lang="en-US" altLang="zh-CN" sz="1600" b="1" cap="none" dirty="0"/>
          </a:p>
        </p:txBody>
      </p:sp>
    </p:spTree>
    <p:extLst>
      <p:ext uri="{BB962C8B-B14F-4D97-AF65-F5344CB8AC3E}">
        <p14:creationId xmlns:p14="http://schemas.microsoft.com/office/powerpoint/2010/main" val="329548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7861B-BA66-4823-98A1-46BA4B75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45648"/>
            <a:ext cx="9603275" cy="97455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cap="none" dirty="0">
                <a:solidFill>
                  <a:schemeClr val="tx2"/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	Security——</a:t>
            </a:r>
            <a:r>
              <a:rPr lang="zh-CN" altLang="en-US" sz="3600" b="1" cap="none" dirty="0">
                <a:solidFill>
                  <a:schemeClr val="tx2"/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用户管理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BA265C2-8E30-4B57-AA6D-8BE0AA209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853" y="2084878"/>
            <a:ext cx="4372001" cy="3449638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5FD3F1C-A330-48A1-8EB0-94789B70A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209" y="1070950"/>
            <a:ext cx="623501" cy="6139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4011A92-3409-4818-8A86-F700CE3C6F9E}"/>
              </a:ext>
            </a:extLst>
          </p:cNvPr>
          <p:cNvSpPr txBox="1"/>
          <p:nvPr/>
        </p:nvSpPr>
        <p:spPr>
          <a:xfrm>
            <a:off x="1395663" y="2234436"/>
            <a:ext cx="4700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并不是一个专门的层</a:t>
            </a:r>
            <a:endParaRPr lang="en-US" altLang="zh-CN" dirty="0"/>
          </a:p>
          <a:p>
            <a:r>
              <a:rPr lang="zh-CN" altLang="en-US" dirty="0"/>
              <a:t>用户管理</a:t>
            </a:r>
            <a:endParaRPr lang="en-US" altLang="zh-CN" dirty="0"/>
          </a:p>
          <a:p>
            <a:r>
              <a:rPr lang="en-US" altLang="zh-CN" dirty="0"/>
              <a:t>CSRF</a:t>
            </a:r>
            <a:r>
              <a:rPr lang="zh-CN" altLang="en-US" dirty="0"/>
              <a:t>验证</a:t>
            </a:r>
          </a:p>
        </p:txBody>
      </p:sp>
    </p:spTree>
    <p:extLst>
      <p:ext uri="{BB962C8B-B14F-4D97-AF65-F5344CB8AC3E}">
        <p14:creationId xmlns:p14="http://schemas.microsoft.com/office/powerpoint/2010/main" val="13542645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7861B-BA66-4823-98A1-46BA4B75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45648"/>
            <a:ext cx="9603275" cy="97455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cap="none" dirty="0">
                <a:solidFill>
                  <a:schemeClr val="tx2"/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	</a:t>
            </a:r>
            <a:r>
              <a:rPr lang="zh-CN" altLang="en-US" sz="3600" b="1" cap="none" dirty="0">
                <a:solidFill>
                  <a:schemeClr val="tx2"/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我们的特色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E6962F7-C7F9-4DFC-BC08-A61EA51E0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讨论区</a:t>
            </a:r>
            <a:endParaRPr lang="en-US" altLang="zh-CN" dirty="0"/>
          </a:p>
          <a:p>
            <a:r>
              <a:rPr lang="zh-CN" altLang="en-US" dirty="0"/>
              <a:t>也许你可以 </a:t>
            </a:r>
            <a:r>
              <a:rPr lang="en-US" altLang="zh-CN" dirty="0"/>
              <a:t>@ </a:t>
            </a:r>
            <a:r>
              <a:rPr lang="zh-CN" altLang="en-US" dirty="0"/>
              <a:t>某些人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950B41D-6E9E-4903-956E-EC4BE1A5D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667" y="1019891"/>
            <a:ext cx="630154" cy="63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452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7861B-BA66-4823-98A1-46BA4B75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45648"/>
            <a:ext cx="9603275" cy="97455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cap="none" dirty="0">
                <a:solidFill>
                  <a:schemeClr val="tx2"/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	</a:t>
            </a:r>
            <a:r>
              <a:rPr lang="zh-CN" altLang="en-US" sz="3600" b="1" cap="none" dirty="0">
                <a:solidFill>
                  <a:schemeClr val="tx2"/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我们的特色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E6962F7-C7F9-4DFC-BC08-A61EA51E0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邮箱认证</a:t>
            </a:r>
            <a:endParaRPr lang="en-US" altLang="zh-CN" dirty="0"/>
          </a:p>
          <a:p>
            <a:r>
              <a:rPr lang="en-US" altLang="zh-CN" dirty="0"/>
              <a:t>163</a:t>
            </a:r>
            <a:r>
              <a:rPr lang="zh-CN" altLang="en-US" dirty="0"/>
              <a:t>邮箱</a:t>
            </a: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950B41D-6E9E-4903-956E-EC4BE1A5D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667" y="1019891"/>
            <a:ext cx="630154" cy="63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703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7861B-BA66-4823-98A1-46BA4B75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45648"/>
            <a:ext cx="9603275" cy="97455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cap="none" dirty="0">
                <a:solidFill>
                  <a:schemeClr val="tx2"/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	</a:t>
            </a:r>
            <a:r>
              <a:rPr lang="zh-CN" altLang="en-US" sz="3600" b="1" cap="none" dirty="0">
                <a:solidFill>
                  <a:schemeClr val="tx2"/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我们的特色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E6962F7-C7F9-4DFC-BC08-A61EA51E0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站点管理</a:t>
            </a:r>
            <a:endParaRPr lang="en-US" altLang="zh-CN" dirty="0"/>
          </a:p>
          <a:p>
            <a:r>
              <a:rPr lang="zh-CN" altLang="en-US" dirty="0"/>
              <a:t>官大一级压死人</a:t>
            </a: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950B41D-6E9E-4903-956E-EC4BE1A5D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667" y="1019891"/>
            <a:ext cx="630154" cy="63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260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7861B-BA66-4823-98A1-46BA4B75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45648"/>
            <a:ext cx="9603275" cy="97455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cap="none" dirty="0">
                <a:solidFill>
                  <a:schemeClr val="tx2"/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	</a:t>
            </a:r>
            <a:r>
              <a:rPr lang="zh-CN" altLang="en-US" sz="3600" b="1" cap="none" dirty="0">
                <a:solidFill>
                  <a:schemeClr val="tx2"/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我们的特色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E6962F7-C7F9-4DFC-BC08-A61EA51E0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容器支持</a:t>
            </a:r>
            <a:endParaRPr lang="en-US" altLang="zh-CN" dirty="0"/>
          </a:p>
          <a:p>
            <a:r>
              <a:rPr lang="zh-CN" altLang="en-US" dirty="0"/>
              <a:t>你也不想让你的电脑被别人黑入吧？</a:t>
            </a: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950B41D-6E9E-4903-956E-EC4BE1A5D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667" y="1019891"/>
            <a:ext cx="630154" cy="63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454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7861B-BA66-4823-98A1-46BA4B75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45648"/>
            <a:ext cx="9603275" cy="97455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cap="none" dirty="0">
                <a:solidFill>
                  <a:schemeClr val="tx2"/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	</a:t>
            </a:r>
            <a:r>
              <a:rPr lang="zh-CN" altLang="en-US" sz="3600" b="1" cap="none" dirty="0">
                <a:solidFill>
                  <a:schemeClr val="tx2"/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我们的特色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E6962F7-C7F9-4DFC-BC08-A61EA51E0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在线</a:t>
            </a:r>
            <a:r>
              <a:rPr lang="en-US" altLang="zh-CN" dirty="0"/>
              <a:t>IDE</a:t>
            </a:r>
          </a:p>
          <a:p>
            <a:r>
              <a:rPr lang="zh-CN" altLang="en-US" dirty="0"/>
              <a:t>当然，是用的外部的</a:t>
            </a:r>
            <a:r>
              <a:rPr lang="en-US" altLang="zh-CN" dirty="0"/>
              <a:t>JS</a:t>
            </a:r>
          </a:p>
          <a:p>
            <a:r>
              <a:rPr lang="zh-CN" altLang="en-US" dirty="0"/>
              <a:t>不过测评是本地的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950B41D-6E9E-4903-956E-EC4BE1A5D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667" y="1019891"/>
            <a:ext cx="630154" cy="63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793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7861B-BA66-4823-98A1-46BA4B75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45648"/>
            <a:ext cx="9603275" cy="97455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cap="none" dirty="0">
                <a:solidFill>
                  <a:schemeClr val="tx2"/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	</a:t>
            </a:r>
            <a:r>
              <a:rPr lang="zh-CN" altLang="en-US" sz="3600" b="1" cap="none" dirty="0">
                <a:solidFill>
                  <a:schemeClr val="tx2"/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我们的特色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E6962F7-C7F9-4DFC-BC08-A61EA51E0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AI</a:t>
            </a:r>
            <a:r>
              <a:rPr lang="zh-CN" altLang="en-US" dirty="0"/>
              <a:t>查错</a:t>
            </a:r>
            <a:endParaRPr lang="en-US" altLang="zh-CN" dirty="0"/>
          </a:p>
          <a:p>
            <a:r>
              <a:rPr lang="zh-CN" altLang="en-US" dirty="0"/>
              <a:t>白嫖的科大讯飞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950B41D-6E9E-4903-956E-EC4BE1A5D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667" y="1019891"/>
            <a:ext cx="630154" cy="63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1797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9A3AA-7768-4720-BE39-BEFC6EB8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239" y="2763826"/>
            <a:ext cx="8643154" cy="880254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zh-CN" altLang="en-US" sz="4800" b="1" dirty="0">
              <a:solidFill>
                <a:schemeClr val="tx2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06A99B-5632-448D-9482-588E10985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4239" y="3832917"/>
            <a:ext cx="7449129" cy="1670671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System.out.print</a:t>
            </a:r>
            <a:r>
              <a:rPr lang="en-US" altLang="zh-CN" sz="24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ln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(“Thanks from </a:t>
            </a:r>
            <a:r>
              <a:rPr lang="en-US" altLang="zh-CN" sz="24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OICraft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!”)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5828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7861B-BA66-4823-98A1-46BA4B75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45648"/>
            <a:ext cx="9603275" cy="97455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cap="none" dirty="0">
                <a:solidFill>
                  <a:schemeClr val="tx2"/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	</a:t>
            </a:r>
            <a:r>
              <a:rPr lang="en-US" altLang="zh-CN" sz="3600" b="1" cap="none" dirty="0" err="1">
                <a:solidFill>
                  <a:schemeClr val="tx2"/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SpringBoot</a:t>
            </a:r>
            <a:r>
              <a:rPr lang="en-US" altLang="zh-CN" sz="3600" b="1" cap="none" dirty="0">
                <a:solidFill>
                  <a:schemeClr val="tx2"/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3600" b="1" cap="none" dirty="0">
                <a:solidFill>
                  <a:schemeClr val="tx2"/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9CF72-CABD-415D-8B79-0236FC7E2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AOP</a:t>
            </a:r>
          </a:p>
          <a:p>
            <a:r>
              <a:rPr lang="en-US" altLang="zh-CN" dirty="0"/>
              <a:t>IOC</a:t>
            </a:r>
          </a:p>
          <a:p>
            <a:r>
              <a:rPr lang="zh-CN" altLang="en-US" dirty="0"/>
              <a:t>面向注解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FD3F1C-A330-48A1-8EB0-94789B70A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209" y="1070950"/>
            <a:ext cx="623501" cy="61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3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7861B-BA66-4823-98A1-46BA4B75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45648"/>
            <a:ext cx="9603275" cy="97455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cap="none" dirty="0">
                <a:solidFill>
                  <a:schemeClr val="tx2"/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	</a:t>
            </a:r>
            <a:r>
              <a:rPr lang="zh-CN" altLang="en-US" sz="3600" b="1" cap="none" dirty="0">
                <a:solidFill>
                  <a:schemeClr val="tx2"/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项目目标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9CF72-CABD-415D-8B79-0236FC7E2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怎么还在用</a:t>
            </a:r>
            <a:r>
              <a:rPr lang="en-US" altLang="zh-CN" dirty="0" err="1"/>
              <a:t>OpenJudge</a:t>
            </a:r>
            <a:r>
              <a:rPr lang="zh-CN" altLang="en-US" dirty="0"/>
              <a:t>这种东西？</a:t>
            </a:r>
            <a:endParaRPr lang="en-US" altLang="zh-CN" dirty="0"/>
          </a:p>
          <a:p>
            <a:r>
              <a:rPr lang="zh-CN" altLang="en-US" dirty="0"/>
              <a:t>只是一个代码评测网站而已。</a:t>
            </a:r>
            <a:endParaRPr lang="en-US" altLang="zh-CN" dirty="0"/>
          </a:p>
          <a:p>
            <a:r>
              <a:rPr lang="zh-CN" altLang="en-US" dirty="0"/>
              <a:t>数据从 </a:t>
            </a:r>
            <a:r>
              <a:rPr lang="en-US" altLang="zh-CN" dirty="0"/>
              <a:t>OJ </a:t>
            </a:r>
            <a:r>
              <a:rPr lang="zh-CN" altLang="en-US" dirty="0"/>
              <a:t>上爬的，别问。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FD3F1C-A330-48A1-8EB0-94789B70A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209" y="1070950"/>
            <a:ext cx="623501" cy="61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13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7861B-BA66-4823-98A1-46BA4B75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45648"/>
            <a:ext cx="9603275" cy="97455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cap="none" dirty="0">
                <a:solidFill>
                  <a:schemeClr val="tx2"/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	</a:t>
            </a:r>
            <a:r>
              <a:rPr lang="zh-CN" altLang="en-US" sz="3600" b="1" cap="none" dirty="0">
                <a:solidFill>
                  <a:schemeClr val="tx2"/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开发环境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9CF72-CABD-415D-8B79-0236FC7E2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IDEA</a:t>
            </a:r>
          </a:p>
          <a:p>
            <a:r>
              <a:rPr lang="en-US" altLang="zh-CN" dirty="0"/>
              <a:t>Maven</a:t>
            </a:r>
          </a:p>
          <a:p>
            <a:r>
              <a:rPr lang="en-US" altLang="zh-CN" dirty="0" err="1"/>
              <a:t>SpringBoot</a:t>
            </a:r>
            <a:endParaRPr lang="en-US" altLang="zh-CN" dirty="0"/>
          </a:p>
          <a:p>
            <a:r>
              <a:rPr lang="zh-CN" altLang="en-US" dirty="0"/>
              <a:t>前后端的代码量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FD3F1C-A330-48A1-8EB0-94789B70A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209" y="1070950"/>
            <a:ext cx="623501" cy="61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73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7861B-BA66-4823-98A1-46BA4B75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45648"/>
            <a:ext cx="9603275" cy="97455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cap="none" dirty="0">
                <a:solidFill>
                  <a:schemeClr val="tx2"/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	</a:t>
            </a:r>
            <a:r>
              <a:rPr lang="zh-CN" altLang="en-US" sz="3600" b="1" cap="none" dirty="0">
                <a:solidFill>
                  <a:schemeClr val="tx2"/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基本功能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9CF72-CABD-415D-8B79-0236FC7E2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/>
              <a:t> 也许这页可以不要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FD3F1C-A330-48A1-8EB0-94789B70A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209" y="1070950"/>
            <a:ext cx="623501" cy="61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732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7861B-BA66-4823-98A1-46BA4B75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45648"/>
            <a:ext cx="9603275" cy="97455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cap="none" dirty="0">
                <a:solidFill>
                  <a:schemeClr val="tx2"/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	</a:t>
            </a:r>
            <a:r>
              <a:rPr lang="zh-CN" altLang="en-US" sz="3600" b="1" cap="none" dirty="0">
                <a:solidFill>
                  <a:schemeClr val="tx2"/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项目结构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BA265C2-8E30-4B57-AA6D-8BE0AA209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853" y="2084878"/>
            <a:ext cx="4372001" cy="3449638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5FD3F1C-A330-48A1-8EB0-94789B70A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209" y="1070950"/>
            <a:ext cx="623501" cy="6139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4011A92-3409-4818-8A86-F700CE3C6F9E}"/>
              </a:ext>
            </a:extLst>
          </p:cNvPr>
          <p:cNvSpPr txBox="1"/>
          <p:nvPr/>
        </p:nvSpPr>
        <p:spPr>
          <a:xfrm>
            <a:off x="1395663" y="2234436"/>
            <a:ext cx="470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Bean</a:t>
            </a:r>
            <a:r>
              <a:rPr lang="zh-CN" altLang="en-US" dirty="0"/>
              <a:t>框架</a:t>
            </a:r>
          </a:p>
        </p:txBody>
      </p:sp>
    </p:spTree>
    <p:extLst>
      <p:ext uri="{BB962C8B-B14F-4D97-AF65-F5344CB8AC3E}">
        <p14:creationId xmlns:p14="http://schemas.microsoft.com/office/powerpoint/2010/main" val="8649778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7861B-BA66-4823-98A1-46BA4B75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45648"/>
            <a:ext cx="9603275" cy="97455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cap="none" dirty="0">
                <a:solidFill>
                  <a:schemeClr val="tx2"/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	 DAO——</a:t>
            </a:r>
            <a:r>
              <a:rPr lang="zh-CN" altLang="en-US" sz="3600" b="1" cap="none" dirty="0">
                <a:solidFill>
                  <a:schemeClr val="tx2"/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数据库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BA265C2-8E30-4B57-AA6D-8BE0AA209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853" y="2084878"/>
            <a:ext cx="4372001" cy="3449638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5FD3F1C-A330-48A1-8EB0-94789B70A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209" y="1070950"/>
            <a:ext cx="623501" cy="6139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4011A92-3409-4818-8A86-F700CE3C6F9E}"/>
              </a:ext>
            </a:extLst>
          </p:cNvPr>
          <p:cNvSpPr txBox="1"/>
          <p:nvPr/>
        </p:nvSpPr>
        <p:spPr>
          <a:xfrm>
            <a:off x="1395663" y="2234436"/>
            <a:ext cx="4700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MySQL</a:t>
            </a:r>
            <a:r>
              <a:rPr lang="zh-CN" altLang="en-US" dirty="0"/>
              <a:t>：数据库</a:t>
            </a:r>
            <a:endParaRPr lang="en-US" altLang="zh-CN" dirty="0"/>
          </a:p>
          <a:p>
            <a:r>
              <a:rPr lang="en-US" altLang="zh-CN" dirty="0"/>
              <a:t>DAO</a:t>
            </a:r>
            <a:r>
              <a:rPr lang="zh-CN" altLang="en-US" dirty="0"/>
              <a:t>：数据访问层</a:t>
            </a:r>
            <a:endParaRPr lang="en-US" altLang="zh-CN" dirty="0"/>
          </a:p>
          <a:p>
            <a:r>
              <a:rPr lang="en-US" altLang="zh-CN" dirty="0"/>
              <a:t>JPA &amp; Hibernate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04302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7861B-BA66-4823-98A1-46BA4B75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45648"/>
            <a:ext cx="9603275" cy="97455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cap="none" dirty="0">
                <a:solidFill>
                  <a:schemeClr val="tx2"/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	Service——</a:t>
            </a:r>
            <a:r>
              <a:rPr lang="zh-CN" altLang="en-US" sz="3600" b="1" cap="none" dirty="0">
                <a:solidFill>
                  <a:schemeClr val="tx2"/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处理业务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BA265C2-8E30-4B57-AA6D-8BE0AA209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853" y="2084878"/>
            <a:ext cx="4372001" cy="3449638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5FD3F1C-A330-48A1-8EB0-94789B70A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209" y="1070950"/>
            <a:ext cx="623501" cy="6139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4011A92-3409-4818-8A86-F700CE3C6F9E}"/>
              </a:ext>
            </a:extLst>
          </p:cNvPr>
          <p:cNvSpPr txBox="1"/>
          <p:nvPr/>
        </p:nvSpPr>
        <p:spPr>
          <a:xfrm>
            <a:off x="1395663" y="2234436"/>
            <a:ext cx="470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Service</a:t>
            </a:r>
            <a:r>
              <a:rPr lang="zh-CN" altLang="en-US" dirty="0"/>
              <a:t>：业务逻辑层</a:t>
            </a:r>
          </a:p>
        </p:txBody>
      </p:sp>
    </p:spTree>
    <p:extLst>
      <p:ext uri="{BB962C8B-B14F-4D97-AF65-F5344CB8AC3E}">
        <p14:creationId xmlns:p14="http://schemas.microsoft.com/office/powerpoint/2010/main" val="33770268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7861B-BA66-4823-98A1-46BA4B75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45648"/>
            <a:ext cx="9603275" cy="97455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cap="none" dirty="0">
                <a:solidFill>
                  <a:schemeClr val="tx2"/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	Controller——</a:t>
            </a:r>
            <a:r>
              <a:rPr lang="zh-CN" altLang="en-US" sz="3600" b="1" cap="none" dirty="0">
                <a:solidFill>
                  <a:schemeClr val="tx2"/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请求控制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BA265C2-8E30-4B57-AA6D-8BE0AA209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853" y="2084878"/>
            <a:ext cx="4372001" cy="3449638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5FD3F1C-A330-48A1-8EB0-94789B70A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209" y="1070950"/>
            <a:ext cx="623501" cy="6139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4011A92-3409-4818-8A86-F700CE3C6F9E}"/>
              </a:ext>
            </a:extLst>
          </p:cNvPr>
          <p:cNvSpPr txBox="1"/>
          <p:nvPr/>
        </p:nvSpPr>
        <p:spPr>
          <a:xfrm>
            <a:off x="1395663" y="2234436"/>
            <a:ext cx="4700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Controller</a:t>
            </a:r>
            <a:r>
              <a:rPr lang="zh-CN" altLang="en-US" dirty="0"/>
              <a:t>：控制层</a:t>
            </a:r>
            <a:endParaRPr lang="en-US" altLang="zh-CN" dirty="0"/>
          </a:p>
          <a:p>
            <a:r>
              <a:rPr lang="en-US" altLang="zh-CN" dirty="0"/>
              <a:t>Spring MVC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78978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画廊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90</TotalTime>
  <Words>245</Words>
  <Application>Microsoft Office PowerPoint</Application>
  <PresentationFormat>宽屏</PresentationFormat>
  <Paragraphs>57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微软雅黑</vt:lpstr>
      <vt:lpstr>Arial</vt:lpstr>
      <vt:lpstr>Arial Rounded MT Bold</vt:lpstr>
      <vt:lpstr>Consolas</vt:lpstr>
      <vt:lpstr>Gill Sans MT</vt:lpstr>
      <vt:lpstr>画廊</vt:lpstr>
      <vt:lpstr>Hello OICraft!</vt:lpstr>
      <vt:lpstr> SpringBoot 简介</vt:lpstr>
      <vt:lpstr> 项目目标</vt:lpstr>
      <vt:lpstr> 开发环境</vt:lpstr>
      <vt:lpstr> 基本功能</vt:lpstr>
      <vt:lpstr> 项目结构</vt:lpstr>
      <vt:lpstr>  DAO——数据库</vt:lpstr>
      <vt:lpstr> Service——处理业务</vt:lpstr>
      <vt:lpstr> Controller——请求控制</vt:lpstr>
      <vt:lpstr> Security——用户管理</vt:lpstr>
      <vt:lpstr> 我们的特色</vt:lpstr>
      <vt:lpstr> 我们的特色</vt:lpstr>
      <vt:lpstr> 我们的特色</vt:lpstr>
      <vt:lpstr> 我们的特色</vt:lpstr>
      <vt:lpstr> 我们的特色</vt:lpstr>
      <vt:lpstr> 我们的特色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OICraft SpringBoot框架</dc:title>
  <dc:creator>Dreamer Leo</dc:creator>
  <cp:lastModifiedBy>Dreamer Leo</cp:lastModifiedBy>
  <cp:revision>176</cp:revision>
  <dcterms:created xsi:type="dcterms:W3CDTF">2024-05-23T15:09:43Z</dcterms:created>
  <dcterms:modified xsi:type="dcterms:W3CDTF">2024-05-23T16:39:50Z</dcterms:modified>
</cp:coreProperties>
</file>