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96" r:id="rId4"/>
    <p:sldId id="337" r:id="rId5"/>
    <p:sldId id="348" r:id="rId6"/>
    <p:sldId id="349" r:id="rId7"/>
    <p:sldId id="339" r:id="rId8"/>
    <p:sldId id="358" r:id="rId9"/>
    <p:sldId id="321" r:id="rId10"/>
    <p:sldId id="300" r:id="rId11"/>
    <p:sldId id="340" r:id="rId12"/>
    <p:sldId id="357" r:id="rId13"/>
    <p:sldId id="298" r:id="rId14"/>
    <p:sldId id="283" r:id="rId15"/>
    <p:sldId id="28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0F4"/>
    <a:srgbClr val="797A7B"/>
    <a:srgbClr val="000000"/>
    <a:srgbClr val="33B0CC"/>
    <a:srgbClr val="95CEF0"/>
    <a:srgbClr val="66CCEB"/>
    <a:srgbClr val="66CCFF"/>
    <a:srgbClr val="F9F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showGuides="1">
      <p:cViewPr varScale="1">
        <p:scale>
          <a:sx n="72" d="100"/>
          <a:sy n="72" d="100"/>
        </p:scale>
        <p:origin x="300"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7D500-880D-4403-AD24-852D11A6969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F57A8-7929-4AE1-BD40-8A33821AC3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4"/>
          <p:cNvSpPr txBox="1"/>
          <p:nvPr/>
        </p:nvSpPr>
        <p:spPr>
          <a:xfrm>
            <a:off x="2298700" y="2380160"/>
            <a:ext cx="7594600"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a:latin typeface="Songti SC Regular" panose="02010800040101010101" charset="-122"/>
                <a:ea typeface="Songti SC Regular" panose="02010800040101010101" charset="-122"/>
              </a:rPr>
              <a:t>混杂场景下物体分割与位姿估计</a:t>
            </a:r>
            <a:endParaRPr lang="zh-CN" altLang="en-US" sz="5400" dirty="0">
              <a:latin typeface="Songti SC Regular" panose="02010800040101010101" charset="-122"/>
              <a:ea typeface="Songti SC Regular" panose="02010800040101010101" charset="-122"/>
            </a:endParaRPr>
          </a:p>
        </p:txBody>
      </p:sp>
      <p:sp>
        <p:nvSpPr>
          <p:cNvPr id="11" name="文本框 10"/>
          <p:cNvSpPr txBox="1"/>
          <p:nvPr/>
        </p:nvSpPr>
        <p:spPr>
          <a:xfrm>
            <a:off x="4183200" y="4663932"/>
            <a:ext cx="3805524" cy="1476375"/>
          </a:xfrm>
          <a:prstGeom prst="rect">
            <a:avLst/>
          </a:prstGeom>
          <a:solidFill>
            <a:schemeClr val="bg1"/>
          </a:solidFill>
        </p:spPr>
        <p:txBody>
          <a:bodyPr wrap="square" rtlCol="0">
            <a:spAutoFit/>
          </a:bodyPr>
          <a:lstStyle/>
          <a:p>
            <a:pPr algn="ctr">
              <a:lnSpc>
                <a:spcPct val="150000"/>
              </a:lnSpc>
            </a:pPr>
            <a:r>
              <a:rPr lang="zh-CN" altLang="en-US" sz="2000" dirty="0">
                <a:latin typeface="Songti SC Regular" panose="02010800040101010101" charset="-122"/>
                <a:ea typeface="Songti SC Regular" panose="02010800040101010101" charset="-122"/>
                <a:cs typeface="Songti SC Regular" panose="02010800040101010101" charset="-122"/>
              </a:rPr>
              <a:t>指导老师：王越</a:t>
            </a:r>
            <a:endParaRPr lang="en-US" altLang="zh-CN" sz="2000" dirty="0">
              <a:latin typeface="Songti SC Regular" panose="02010800040101010101" charset="-122"/>
              <a:ea typeface="Songti SC Regular" panose="02010800040101010101" charset="-122"/>
              <a:cs typeface="Songti SC Regular" panose="02010800040101010101" charset="-122"/>
            </a:endParaRPr>
          </a:p>
          <a:p>
            <a:pPr algn="ctr">
              <a:lnSpc>
                <a:spcPct val="150000"/>
              </a:lnSpc>
            </a:pPr>
            <a:r>
              <a:rPr lang="zh-CN" altLang="en-US" sz="2000" dirty="0">
                <a:latin typeface="Songti SC Regular" panose="02010800040101010101" charset="-122"/>
                <a:ea typeface="Songti SC Regular" panose="02010800040101010101" charset="-122"/>
                <a:cs typeface="Songti SC Regular" panose="02010800040101010101" charset="-122"/>
              </a:rPr>
              <a:t>参与成员：</a:t>
            </a:r>
            <a:r>
              <a:rPr lang="en-US" altLang="zh-CN" sz="2000" dirty="0">
                <a:latin typeface="Songti SC Regular" panose="02010800040101010101" charset="-122"/>
                <a:ea typeface="Songti SC Regular" panose="02010800040101010101" charset="-122"/>
                <a:cs typeface="Songti SC Regular" panose="02010800040101010101" charset="-122"/>
                <a:sym typeface="+mn-ea"/>
              </a:rPr>
              <a:t>Hao Xu</a:t>
            </a:r>
            <a:r>
              <a:rPr lang="en-US" altLang="zh-CN" sz="2000" dirty="0">
                <a:latin typeface="Songti SC Regular" panose="02010800040101010101" charset="-122"/>
                <a:ea typeface="Songti SC Regular" panose="02010800040101010101" charset="-122"/>
                <a:cs typeface="Songti SC Regular" panose="02010800040101010101" charset="-122"/>
                <a:sym typeface="+mn-ea"/>
              </a:rPr>
              <a:t>, Chenrui Han, Haozhe Du</a:t>
            </a:r>
            <a:r>
              <a:rPr lang="zh-CN" altLang="en-US" sz="2000" dirty="0">
                <a:latin typeface="Songti SC Regular" panose="02010800040101010101" charset="-122"/>
                <a:ea typeface="Songti SC Regular" panose="02010800040101010101" charset="-122"/>
                <a:cs typeface="Songti SC Regular" panose="02010800040101010101" charset="-122"/>
              </a:rPr>
              <a:t> </a:t>
            </a:r>
            <a:endParaRPr lang="zh-CN" altLang="en-US" sz="2000" dirty="0">
              <a:latin typeface="Songti SC Regular" panose="02010800040101010101" charset="-122"/>
              <a:ea typeface="Songti SC Regular" panose="02010800040101010101" charset="-122"/>
              <a:cs typeface="Songti SC Regular" panose="02010800040101010101" charset="-122"/>
            </a:endParaRPr>
          </a:p>
        </p:txBody>
      </p:sp>
      <p:sp>
        <p:nvSpPr>
          <p:cNvPr id="16" name="Oval 65"/>
          <p:cNvSpPr>
            <a:spLocks noChangeArrowheads="1"/>
          </p:cNvSpPr>
          <p:nvPr/>
        </p:nvSpPr>
        <p:spPr bwMode="auto">
          <a:xfrm flipV="1">
            <a:off x="2595845" y="4526640"/>
            <a:ext cx="7000310" cy="58060"/>
          </a:xfrm>
          <a:prstGeom prst="ellipse">
            <a:avLst/>
          </a:prstGeom>
          <a:solidFill>
            <a:schemeClr val="tx1"/>
          </a:solidFill>
          <a:ln w="9525">
            <a:noFill/>
            <a:round/>
          </a:ln>
          <a:effectLst/>
        </p:spPr>
        <p:txBody>
          <a:bodyPr wrap="none" anchor="ctr"/>
          <a:lstStyle/>
          <a:p>
            <a:pPr>
              <a:defRPr/>
            </a:pPr>
            <a:endParaRPr lang="zh-CN" altLang="en-US" kern="0">
              <a:solidFill>
                <a:sysClr val="windowText" lastClr="000000"/>
              </a:solidFill>
              <a:latin typeface="Arial" panose="02080604020202020204" pitchFamily="34" charset="0"/>
              <a:ea typeface="SimSun" pitchFamily="2" charset="-122"/>
            </a:endParaRPr>
          </a:p>
        </p:txBody>
      </p:sp>
      <p:sp>
        <p:nvSpPr>
          <p:cNvPr id="17" name="Oval 65"/>
          <p:cNvSpPr>
            <a:spLocks noChangeArrowheads="1"/>
          </p:cNvSpPr>
          <p:nvPr/>
        </p:nvSpPr>
        <p:spPr bwMode="auto">
          <a:xfrm flipV="1">
            <a:off x="2595845" y="2201907"/>
            <a:ext cx="7000310" cy="58060"/>
          </a:xfrm>
          <a:prstGeom prst="ellipse">
            <a:avLst/>
          </a:prstGeom>
          <a:solidFill>
            <a:schemeClr val="tx1"/>
          </a:solidFill>
          <a:ln w="9525">
            <a:noFill/>
            <a:round/>
          </a:ln>
          <a:effectLst/>
        </p:spPr>
        <p:txBody>
          <a:bodyPr wrap="none" anchor="ctr"/>
          <a:lstStyle/>
          <a:p>
            <a:pPr>
              <a:defRPr/>
            </a:pPr>
            <a:endParaRPr lang="zh-CN" altLang="en-US" sz="1600" kern="0">
              <a:solidFill>
                <a:sysClr val="windowText" lastClr="000000"/>
              </a:solidFill>
              <a:latin typeface="Arial" panose="02080604020202020204" pitchFamily="34" charset="0"/>
              <a:ea typeface="SimSun" pitchFamily="2" charset="-122"/>
            </a:endParaRPr>
          </a:p>
        </p:txBody>
      </p:sp>
      <p:pic>
        <p:nvPicPr>
          <p:cNvPr id="6" name="图片 5" descr="C:\Users\apple\AppData\Local\Temp\1585123407(1).png"/>
          <p:cNvPicPr/>
          <p:nvPr/>
        </p:nvPicPr>
        <p:blipFill>
          <a:blip r:embed="rId1">
            <a:extLst>
              <a:ext uri="{28A0092B-C50C-407E-A947-70E740481C1C}">
                <a14:useLocalDpi xmlns:a14="http://schemas.microsoft.com/office/drawing/2010/main" val="0"/>
              </a:ext>
            </a:extLst>
          </a:blip>
          <a:srcRect/>
          <a:stretch>
            <a:fillRect/>
          </a:stretch>
        </p:blipFill>
        <p:spPr bwMode="auto">
          <a:xfrm>
            <a:off x="67092" y="125540"/>
            <a:ext cx="6084326" cy="14538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0555" y="552690"/>
            <a:ext cx="778320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Songti SC Regular" panose="02010800040101010101" charset="-122"/>
                <a:ea typeface="Songti SC Regular" panose="02010800040101010101" charset="-122"/>
                <a:cs typeface="+mn-cs"/>
              </a:rPr>
              <a:t>训练结果 —— 可视化</a:t>
            </a:r>
            <a:endParaRPr kumimoji="0" lang="zh-CN" altLang="en-US" sz="3200" b="0" i="0" u="none" strike="noStrike" kern="1200" cap="none" spc="0" normalizeH="0" baseline="0" noProof="0" dirty="0">
              <a:ln>
                <a:noFill/>
              </a:ln>
              <a:solidFill>
                <a:prstClr val="black"/>
              </a:solidFill>
              <a:effectLst/>
              <a:uLnTx/>
              <a:uFillTx/>
              <a:latin typeface="Songti SC Regular" panose="02010800040101010101" charset="-122"/>
              <a:ea typeface="Songti SC Regular" panose="02010800040101010101" charset="-122"/>
              <a:cs typeface="+mn-cs"/>
            </a:endParaRPr>
          </a:p>
        </p:txBody>
      </p:sp>
      <p:pic>
        <p:nvPicPr>
          <p:cNvPr id="2" name="图片 1" descr="4"/>
          <p:cNvPicPr>
            <a:picLocks noChangeAspect="1"/>
          </p:cNvPicPr>
          <p:nvPr/>
        </p:nvPicPr>
        <p:blipFill>
          <a:blip r:embed="rId1"/>
          <a:stretch>
            <a:fillRect/>
          </a:stretch>
        </p:blipFill>
        <p:spPr>
          <a:xfrm>
            <a:off x="321945" y="1461770"/>
            <a:ext cx="5555615" cy="4167505"/>
          </a:xfrm>
          <a:prstGeom prst="rect">
            <a:avLst/>
          </a:prstGeom>
        </p:spPr>
      </p:pic>
      <p:sp>
        <p:nvSpPr>
          <p:cNvPr id="3" name="椭圆 2"/>
          <p:cNvSpPr/>
          <p:nvPr/>
        </p:nvSpPr>
        <p:spPr>
          <a:xfrm>
            <a:off x="4550410" y="5955030"/>
            <a:ext cx="307975" cy="353695"/>
          </a:xfrm>
          <a:prstGeom prst="ellipse">
            <a:avLst/>
          </a:prstGeom>
          <a:solidFill>
            <a:srgbClr val="6C60F4"/>
          </a:solidFill>
          <a:ln>
            <a:solidFill>
              <a:srgbClr val="6C6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77155" y="5977255"/>
            <a:ext cx="3022600" cy="368300"/>
          </a:xfrm>
          <a:prstGeom prst="rect">
            <a:avLst/>
          </a:prstGeom>
          <a:noFill/>
        </p:spPr>
        <p:txBody>
          <a:bodyPr wrap="square" rtlCol="0">
            <a:spAutoFit/>
          </a:bodyPr>
          <a:p>
            <a:r>
              <a:rPr lang="en-US" altLang="zh-CN">
                <a:latin typeface="Times New Roman Regular" panose="02020503050405090304" charset="0"/>
                <a:cs typeface="Times New Roman Regular" panose="02020503050405090304" charset="0"/>
              </a:rPr>
              <a:t>Predicted Model 'Ape' Pose</a:t>
            </a:r>
            <a:endParaRPr lang="zh-CN" altLang="en-US">
              <a:latin typeface="Times New Roman Regular" panose="02020503050405090304" charset="0"/>
              <a:cs typeface="Times New Roman Regular" panose="02020503050405090304" charset="0"/>
            </a:endParaRPr>
          </a:p>
        </p:txBody>
      </p:sp>
      <p:pic>
        <p:nvPicPr>
          <p:cNvPr id="6" name="图片 5" descr="97"/>
          <p:cNvPicPr>
            <a:picLocks noChangeAspect="1"/>
          </p:cNvPicPr>
          <p:nvPr/>
        </p:nvPicPr>
        <p:blipFill>
          <a:blip r:embed="rId2"/>
          <a:stretch>
            <a:fillRect/>
          </a:stretch>
        </p:blipFill>
        <p:spPr>
          <a:xfrm>
            <a:off x="6322060" y="1471930"/>
            <a:ext cx="5557786" cy="416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0555" y="552690"/>
            <a:ext cx="778320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Songti SC Regular" panose="02010800040101010101" charset="-122"/>
                <a:ea typeface="Songti SC Regular" panose="02010800040101010101" charset="-122"/>
                <a:cs typeface="+mn-cs"/>
              </a:rPr>
              <a:t>训练结果 —— 可视化</a:t>
            </a:r>
            <a:endParaRPr kumimoji="0" lang="zh-CN" altLang="en-US" sz="3200" b="0" i="0" u="none" strike="noStrike" kern="1200" cap="none" spc="0" normalizeH="0" baseline="0" noProof="0" dirty="0">
              <a:ln>
                <a:noFill/>
              </a:ln>
              <a:solidFill>
                <a:prstClr val="black"/>
              </a:solidFill>
              <a:effectLst/>
              <a:uLnTx/>
              <a:uFillTx/>
              <a:latin typeface="Songti SC Regular" panose="02010800040101010101" charset="-122"/>
              <a:ea typeface="Songti SC Regular" panose="02010800040101010101" charset="-122"/>
              <a:cs typeface="+mn-cs"/>
            </a:endParaRPr>
          </a:p>
        </p:txBody>
      </p:sp>
      <p:sp>
        <p:nvSpPr>
          <p:cNvPr id="3" name="椭圆 2"/>
          <p:cNvSpPr/>
          <p:nvPr/>
        </p:nvSpPr>
        <p:spPr>
          <a:xfrm>
            <a:off x="4550410" y="5955030"/>
            <a:ext cx="307975" cy="353695"/>
          </a:xfrm>
          <a:prstGeom prst="ellipse">
            <a:avLst/>
          </a:prstGeom>
          <a:solidFill>
            <a:srgbClr val="6C60F4"/>
          </a:solidFill>
          <a:ln>
            <a:solidFill>
              <a:srgbClr val="6C60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77155" y="5977255"/>
            <a:ext cx="3022600" cy="368300"/>
          </a:xfrm>
          <a:prstGeom prst="rect">
            <a:avLst/>
          </a:prstGeom>
          <a:noFill/>
        </p:spPr>
        <p:txBody>
          <a:bodyPr wrap="square" rtlCol="0">
            <a:spAutoFit/>
          </a:bodyPr>
          <a:p>
            <a:r>
              <a:rPr lang="en-US" altLang="zh-CN">
                <a:latin typeface="Times New Roman Regular" panose="02020503050405090304" charset="0"/>
                <a:cs typeface="Times New Roman Regular" panose="02020503050405090304" charset="0"/>
              </a:rPr>
              <a:t>Predicted Model 'Ape' Pose</a:t>
            </a:r>
            <a:endParaRPr lang="zh-CN" altLang="en-US">
              <a:latin typeface="Times New Roman Regular" panose="02020503050405090304" charset="0"/>
              <a:cs typeface="Times New Roman Regular" panose="02020503050405090304" charset="0"/>
            </a:endParaRPr>
          </a:p>
        </p:txBody>
      </p:sp>
      <p:pic>
        <p:nvPicPr>
          <p:cNvPr id="7" name="图片 6" descr="150"/>
          <p:cNvPicPr>
            <a:picLocks noChangeAspect="1"/>
          </p:cNvPicPr>
          <p:nvPr/>
        </p:nvPicPr>
        <p:blipFill>
          <a:blip r:embed="rId1"/>
          <a:stretch>
            <a:fillRect/>
          </a:stretch>
        </p:blipFill>
        <p:spPr>
          <a:xfrm>
            <a:off x="333375" y="1471930"/>
            <a:ext cx="5558111" cy="4168800"/>
          </a:xfrm>
          <a:prstGeom prst="rect">
            <a:avLst/>
          </a:prstGeom>
        </p:spPr>
      </p:pic>
      <p:pic>
        <p:nvPicPr>
          <p:cNvPr id="8" name="图片 7" descr="164"/>
          <p:cNvPicPr>
            <a:picLocks noChangeAspect="1"/>
          </p:cNvPicPr>
          <p:nvPr/>
        </p:nvPicPr>
        <p:blipFill>
          <a:blip r:embed="rId2"/>
          <a:stretch>
            <a:fillRect/>
          </a:stretch>
        </p:blipFill>
        <p:spPr>
          <a:xfrm>
            <a:off x="6320790" y="1461135"/>
            <a:ext cx="5558111" cy="4168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600" y="518400"/>
            <a:ext cx="876960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prstClr val="black"/>
                </a:solidFill>
                <a:latin typeface="Songti SC Regular" panose="02010800040101010101" charset="-122"/>
                <a:ea typeface="Songti SC Regular" panose="02010800040101010101" charset="-122"/>
              </a:rPr>
              <a:t>总结：优势与不足</a:t>
            </a:r>
            <a:endParaRPr lang="zh-CN" altLang="en-US" sz="3200" dirty="0">
              <a:solidFill>
                <a:prstClr val="black"/>
              </a:solidFill>
              <a:latin typeface="Songti SC Regular" panose="02010800040101010101" charset="-122"/>
              <a:ea typeface="Songti SC Regular" panose="02010800040101010101" charset="-122"/>
            </a:endParaRPr>
          </a:p>
        </p:txBody>
      </p:sp>
      <p:sp>
        <p:nvSpPr>
          <p:cNvPr id="6" name="Text Box 6"/>
          <p:cNvSpPr txBox="1"/>
          <p:nvPr/>
        </p:nvSpPr>
        <p:spPr>
          <a:xfrm>
            <a:off x="494355" y="1172904"/>
            <a:ext cx="10628630" cy="5169535"/>
          </a:xfrm>
          <a:prstGeom prst="rect">
            <a:avLst/>
          </a:prstGeom>
          <a:noFill/>
        </p:spPr>
        <p:txBody>
          <a:bodyPr wrap="square" rtlCol="0">
            <a:spAutoFit/>
          </a:bodyPr>
          <a:lstStyle/>
          <a:p>
            <a:r>
              <a:rPr lang="zh-CN" altLang="en-US" sz="2400" dirty="0">
                <a:latin typeface="Songti SC Regular" panose="02010800040101010101" charset="-122"/>
                <a:ea typeface="Songti SC Regular" panose="02010800040101010101" charset="-122"/>
                <a:cs typeface="Times New Roman Regular" panose="02020503050405090304" charset="0"/>
              </a:rPr>
              <a:t>我们方法的优势：</a:t>
            </a:r>
            <a:endParaRPr lang="zh-CN" altLang="en-US" sz="2400" dirty="0">
              <a:latin typeface="Songti SC Regular" panose="02010800040101010101" charset="-122"/>
              <a:ea typeface="Songti SC Regular" panose="02010800040101010101" charset="-122"/>
              <a:cs typeface="Times New Roman Regular" panose="02020503050405090304" charset="0"/>
            </a:endParaRPr>
          </a:p>
          <a:p>
            <a:pPr marL="342900" indent="-342900">
              <a:buFont typeface="Arial" panose="02080604020202020204" pitchFamily="34" charset="0"/>
              <a:buChar char="•"/>
            </a:pPr>
            <a:r>
              <a:rPr lang="zh-CN" altLang="en-US" sz="2400" dirty="0">
                <a:latin typeface="Songti SC Regular" panose="02010800040101010101" charset="-122"/>
                <a:ea typeface="Songti SC Regular" panose="02010800040101010101" charset="-122"/>
                <a:cs typeface="Times New Roman Regular" panose="02020503050405090304" charset="0"/>
              </a:rPr>
              <a:t>引入了置信度估计网络和相应</a:t>
            </a:r>
            <a:r>
              <a:rPr lang="en-US" altLang="zh-CN" sz="2400" dirty="0">
                <a:latin typeface="Songti SC Regular" panose="02010800040101010101" charset="-122"/>
                <a:ea typeface="Songti SC Regular" panose="02010800040101010101" charset="-122"/>
                <a:cs typeface="Times New Roman Regular" panose="02020503050405090304" charset="0"/>
              </a:rPr>
              <a:t>Loss</a:t>
            </a:r>
            <a:r>
              <a:rPr lang="zh-CN" altLang="en-US" sz="2400" dirty="0">
                <a:latin typeface="Songti SC Regular" panose="02010800040101010101" charset="-122"/>
                <a:ea typeface="Songti SC Regular" panose="02010800040101010101" charset="-122"/>
                <a:cs typeface="Times New Roman Regular" panose="02020503050405090304" charset="0"/>
              </a:rPr>
              <a:t>，使得最终位姿估计的结果可以代入</a:t>
            </a:r>
            <a:r>
              <a:rPr lang="en-US" altLang="zh-CN" sz="2400" dirty="0">
                <a:latin typeface="Songti SC Regular" panose="02010800040101010101" charset="-122"/>
                <a:ea typeface="Songti SC Regular" panose="02010800040101010101" charset="-122"/>
                <a:cs typeface="Times New Roman Regular" panose="02020503050405090304" charset="0"/>
              </a:rPr>
              <a:t>Loss</a:t>
            </a:r>
            <a:r>
              <a:rPr lang="zh-CN" altLang="en-US" sz="2400" dirty="0">
                <a:latin typeface="Songti SC Regular" panose="02010800040101010101" charset="-122"/>
                <a:ea typeface="Songti SC Regular" panose="02010800040101010101" charset="-122"/>
                <a:cs typeface="Times New Roman Regular" panose="02020503050405090304" charset="0"/>
              </a:rPr>
              <a:t>计算，实现了真正的</a:t>
            </a:r>
            <a:r>
              <a:rPr lang="zh-CN" altLang="en-US" sz="2400" b="1" u="sng" dirty="0">
                <a:latin typeface="Songti SC Bold" panose="02010800040101010101" charset="-122"/>
                <a:ea typeface="Songti SC Bold" panose="02010800040101010101" charset="-122"/>
                <a:cs typeface="Times New Roman Regular" panose="02020503050405090304" charset="0"/>
              </a:rPr>
              <a:t>端到端学习</a:t>
            </a:r>
            <a:endParaRPr lang="zh-CN" altLang="en-US" sz="2400" b="1" u="sng" dirty="0">
              <a:latin typeface="Songti SC Bold" panose="02010800040101010101" charset="-122"/>
              <a:ea typeface="Songti SC Bold" panose="02010800040101010101" charset="-122"/>
              <a:cs typeface="Times New Roman Regular" panose="02020503050405090304" charset="0"/>
            </a:endParaRPr>
          </a:p>
          <a:p>
            <a:pPr marL="342900" indent="-342900">
              <a:buFont typeface="Arial" panose="02080604020202020204" pitchFamily="34" charset="0"/>
              <a:buChar char="•"/>
            </a:pPr>
            <a:r>
              <a:rPr lang="zh-CN" altLang="en-US" sz="2400" dirty="0">
                <a:latin typeface="Songti SC" panose="02010800040101010101" charset="-122"/>
                <a:ea typeface="Songti SC" panose="02010800040101010101" charset="-122"/>
                <a:cs typeface="Times New Roman Regular" panose="02020503050405090304" charset="0"/>
              </a:rPr>
              <a:t>这样的方法</a:t>
            </a:r>
            <a:r>
              <a:rPr lang="zh-CN" altLang="en-US" sz="2400" b="1" u="sng" dirty="0">
                <a:latin typeface="Songti SC Bold" panose="02010800040101010101" charset="-122"/>
                <a:ea typeface="Songti SC Bold" panose="02010800040101010101" charset="-122"/>
                <a:cs typeface="Songti SC Bold" panose="02010800040101010101" charset="-122"/>
              </a:rPr>
              <a:t>输入</a:t>
            </a:r>
            <a:r>
              <a:rPr lang="en-US" altLang="zh-CN" sz="2400" b="1" u="sng" dirty="0">
                <a:latin typeface="Songti SC Bold" panose="02010800040101010101" charset="-122"/>
                <a:ea typeface="Songti SC Bold" panose="02010800040101010101" charset="-122"/>
                <a:cs typeface="Songti SC Bold" panose="02010800040101010101" charset="-122"/>
              </a:rPr>
              <a:t>RGBD</a:t>
            </a:r>
            <a:r>
              <a:rPr lang="zh-CN" altLang="en-US" sz="2400" b="1" u="sng" dirty="0">
                <a:latin typeface="Songti SC Bold" panose="02010800040101010101" charset="-122"/>
                <a:ea typeface="Songti SC Bold" panose="02010800040101010101" charset="-122"/>
                <a:cs typeface="Songti SC Bold" panose="02010800040101010101" charset="-122"/>
              </a:rPr>
              <a:t>图像就可以得到对应物体的位姿估计</a:t>
            </a:r>
            <a:r>
              <a:rPr lang="zh-CN" altLang="en-US" sz="2400" dirty="0">
                <a:latin typeface="Songti SC" panose="02010800040101010101" charset="-122"/>
                <a:ea typeface="Songti SC" panose="02010800040101010101" charset="-122"/>
                <a:cs typeface="Times New Roman Regular" panose="02020503050405090304" charset="0"/>
              </a:rPr>
              <a:t>，对于</a:t>
            </a:r>
            <a:r>
              <a:rPr lang="en-US" altLang="zh-CN" sz="2400" dirty="0">
                <a:latin typeface="Songti SC" panose="02010800040101010101" charset="-122"/>
                <a:ea typeface="Songti SC" panose="02010800040101010101" charset="-122"/>
                <a:cs typeface="Times New Roman Regular" panose="02020503050405090304" charset="0"/>
              </a:rPr>
              <a:t>VR</a:t>
            </a:r>
            <a:r>
              <a:rPr lang="zh-CN" altLang="en-US" sz="2400" dirty="0">
                <a:latin typeface="Songti SC" panose="02010800040101010101" charset="-122"/>
                <a:ea typeface="Songti SC" panose="02010800040101010101" charset="-122"/>
                <a:cs typeface="Times New Roman Regular" panose="02020503050405090304" charset="0"/>
              </a:rPr>
              <a:t>、机械臂、自动驾驶等许多领域都可以有广泛的应用</a:t>
            </a:r>
            <a:endParaRPr lang="zh-CN" altLang="en-US" sz="2400" dirty="0">
              <a:latin typeface="Songti SC Regular" panose="02010800040101010101" charset="-122"/>
              <a:ea typeface="Songti SC Regular" panose="02010800040101010101" charset="-122"/>
              <a:cs typeface="Times New Roman Regular" panose="02020503050405090304" charset="0"/>
            </a:endParaRPr>
          </a:p>
          <a:p>
            <a:pPr marL="342900" indent="-342900">
              <a:buFont typeface="Arial" panose="02080604020202020204" pitchFamily="34" charset="0"/>
              <a:buChar char="•"/>
            </a:pPr>
            <a:endParaRPr lang="zh-CN" altLang="en-US" sz="2400" dirty="0">
              <a:latin typeface="Songti SC Regular" panose="02010800040101010101" charset="-122"/>
              <a:ea typeface="Songti SC Regular" panose="02010800040101010101" charset="-122"/>
              <a:cs typeface="Times New Roman Regular" panose="02020503050405090304" charset="0"/>
            </a:endParaRPr>
          </a:p>
          <a:p>
            <a:pPr indent="0">
              <a:buFont typeface="Arial" panose="02080604020202020204" pitchFamily="34" charset="0"/>
              <a:buNone/>
            </a:pPr>
            <a:r>
              <a:rPr lang="zh-CN" altLang="en-US" sz="2400" dirty="0">
                <a:latin typeface="Songti SC Regular" panose="02010800040101010101" charset="-122"/>
                <a:ea typeface="Songti SC Regular" panose="02010800040101010101" charset="-122"/>
                <a:cs typeface="Times New Roman Regular" panose="02020503050405090304" charset="0"/>
              </a:rPr>
              <a:t>当前存在的不足：</a:t>
            </a:r>
            <a:endParaRPr lang="zh-CN" altLang="en-US" sz="2400" dirty="0">
              <a:latin typeface="Songti SC Regular" panose="02010800040101010101" charset="-122"/>
              <a:ea typeface="Songti SC Regular" panose="02010800040101010101" charset="-122"/>
              <a:cs typeface="Times New Roman Regular" panose="02020503050405090304" charset="0"/>
            </a:endParaRPr>
          </a:p>
          <a:p>
            <a:pPr marL="342900" indent="-342900">
              <a:buFont typeface="Arial" panose="02080604020202020204" pitchFamily="34" charset="0"/>
              <a:buChar char="•"/>
            </a:pPr>
            <a:r>
              <a:rPr lang="zh-CN" altLang="en-US" sz="2400" b="1" u="sng" dirty="0">
                <a:latin typeface="Songti SC Bold" panose="02010800040101010101" charset="-122"/>
                <a:ea typeface="Songti SC Bold" panose="02010800040101010101" charset="-122"/>
                <a:cs typeface="Times New Roman Regular" panose="02020503050405090304" charset="0"/>
              </a:rPr>
              <a:t>受限于计算资源</a:t>
            </a:r>
            <a:r>
              <a:rPr lang="zh-CN" altLang="en-US" sz="2400" dirty="0">
                <a:latin typeface="Songti SC Regular" panose="02010800040101010101" charset="-122"/>
                <a:ea typeface="Songti SC Regular" panose="02010800040101010101" charset="-122"/>
                <a:cs typeface="Times New Roman Regular" panose="02020503050405090304" charset="0"/>
              </a:rPr>
              <a:t>，我们无法开展快速并行的训练，</a:t>
            </a:r>
            <a:r>
              <a:rPr lang="zh-CN" altLang="en-US" sz="2400" b="1" u="sng" dirty="0">
                <a:latin typeface="Songti SC Bold" panose="02010800040101010101" charset="-122"/>
                <a:ea typeface="Songti SC Bold" panose="02010800040101010101" charset="-122"/>
                <a:cs typeface="Times New Roman Regular" panose="02020503050405090304" charset="0"/>
              </a:rPr>
              <a:t>训练时间长达两天，试错成本高</a:t>
            </a:r>
            <a:r>
              <a:rPr lang="zh-CN" altLang="en-US" sz="2400" dirty="0">
                <a:latin typeface="Songti SC Regular" panose="02010800040101010101" charset="-122"/>
                <a:ea typeface="Songti SC Regular" panose="02010800040101010101" charset="-122"/>
                <a:cs typeface="Times New Roman Regular" panose="02020503050405090304" charset="0"/>
              </a:rPr>
              <a:t>，只对数据集中的</a:t>
            </a:r>
            <a:r>
              <a:rPr lang="en-US" altLang="zh-CN" sz="2400" dirty="0">
                <a:latin typeface="Songti SC Regular" panose="02010800040101010101" charset="-122"/>
                <a:ea typeface="Songti SC Regular" panose="02010800040101010101" charset="-122"/>
                <a:cs typeface="Times New Roman Regular" panose="02020503050405090304" charset="0"/>
              </a:rPr>
              <a:t>13</a:t>
            </a:r>
            <a:r>
              <a:rPr lang="zh-CN" altLang="en-US" sz="2400" dirty="0">
                <a:latin typeface="Songti SC Regular" panose="02010800040101010101" charset="-122"/>
                <a:ea typeface="Songti SC Regular" panose="02010800040101010101" charset="-122"/>
                <a:cs typeface="Times New Roman Regular" panose="02020503050405090304" charset="0"/>
              </a:rPr>
              <a:t>个物体中的</a:t>
            </a:r>
            <a:r>
              <a:rPr lang="en-US" altLang="zh-CN" sz="2400" dirty="0">
                <a:latin typeface="Songti SC Regular" panose="02010800040101010101" charset="-122"/>
                <a:ea typeface="Songti SC Regular" panose="02010800040101010101" charset="-122"/>
                <a:cs typeface="Times New Roman Regular" panose="02020503050405090304" charset="0"/>
              </a:rPr>
              <a:t>1</a:t>
            </a:r>
            <a:r>
              <a:rPr lang="zh-CN" altLang="en-US" sz="2400" dirty="0">
                <a:latin typeface="Songti SC Regular" panose="02010800040101010101" charset="-122"/>
                <a:ea typeface="Songti SC Regular" panose="02010800040101010101" charset="-122"/>
                <a:cs typeface="Times New Roman Regular" panose="02020503050405090304" charset="0"/>
              </a:rPr>
              <a:t>个比较难训练有代表性的物体（猿猴模型）进行了训练。严谨意义上讲，还需要继续改善训练细节做</a:t>
            </a:r>
            <a:r>
              <a:rPr lang="zh-CN" altLang="en-US" sz="2400" b="1" u="sng" dirty="0">
                <a:latin typeface="Songti SC Bold" panose="02010800040101010101" charset="-122"/>
                <a:ea typeface="Songti SC Bold" panose="02010800040101010101" charset="-122"/>
                <a:cs typeface="Times New Roman Regular" panose="02020503050405090304" charset="0"/>
              </a:rPr>
              <a:t>更有力的论证</a:t>
            </a:r>
            <a:r>
              <a:rPr lang="zh-CN" altLang="en-US" sz="2400" dirty="0">
                <a:latin typeface="Songti SC Regular" panose="02010800040101010101" charset="-122"/>
                <a:ea typeface="Songti SC Regular" panose="02010800040101010101" charset="-122"/>
                <a:cs typeface="Times New Roman Regular" panose="02020503050405090304" charset="0"/>
              </a:rPr>
              <a:t>。</a:t>
            </a:r>
            <a:endParaRPr lang="zh-CN" altLang="en-US" sz="2400" dirty="0">
              <a:latin typeface="Songti SC Regular" panose="02010800040101010101" charset="-122"/>
              <a:ea typeface="Songti SC Regular" panose="02010800040101010101" charset="-122"/>
              <a:cs typeface="Times New Roman Regular" panose="02020503050405090304" charset="0"/>
            </a:endParaRPr>
          </a:p>
          <a:p>
            <a:pPr marL="342900" indent="-342900">
              <a:buFont typeface="Arial" panose="02080604020202020204" pitchFamily="34" charset="0"/>
              <a:buChar char="•"/>
            </a:pPr>
            <a:r>
              <a:rPr lang="zh-CN" altLang="en-US" sz="2400" dirty="0">
                <a:latin typeface="Songti SC Regular" panose="02010800040101010101" charset="-122"/>
                <a:ea typeface="Songti SC Regular" panose="02010800040101010101" charset="-122"/>
                <a:cs typeface="Times New Roman Regular" panose="02020503050405090304" charset="0"/>
              </a:rPr>
              <a:t>针对</a:t>
            </a:r>
            <a:r>
              <a:rPr lang="en-US" altLang="zh-CN" sz="2400" dirty="0">
                <a:latin typeface="Songti SC Regular" panose="02010800040101010101" charset="-122"/>
                <a:ea typeface="Songti SC Regular" panose="02010800040101010101" charset="-122"/>
                <a:cs typeface="Times New Roman Regular" panose="02020503050405090304" charset="0"/>
              </a:rPr>
              <a:t>PVN3D</a:t>
            </a:r>
            <a:r>
              <a:rPr lang="zh-CN" altLang="en-US" sz="2400" dirty="0">
                <a:latin typeface="Songti SC Regular" panose="02010800040101010101" charset="-122"/>
                <a:ea typeface="Songti SC Regular" panose="02010800040101010101" charset="-122"/>
                <a:cs typeface="Times New Roman Regular" panose="02020503050405090304" charset="0"/>
              </a:rPr>
              <a:t>存在的物体语义分割模块、关键点预测模块等模块间的</a:t>
            </a:r>
            <a:r>
              <a:rPr lang="zh-CN" altLang="en-US" sz="2400" b="1" u="sng" dirty="0">
                <a:latin typeface="Songti SC Bold" panose="02010800040101010101" charset="-122"/>
                <a:ea typeface="Songti SC Bold" panose="02010800040101010101" charset="-122"/>
                <a:cs typeface="Times New Roman Regular" panose="02020503050405090304" charset="0"/>
              </a:rPr>
              <a:t>耦合度不高，多任务学习分立度高</a:t>
            </a:r>
            <a:r>
              <a:rPr lang="zh-CN" altLang="en-US" sz="2400" dirty="0">
                <a:latin typeface="Songti SC Regular" panose="02010800040101010101" charset="-122"/>
                <a:ea typeface="Songti SC Regular" panose="02010800040101010101" charset="-122"/>
                <a:cs typeface="Times New Roman Regular" panose="02020503050405090304" charset="0"/>
              </a:rPr>
              <a:t>的问题，没有进行特别好的改善。</a:t>
            </a:r>
            <a:endParaRPr lang="en-US" altLang="en-US" dirty="0">
              <a:latin typeface="Times New Roman Regular" panose="02020503050405090304" charset="0"/>
              <a:ea typeface="楷体_GB2312" charset="0"/>
              <a:cs typeface="Times New Roman Regular" panose="02020503050405090304" charset="0"/>
            </a:endParaRPr>
          </a:p>
          <a:p>
            <a:endParaRPr lang="en-US" altLang="en-US" dirty="0">
              <a:latin typeface="Times New Roman Regular" panose="02020503050405090304" charset="0"/>
              <a:ea typeface="楷体_GB2312" charset="0"/>
              <a:cs typeface="Times New Roman Regular" panose="02020503050405090304" charset="0"/>
            </a:endParaRPr>
          </a:p>
        </p:txBody>
      </p:sp>
      <p:sp>
        <p:nvSpPr>
          <p:cNvPr id="3" name="文本框 2"/>
          <p:cNvSpPr txBox="1"/>
          <p:nvPr/>
        </p:nvSpPr>
        <p:spPr>
          <a:xfrm>
            <a:off x="280670" y="6342380"/>
            <a:ext cx="10035540" cy="398780"/>
          </a:xfrm>
          <a:prstGeom prst="rect">
            <a:avLst/>
          </a:prstGeom>
          <a:noFill/>
        </p:spPr>
        <p:txBody>
          <a:bodyPr wrap="square" rtlCol="0">
            <a:spAutoFit/>
          </a:bodyPr>
          <a:p>
            <a:r>
              <a:rPr lang="zh-CN" altLang="en-US" sz="2000">
                <a:latin typeface="Times New Roman Regular" panose="02020503050405090304" charset="0"/>
                <a:cs typeface="Times New Roman Regular" panose="02020503050405090304" charset="0"/>
              </a:rPr>
              <a:t>项目地址：</a:t>
            </a:r>
            <a:r>
              <a:rPr lang="en-US" altLang="zh-CN" sz="2000">
                <a:latin typeface="Times New Roman Regular" panose="02020503050405090304" charset="0"/>
                <a:cs typeface="Times New Roman Regular" panose="02020503050405090304" charset="0"/>
              </a:rPr>
              <a:t>https://github.com/LeoDuhz/Innovation-and-Practice-in-Robotics</a:t>
            </a:r>
            <a:endParaRPr lang="en-US" altLang="zh-CN" sz="2000">
              <a:latin typeface="Times New Roman Regular" panose="02020503050405090304" charset="0"/>
              <a:cs typeface="Times New Roman Regular" panose="0202050305040509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600" y="518400"/>
            <a:ext cx="7783200" cy="584775"/>
          </a:xfrm>
          <a:prstGeom prst="rect">
            <a:avLst/>
          </a:prstGeom>
          <a:noFill/>
        </p:spPr>
        <p:txBody>
          <a:bodyPr wrap="square" rtlCol="0">
            <a:spAutoFit/>
          </a:bodyPr>
          <a:lstStyle/>
          <a:p>
            <a:r>
              <a:rPr lang="zh-CN" altLang="en-US" sz="3200" dirty="0">
                <a:latin typeface="Microsoft YaHei" panose="020B0503020204020204" pitchFamily="34" charset="-122"/>
                <a:ea typeface="Microsoft YaHei" panose="020B0503020204020204" pitchFamily="34" charset="-122"/>
              </a:rPr>
              <a:t>参考文献</a:t>
            </a:r>
            <a:endParaRPr lang="zh-CN" altLang="en-US" sz="3200" dirty="0">
              <a:latin typeface="Microsoft YaHei" panose="020B0503020204020204" pitchFamily="34" charset="-122"/>
              <a:ea typeface="Microsoft YaHei" panose="020B0503020204020204" pitchFamily="34" charset="-122"/>
            </a:endParaRPr>
          </a:p>
        </p:txBody>
      </p:sp>
      <p:sp>
        <p:nvSpPr>
          <p:cNvPr id="2" name="TextBox 1"/>
          <p:cNvSpPr txBox="1"/>
          <p:nvPr/>
        </p:nvSpPr>
        <p:spPr>
          <a:xfrm>
            <a:off x="807720" y="1282700"/>
            <a:ext cx="8837295" cy="5632311"/>
          </a:xfrm>
          <a:prstGeom prst="rect">
            <a:avLst/>
          </a:prstGeom>
          <a:noFill/>
        </p:spPr>
        <p:txBody>
          <a:bodyPr wrap="square" rtlCol="0">
            <a:spAutoFit/>
          </a:bodyPr>
          <a:lstStyle/>
          <a:p>
            <a:r>
              <a:rPr lang="en-US" altLang="zh-CN" sz="2000" dirty="0">
                <a:latin typeface="Times New Roman Regular" panose="02020503050405090304" charset="0"/>
                <a:ea typeface="Microsoft YaHei" panose="020B0503020204020204" pitchFamily="34" charset="-122"/>
                <a:cs typeface="Times New Roman Regular" panose="02020503050405090304" charset="0"/>
              </a:rPr>
              <a:t>[1]Hua, Weitong, et al. "Rede: End-to-end object 6d pose robust estimation using differentiable outliers elimination." IEEE Robotics and Automation Letters 6.2 (2021): 2886-2893.</a:t>
            </a:r>
            <a:endParaRPr lang="en-US" altLang="zh-CN" sz="2000" dirty="0">
              <a:latin typeface="Times New Roman Regular" panose="02020503050405090304" charset="0"/>
              <a:ea typeface="Microsoft YaHei" panose="020B0503020204020204" pitchFamily="34" charset="-122"/>
              <a:cs typeface="Times New Roman Regular" panose="02020503050405090304" charset="0"/>
            </a:endParaRPr>
          </a:p>
          <a:p>
            <a:r>
              <a:rPr lang="en-US" altLang="zh-CN" sz="2000" dirty="0">
                <a:latin typeface="Times New Roman Regular" panose="02020503050405090304" charset="0"/>
                <a:ea typeface="Microsoft YaHei" panose="020B0503020204020204" pitchFamily="34" charset="-122"/>
                <a:cs typeface="Times New Roman Regular" panose="02020503050405090304" charset="0"/>
              </a:rPr>
              <a:t>[2]He, Yisheng, et al. "Pvn3d: A deep point-wise 3d keypoints voting network for 6dof pose estimation." Proceedings of the IEEE/CVF conference on computer vision and pattern recognition. 2020.</a:t>
            </a:r>
            <a:endParaRPr lang="en-US" altLang="zh-CN" sz="2000" dirty="0">
              <a:latin typeface="Times New Roman Regular" panose="02020503050405090304" charset="0"/>
              <a:ea typeface="Microsoft YaHei" panose="020B0503020204020204" pitchFamily="34" charset="-122"/>
              <a:cs typeface="Times New Roman Regular" panose="02020503050405090304" charset="0"/>
            </a:endParaRPr>
          </a:p>
          <a:p>
            <a:r>
              <a:rPr lang="en-US" altLang="zh-CN" sz="2000" dirty="0">
                <a:latin typeface="Times New Roman Regular" panose="02020503050405090304" charset="0"/>
                <a:ea typeface="Microsoft YaHei" panose="020B0503020204020204" pitchFamily="34" charset="-122"/>
                <a:cs typeface="Times New Roman Regular" panose="02020503050405090304" charset="0"/>
              </a:rPr>
              <a:t>[3]He, Kaiming, et al. "Mask r-cnn." Proceedings of the IEEE international conference on computer vision. 2017.</a:t>
            </a:r>
            <a:endParaRPr lang="en-US" altLang="zh-CN" sz="2000" dirty="0">
              <a:latin typeface="Times New Roman Regular" panose="02020503050405090304" charset="0"/>
              <a:ea typeface="Microsoft YaHei" panose="020B0503020204020204" pitchFamily="34" charset="-122"/>
              <a:cs typeface="Times New Roman Regular" panose="02020503050405090304" charset="0"/>
            </a:endParaRPr>
          </a:p>
          <a:p>
            <a:r>
              <a:rPr lang="en-US" altLang="zh-CN" sz="2000" dirty="0">
                <a:latin typeface="Times New Roman Regular" panose="02020503050405090304" charset="0"/>
                <a:ea typeface="Microsoft YaHei" panose="020B0503020204020204" pitchFamily="34" charset="-122"/>
                <a:cs typeface="Times New Roman Regular" panose="02020503050405090304" charset="0"/>
              </a:rPr>
              <a:t>[4]R. Girshick. Fast R-CNN. In ICCV, 2015.</a:t>
            </a:r>
            <a:endParaRPr lang="en-US" altLang="zh-CN" sz="2000" dirty="0">
              <a:latin typeface="Times New Roman Regular" panose="02020503050405090304" charset="0"/>
              <a:ea typeface="Microsoft YaHei" panose="020B0503020204020204" pitchFamily="34" charset="-122"/>
              <a:cs typeface="Times New Roman Regular" panose="02020503050405090304" charset="0"/>
            </a:endParaRPr>
          </a:p>
          <a:p>
            <a:r>
              <a:rPr lang="en-US" altLang="zh-CN" sz="2000" dirty="0">
                <a:latin typeface="Times New Roman Regular" panose="02020503050405090304" charset="0"/>
                <a:ea typeface="Microsoft YaHei" panose="020B0503020204020204" pitchFamily="34" charset="-122"/>
                <a:cs typeface="Times New Roman Regular" panose="02020503050405090304" charset="0"/>
              </a:rPr>
              <a:t>[5]E. Brachmann, A. Krull, F. Michel, S. Gumhold, J. Shotton, and C. Rother. Learning 6d object pose estimation using 3d object coordinates. In European conference on computer vision, pages 536–551. Springer, 2014.</a:t>
            </a:r>
            <a:endParaRPr lang="en-US" altLang="zh-CN" sz="2000" dirty="0">
              <a:latin typeface="Times New Roman Regular" panose="02020503050405090304" charset="0"/>
              <a:ea typeface="Microsoft YaHei" panose="020B0503020204020204" pitchFamily="34" charset="-122"/>
              <a:cs typeface="Times New Roman Regular" panose="02020503050405090304" charset="0"/>
            </a:endParaRPr>
          </a:p>
          <a:p>
            <a:r>
              <a:rPr lang="en-US" altLang="zh-CN" sz="2000" dirty="0">
                <a:latin typeface="Times New Roman Regular" panose="02020503050405090304" charset="0"/>
                <a:ea typeface="Microsoft YaHei" panose="020B0503020204020204" pitchFamily="34" charset="-122"/>
                <a:cs typeface="Times New Roman Regular" panose="02020503050405090304" charset="0"/>
              </a:rPr>
              <a:t>[6]M. Sundermeyer, Z.-C. Marton, M. Durner, M. Brucker, and R. Triebel, “Implicit 3d orientation learning for 6d object detection from rgb images,” in Proceedings of the European Conference on Computer Vision (ECCV), 2018, pp. 699–715.</a:t>
            </a:r>
            <a:endParaRPr lang="en-US" altLang="zh-CN" sz="2000" dirty="0">
              <a:latin typeface="Times New Roman Regular" panose="02020503050405090304" charset="0"/>
              <a:ea typeface="Microsoft YaHei" panose="020B0503020204020204" pitchFamily="34" charset="-122"/>
              <a:cs typeface="Times New Roman Regular" panose="02020503050405090304" charset="0"/>
            </a:endParaRPr>
          </a:p>
          <a:p>
            <a:r>
              <a:rPr lang="en-US" altLang="zh-CN" sz="2000" dirty="0">
                <a:latin typeface="Times New Roman Regular" panose="02020503050405090304" charset="0"/>
                <a:ea typeface="Microsoft YaHei" panose="020B0503020204020204" pitchFamily="34" charset="-122"/>
                <a:cs typeface="Times New Roman Regular" panose="02020503050405090304" charset="0"/>
              </a:rPr>
              <a:t>[7]Rudra P K Poudel, et al. </a:t>
            </a:r>
            <a:r>
              <a:rPr lang="en-US" altLang="zh-CN" sz="2000" i="0" dirty="0">
                <a:solidFill>
                  <a:srgbClr val="000000"/>
                </a:solidFill>
                <a:effectLst/>
                <a:latin typeface="Times New Roman" panose="02020503050405090304" pitchFamily="18" charset="0"/>
                <a:cs typeface="Times New Roman" panose="02020503050405090304" pitchFamily="18" charset="0"/>
              </a:rPr>
              <a:t>Fast-SCNN: “Fast Semantic Segmentation Network.” In </a:t>
            </a:r>
            <a:r>
              <a:rPr lang="en-US" altLang="zh-CN" sz="2000" dirty="0">
                <a:solidFill>
                  <a:srgbClr val="000000"/>
                </a:solidFill>
                <a:latin typeface="Times New Roman" panose="02020503050405090304" pitchFamily="18" charset="0"/>
                <a:cs typeface="Times New Roman" panose="02020503050405090304" pitchFamily="18" charset="0"/>
              </a:rPr>
              <a:t>BMVC, 2019.</a:t>
            </a:r>
            <a:r>
              <a:rPr lang="en-US" altLang="zh-CN" sz="2000" i="0" dirty="0">
                <a:solidFill>
                  <a:srgbClr val="000000"/>
                </a:solidFill>
                <a:effectLst/>
                <a:latin typeface="Times New Roman Regular" panose="02020503050405090304" charset="0"/>
                <a:ea typeface="Microsoft YaHei" panose="020B0503020204020204" pitchFamily="34" charset="-122"/>
                <a:cs typeface="Times New Roman" panose="02020503050405090304" pitchFamily="18" charset="0"/>
              </a:rPr>
              <a:t> </a:t>
            </a:r>
            <a:endParaRPr lang="en-US" altLang="zh-CN" sz="2000" i="0" dirty="0">
              <a:solidFill>
                <a:srgbClr val="000000"/>
              </a:solidFill>
              <a:effectLst/>
              <a:latin typeface="Times New Roman" panose="02020503050405090304" pitchFamily="18" charset="0"/>
              <a:cs typeface="Times New Roman" panose="02020503050405090304" pitchFamily="18" charset="0"/>
            </a:endParaRPr>
          </a:p>
          <a:p>
            <a:endParaRPr lang="en-US" altLang="zh-CN" sz="2000" dirty="0">
              <a:latin typeface="Times New Roman Regular" panose="02020503050405090304" charset="0"/>
              <a:ea typeface="Microsoft YaHei" panose="020B0503020204020204" pitchFamily="34" charset="-122"/>
              <a:cs typeface="Times New Roman Regular" panose="0202050305040509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2263369" y="3704171"/>
            <a:ext cx="7424516" cy="830997"/>
          </a:xfrm>
          <a:prstGeom prst="rect">
            <a:avLst/>
          </a:prstGeom>
          <a:noFill/>
        </p:spPr>
        <p:txBody>
          <a:bodyPr wrap="square" rtlCol="0">
            <a:spAutoFit/>
          </a:bodyPr>
          <a:lstStyle/>
          <a:p>
            <a:pPr algn="ctr"/>
            <a:r>
              <a:rPr lang="zh-CN" altLang="en-US" sz="4800" dirty="0">
                <a:latin typeface="Microsoft YaHei" panose="020B0503020204020204" pitchFamily="34" charset="-122"/>
                <a:ea typeface="Microsoft YaHei" panose="020B0503020204020204" pitchFamily="34" charset="-122"/>
              </a:rPr>
              <a:t>欢迎各位老师指导</a:t>
            </a:r>
            <a:endParaRPr lang="zh-CN" altLang="en-US" sz="4800" dirty="0">
              <a:latin typeface="Microsoft YaHei" panose="020B0503020204020204" pitchFamily="34" charset="-122"/>
              <a:ea typeface="Microsoft YaHei" panose="020B0503020204020204" pitchFamily="34" charset="-122"/>
            </a:endParaRPr>
          </a:p>
        </p:txBody>
      </p:sp>
      <p:sp>
        <p:nvSpPr>
          <p:cNvPr id="27" name="文本框 19"/>
          <p:cNvSpPr txBox="1"/>
          <p:nvPr/>
        </p:nvSpPr>
        <p:spPr>
          <a:xfrm>
            <a:off x="425450" y="1940121"/>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latin typeface="Road Rage" pitchFamily="50" charset="0"/>
                <a:ea typeface="Microsoft YaHei" panose="020B0503020204020204" pitchFamily="34" charset="-122"/>
                <a:cs typeface="Arial" panose="02080604020202020204" pitchFamily="34" charset="0"/>
              </a:rPr>
              <a:t>THANK YOU</a:t>
            </a:r>
            <a:endParaRPr lang="zh-CN" altLang="en-US" sz="11500" dirty="0">
              <a:latin typeface="Road Rage" pitchFamily="50" charset="0"/>
              <a:ea typeface="Microsoft YaHei" panose="020B0503020204020204" pitchFamily="34" charset="-122"/>
              <a:cs typeface="Arial" panose="0208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980" y="509510"/>
            <a:ext cx="7012800" cy="584775"/>
          </a:xfrm>
          <a:prstGeom prst="rect">
            <a:avLst/>
          </a:prstGeom>
          <a:noFill/>
        </p:spPr>
        <p:txBody>
          <a:bodyPr wrap="square" rtlCol="0">
            <a:spAutoFit/>
          </a:bodyPr>
          <a:lstStyle/>
          <a:p>
            <a:r>
              <a:rPr lang="zh-CN" altLang="en-US" sz="3200" dirty="0">
                <a:latin typeface="Songti SC Regular" panose="02010800040101010101" charset="-122"/>
                <a:ea typeface="Songti SC Regular" panose="02010800040101010101" charset="-122"/>
              </a:rPr>
              <a:t>基础任务</a:t>
            </a:r>
            <a:endParaRPr lang="en-US" altLang="zh-CN" sz="3200" dirty="0">
              <a:latin typeface="Songti SC Regular" panose="02010800040101010101" charset="-122"/>
              <a:ea typeface="Songti SC Regular" panose="02010800040101010101" charset="-122"/>
            </a:endParaRPr>
          </a:p>
        </p:txBody>
      </p:sp>
      <p:sp>
        <p:nvSpPr>
          <p:cNvPr id="10" name="TextBox 9"/>
          <p:cNvSpPr txBox="1"/>
          <p:nvPr/>
        </p:nvSpPr>
        <p:spPr>
          <a:xfrm>
            <a:off x="7445670" y="2139359"/>
            <a:ext cx="617516" cy="1015663"/>
          </a:xfrm>
          <a:prstGeom prst="rect">
            <a:avLst/>
          </a:prstGeom>
          <a:noFill/>
        </p:spPr>
        <p:txBody>
          <a:bodyPr wrap="square" rtlCol="0">
            <a:spAutoFit/>
          </a:bodyPr>
          <a:lstStyle/>
          <a:p>
            <a:r>
              <a:rPr lang="en-US" altLang="zh-CN" sz="6000" dirty="0">
                <a:latin typeface="Microsoft YaHei" panose="020B0503020204020204" pitchFamily="34" charset="-122"/>
                <a:ea typeface="Microsoft YaHei" panose="020B0503020204020204" pitchFamily="34" charset="-122"/>
              </a:rPr>
              <a:t>+</a:t>
            </a:r>
            <a:endParaRPr lang="zh-CN" altLang="en-US" sz="6000" dirty="0">
              <a:latin typeface="Microsoft YaHei" panose="020B0503020204020204" pitchFamily="34" charset="-122"/>
              <a:ea typeface="Microsoft YaHei" panose="020B0503020204020204" pitchFamily="34" charset="-122"/>
            </a:endParaRPr>
          </a:p>
        </p:txBody>
      </p:sp>
      <p:sp>
        <p:nvSpPr>
          <p:cNvPr id="12" name="TextBox 11"/>
          <p:cNvSpPr txBox="1"/>
          <p:nvPr/>
        </p:nvSpPr>
        <p:spPr>
          <a:xfrm>
            <a:off x="3532764" y="4035528"/>
            <a:ext cx="2812355" cy="460375"/>
          </a:xfrm>
          <a:prstGeom prst="rect">
            <a:avLst/>
          </a:prstGeom>
          <a:noFill/>
        </p:spPr>
        <p:txBody>
          <a:bodyPr wrap="square" rtlCol="0">
            <a:spAutoFit/>
          </a:bodyPr>
          <a:lstStyle/>
          <a:p>
            <a:r>
              <a:rPr lang="zh-CN" altLang="en-US" sz="2400" dirty="0">
                <a:latin typeface="Songti SC Regular" panose="02010800040101010101" charset="-122"/>
                <a:ea typeface="Songti SC Regular" panose="02010800040101010101" charset="-122"/>
              </a:rPr>
              <a:t>物体分割网络</a:t>
            </a:r>
            <a:endParaRPr lang="zh-CN" altLang="en-US" sz="2400" dirty="0">
              <a:latin typeface="Songti SC Regular" panose="02010800040101010101" charset="-122"/>
              <a:ea typeface="Songti SC Regular" panose="02010800040101010101" charset="-122"/>
            </a:endParaRPr>
          </a:p>
        </p:txBody>
      </p:sp>
      <p:sp>
        <p:nvSpPr>
          <p:cNvPr id="13" name="TextBox 12"/>
          <p:cNvSpPr txBox="1"/>
          <p:nvPr/>
        </p:nvSpPr>
        <p:spPr>
          <a:xfrm>
            <a:off x="8879991" y="4114904"/>
            <a:ext cx="2036618" cy="460375"/>
          </a:xfrm>
          <a:prstGeom prst="rect">
            <a:avLst/>
          </a:prstGeom>
          <a:noFill/>
        </p:spPr>
        <p:txBody>
          <a:bodyPr wrap="square" rtlCol="0">
            <a:spAutoFit/>
          </a:bodyPr>
          <a:lstStyle/>
          <a:p>
            <a:r>
              <a:rPr lang="zh-CN" altLang="en-US" sz="2400" dirty="0">
                <a:latin typeface="Songti SC Regular" panose="02010800040101010101" charset="-122"/>
                <a:ea typeface="Songti SC Regular" panose="02010800040101010101" charset="-122"/>
              </a:rPr>
              <a:t>位姿估计网络</a:t>
            </a:r>
            <a:endParaRPr lang="zh-CN" altLang="en-US" sz="2400" dirty="0">
              <a:latin typeface="Songti SC Regular" panose="02010800040101010101" charset="-122"/>
              <a:ea typeface="Songti SC Regular" panose="02010800040101010101" charset="-122"/>
            </a:endParaRPr>
          </a:p>
        </p:txBody>
      </p:sp>
      <p:pic>
        <p:nvPicPr>
          <p:cNvPr id="2" name="图片 1"/>
          <p:cNvPicPr>
            <a:picLocks noChangeAspect="1"/>
          </p:cNvPicPr>
          <p:nvPr/>
        </p:nvPicPr>
        <p:blipFill>
          <a:blip r:embed="rId1"/>
          <a:stretch>
            <a:fillRect/>
          </a:stretch>
        </p:blipFill>
        <p:spPr>
          <a:xfrm>
            <a:off x="848360" y="1160780"/>
            <a:ext cx="6597015" cy="2807970"/>
          </a:xfrm>
          <a:prstGeom prst="rect">
            <a:avLst/>
          </a:prstGeom>
        </p:spPr>
      </p:pic>
      <p:sp>
        <p:nvSpPr>
          <p:cNvPr id="5" name="圆角矩形 4"/>
          <p:cNvSpPr/>
          <p:nvPr/>
        </p:nvSpPr>
        <p:spPr>
          <a:xfrm>
            <a:off x="2327910" y="4928235"/>
            <a:ext cx="3775075" cy="127698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2863850" y="5305425"/>
            <a:ext cx="2703195" cy="521970"/>
          </a:xfrm>
          <a:prstGeom prst="rect">
            <a:avLst/>
          </a:prstGeom>
          <a:noFill/>
        </p:spPr>
        <p:txBody>
          <a:bodyPr wrap="square" rtlCol="0">
            <a:spAutoFit/>
          </a:bodyPr>
          <a:p>
            <a:pPr algn="ctr"/>
            <a:r>
              <a:rPr lang="en-US" altLang="zh-CN" sz="2800">
                <a:latin typeface="Times New Roman Regular" panose="02020503050405090304" charset="0"/>
                <a:cs typeface="Times New Roman Regular" panose="02020503050405090304" charset="0"/>
              </a:rPr>
              <a:t>Fast-SCNN</a:t>
            </a:r>
            <a:endParaRPr lang="en-US" altLang="zh-CN" sz="2800">
              <a:latin typeface="Times New Roman Regular" panose="02020503050405090304" charset="0"/>
              <a:cs typeface="Times New Roman Regular" panose="02020503050405090304" charset="0"/>
            </a:endParaRPr>
          </a:p>
        </p:txBody>
      </p:sp>
      <p:sp>
        <p:nvSpPr>
          <p:cNvPr id="8" name="圆角矩形 7"/>
          <p:cNvSpPr/>
          <p:nvPr/>
        </p:nvSpPr>
        <p:spPr>
          <a:xfrm>
            <a:off x="8347710" y="5007610"/>
            <a:ext cx="3101975" cy="11176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8787765" y="5305425"/>
            <a:ext cx="2221230" cy="521970"/>
          </a:xfrm>
          <a:prstGeom prst="rect">
            <a:avLst/>
          </a:prstGeom>
          <a:noFill/>
        </p:spPr>
        <p:txBody>
          <a:bodyPr wrap="square" rtlCol="0">
            <a:spAutoFit/>
          </a:bodyPr>
          <a:p>
            <a:pPr algn="ctr"/>
            <a:r>
              <a:rPr lang="en-US" altLang="zh-CN" sz="2800">
                <a:latin typeface="Times New Roman Regular" panose="02020503050405090304" charset="0"/>
                <a:cs typeface="Times New Roman Regular" panose="02020503050405090304" charset="0"/>
              </a:rPr>
              <a:t>REDE Net</a:t>
            </a:r>
            <a:endParaRPr lang="en-US" altLang="zh-CN" sz="2800">
              <a:latin typeface="Times New Roman Regular" panose="02020503050405090304" charset="0"/>
              <a:cs typeface="Times New Roman Regular" panose="02020503050405090304"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8135620" y="1232535"/>
            <a:ext cx="3524885" cy="2644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315" y="509510"/>
            <a:ext cx="7012800" cy="583565"/>
          </a:xfrm>
          <a:prstGeom prst="rect">
            <a:avLst/>
          </a:prstGeom>
          <a:noFill/>
        </p:spPr>
        <p:txBody>
          <a:bodyPr wrap="square" rtlCol="0">
            <a:spAutoFit/>
          </a:bodyPr>
          <a:lstStyle/>
          <a:p>
            <a:r>
              <a:rPr lang="zh-CN" altLang="en-US" sz="3200" dirty="0">
                <a:latin typeface="Songti SC Regular" panose="02010800040101010101" charset="-122"/>
                <a:ea typeface="Songti SC Regular" panose="02010800040101010101" charset="-122"/>
              </a:rPr>
              <a:t>进阶任务</a:t>
            </a:r>
            <a:endParaRPr lang="zh-CN" altLang="en-US" sz="3200" dirty="0">
              <a:latin typeface="Songti SC Regular" panose="02010800040101010101" charset="-122"/>
              <a:ea typeface="Songti SC Regular" panose="02010800040101010101" charset="-122"/>
            </a:endParaRPr>
          </a:p>
        </p:txBody>
      </p:sp>
      <p:sp>
        <p:nvSpPr>
          <p:cNvPr id="10" name="TextBox 9"/>
          <p:cNvSpPr txBox="1"/>
          <p:nvPr/>
        </p:nvSpPr>
        <p:spPr>
          <a:xfrm>
            <a:off x="5787050" y="1959019"/>
            <a:ext cx="617516" cy="1015663"/>
          </a:xfrm>
          <a:prstGeom prst="rect">
            <a:avLst/>
          </a:prstGeom>
          <a:noFill/>
        </p:spPr>
        <p:txBody>
          <a:bodyPr wrap="square" rtlCol="0">
            <a:spAutoFit/>
          </a:bodyPr>
          <a:lstStyle/>
          <a:p>
            <a:r>
              <a:rPr lang="en-US" altLang="zh-CN" sz="6000" dirty="0">
                <a:latin typeface="Microsoft YaHei" panose="020B0503020204020204" pitchFamily="34" charset="-122"/>
                <a:ea typeface="Microsoft YaHei" panose="020B0503020204020204" pitchFamily="34" charset="-122"/>
              </a:rPr>
              <a:t>+</a:t>
            </a:r>
            <a:endParaRPr lang="zh-CN" altLang="en-US" sz="6000" dirty="0">
              <a:latin typeface="Microsoft YaHei" panose="020B0503020204020204" pitchFamily="34" charset="-122"/>
              <a:ea typeface="Microsoft YaHei" panose="020B0503020204020204" pitchFamily="34" charset="-122"/>
            </a:endParaRPr>
          </a:p>
        </p:txBody>
      </p:sp>
      <p:sp>
        <p:nvSpPr>
          <p:cNvPr id="12" name="TextBox 11"/>
          <p:cNvSpPr txBox="1"/>
          <p:nvPr/>
        </p:nvSpPr>
        <p:spPr>
          <a:xfrm>
            <a:off x="1674119" y="3910433"/>
            <a:ext cx="2812355" cy="460375"/>
          </a:xfrm>
          <a:prstGeom prst="rect">
            <a:avLst/>
          </a:prstGeom>
          <a:noFill/>
        </p:spPr>
        <p:txBody>
          <a:bodyPr wrap="square" rtlCol="0">
            <a:spAutoFit/>
          </a:bodyPr>
          <a:lstStyle/>
          <a:p>
            <a:pPr algn="ctr"/>
            <a:r>
              <a:rPr lang="zh-CN" altLang="en-US" sz="2400" dirty="0">
                <a:latin typeface="Songti SC Regular" panose="02010800040101010101" charset="-122"/>
                <a:ea typeface="Songti SC Regular" panose="02010800040101010101" charset="-122"/>
              </a:rPr>
              <a:t>物体分割网络</a:t>
            </a:r>
            <a:endParaRPr lang="zh-CN" altLang="en-US" sz="2400" dirty="0">
              <a:latin typeface="Songti SC Regular" panose="02010800040101010101" charset="-122"/>
              <a:ea typeface="Songti SC Regular" panose="02010800040101010101" charset="-122"/>
            </a:endParaRPr>
          </a:p>
        </p:txBody>
      </p:sp>
      <p:sp>
        <p:nvSpPr>
          <p:cNvPr id="13" name="TextBox 12"/>
          <p:cNvSpPr txBox="1"/>
          <p:nvPr/>
        </p:nvSpPr>
        <p:spPr>
          <a:xfrm>
            <a:off x="6813701" y="3910434"/>
            <a:ext cx="2036618" cy="460375"/>
          </a:xfrm>
          <a:prstGeom prst="rect">
            <a:avLst/>
          </a:prstGeom>
          <a:noFill/>
        </p:spPr>
        <p:txBody>
          <a:bodyPr wrap="square" rtlCol="0">
            <a:spAutoFit/>
          </a:bodyPr>
          <a:lstStyle/>
          <a:p>
            <a:pPr algn="ctr"/>
            <a:r>
              <a:rPr lang="zh-CN" altLang="en-US" sz="2400" dirty="0">
                <a:latin typeface="Songti SC Regular" panose="02010800040101010101" charset="-122"/>
                <a:ea typeface="Songti SC Regular" panose="02010800040101010101" charset="-122"/>
              </a:rPr>
              <a:t>位姿估计网络</a:t>
            </a:r>
            <a:endParaRPr lang="zh-CN" altLang="en-US" sz="2400" dirty="0">
              <a:latin typeface="Songti SC Regular" panose="02010800040101010101" charset="-122"/>
              <a:ea typeface="Songti SC Regular" panose="02010800040101010101" charset="-122"/>
            </a:endParaRPr>
          </a:p>
        </p:txBody>
      </p:sp>
      <p:pic>
        <p:nvPicPr>
          <p:cNvPr id="6" name="图片 5"/>
          <p:cNvPicPr>
            <a:picLocks noChangeAspect="1"/>
          </p:cNvPicPr>
          <p:nvPr/>
        </p:nvPicPr>
        <p:blipFill>
          <a:blip r:embed="rId1"/>
          <a:stretch>
            <a:fillRect/>
          </a:stretch>
        </p:blipFill>
        <p:spPr>
          <a:xfrm>
            <a:off x="6582647" y="1204192"/>
            <a:ext cx="2499996" cy="2525198"/>
          </a:xfrm>
          <a:prstGeom prst="rect">
            <a:avLst/>
          </a:prstGeom>
        </p:spPr>
      </p:pic>
      <p:pic>
        <p:nvPicPr>
          <p:cNvPr id="2" name="图片 1"/>
          <p:cNvPicPr>
            <a:picLocks noChangeAspect="1"/>
          </p:cNvPicPr>
          <p:nvPr/>
        </p:nvPicPr>
        <p:blipFill>
          <a:blip r:embed="rId2"/>
          <a:stretch>
            <a:fillRect/>
          </a:stretch>
        </p:blipFill>
        <p:spPr>
          <a:xfrm>
            <a:off x="551815" y="1390650"/>
            <a:ext cx="5057140" cy="2152650"/>
          </a:xfrm>
          <a:prstGeom prst="rect">
            <a:avLst/>
          </a:prstGeom>
        </p:spPr>
      </p:pic>
      <p:sp>
        <p:nvSpPr>
          <p:cNvPr id="5" name="矩形 4"/>
          <p:cNvSpPr/>
          <p:nvPr/>
        </p:nvSpPr>
        <p:spPr>
          <a:xfrm>
            <a:off x="10081260" y="949960"/>
            <a:ext cx="1665605" cy="2988310"/>
          </a:xfrm>
          <a:prstGeom prst="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10314940" y="1313180"/>
            <a:ext cx="1197610" cy="2306955"/>
          </a:xfrm>
          <a:prstGeom prst="rect">
            <a:avLst/>
          </a:prstGeom>
          <a:noFill/>
        </p:spPr>
        <p:txBody>
          <a:bodyPr wrap="square" rtlCol="0">
            <a:spAutoFit/>
          </a:bodyPr>
          <a:p>
            <a:pPr algn="ctr"/>
            <a:r>
              <a:rPr lang="zh-CN" altLang="en-US" sz="2400" dirty="0">
                <a:latin typeface="Songti SC Regular" panose="02010800040101010101" charset="-122"/>
                <a:ea typeface="Songti SC Regular" panose="02010800040101010101" charset="-122"/>
                <a:sym typeface="+mn-ea"/>
              </a:rPr>
              <a:t>物体同时分割与位姿估计联合优化网络</a:t>
            </a:r>
            <a:endParaRPr lang="zh-CN" altLang="en-US" sz="2400" dirty="0">
              <a:latin typeface="Songti SC Regular" panose="02010800040101010101" charset="-122"/>
              <a:ea typeface="Songti SC Regular" panose="02010800040101010101" charset="-122"/>
              <a:sym typeface="+mn-ea"/>
            </a:endParaRPr>
          </a:p>
        </p:txBody>
      </p:sp>
      <p:sp>
        <p:nvSpPr>
          <p:cNvPr id="8" name="右箭头 7"/>
          <p:cNvSpPr/>
          <p:nvPr/>
        </p:nvSpPr>
        <p:spPr>
          <a:xfrm>
            <a:off x="9248775" y="2236470"/>
            <a:ext cx="729615" cy="46736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 name="文本框 8"/>
          <p:cNvSpPr txBox="1"/>
          <p:nvPr/>
        </p:nvSpPr>
        <p:spPr>
          <a:xfrm>
            <a:off x="854075" y="5429885"/>
            <a:ext cx="9591675" cy="1198880"/>
          </a:xfrm>
          <a:prstGeom prst="rect">
            <a:avLst/>
          </a:prstGeom>
          <a:noFill/>
        </p:spPr>
        <p:txBody>
          <a:bodyPr wrap="square" rtlCol="0">
            <a:spAutoFit/>
          </a:bodyPr>
          <a:p>
            <a:pPr algn="l"/>
            <a:r>
              <a:rPr lang="zh-CN" altLang="en-US" sz="2400" dirty="0">
                <a:solidFill>
                  <a:schemeClr val="tx1"/>
                </a:solidFill>
                <a:latin typeface="Songti SC Regular" panose="02010800040101010101" charset="-122"/>
                <a:ea typeface="Songti SC Regular" panose="02010800040101010101" charset="-122"/>
                <a:sym typeface="+mn-ea"/>
              </a:rPr>
              <a:t>联合网络的</a:t>
            </a:r>
            <a:r>
              <a:rPr lang="zh-CN" altLang="en-US" sz="2400" b="1" u="sng" dirty="0">
                <a:solidFill>
                  <a:schemeClr val="tx1"/>
                </a:solidFill>
                <a:latin typeface="Songti SC Bold" panose="02010800040101010101" charset="-122"/>
                <a:ea typeface="Songti SC Bold" panose="02010800040101010101" charset="-122"/>
                <a:sym typeface="+mn-ea"/>
              </a:rPr>
              <a:t>可能的优势</a:t>
            </a:r>
            <a:r>
              <a:rPr lang="zh-CN" altLang="en-US" sz="2400" dirty="0">
                <a:solidFill>
                  <a:schemeClr val="tx1"/>
                </a:solidFill>
                <a:latin typeface="Songti SC Regular" panose="02010800040101010101" charset="-122"/>
                <a:ea typeface="Songti SC Regular" panose="02010800040101010101" charset="-122"/>
                <a:sym typeface="+mn-ea"/>
              </a:rPr>
              <a:t>：</a:t>
            </a:r>
            <a:endParaRPr lang="zh-CN" altLang="en-US" sz="2400" dirty="0">
              <a:solidFill>
                <a:schemeClr val="tx1"/>
              </a:solidFill>
              <a:latin typeface="Songti SC Regular" panose="02010800040101010101" charset="-122"/>
              <a:ea typeface="Songti SC Regular" panose="02010800040101010101" charset="-122"/>
              <a:sym typeface="+mn-ea"/>
            </a:endParaRPr>
          </a:p>
          <a:p>
            <a:pPr algn="l"/>
            <a:r>
              <a:rPr lang="zh-CN" altLang="en-US" sz="2400" dirty="0">
                <a:solidFill>
                  <a:schemeClr val="tx1"/>
                </a:solidFill>
                <a:latin typeface="Songti SC Regular" panose="02010800040101010101" charset="-122"/>
                <a:ea typeface="Songti SC Regular" panose="02010800040101010101" charset="-122"/>
                <a:sym typeface="+mn-ea"/>
              </a:rPr>
              <a:t>更精确的物体分割改善位姿估计表现</a:t>
            </a:r>
            <a:endParaRPr lang="en-US" altLang="zh-CN" sz="2400" dirty="0">
              <a:solidFill>
                <a:schemeClr val="tx1"/>
              </a:solidFill>
              <a:latin typeface="Songti SC Regular" panose="02010800040101010101" charset="-122"/>
              <a:ea typeface="Songti SC Regular" panose="02010800040101010101" charset="-122"/>
            </a:endParaRPr>
          </a:p>
          <a:p>
            <a:pPr algn="l"/>
            <a:r>
              <a:rPr lang="zh-CN" altLang="en-US" sz="2400" dirty="0">
                <a:solidFill>
                  <a:schemeClr val="tx1"/>
                </a:solidFill>
                <a:latin typeface="Songti SC Regular" panose="02010800040101010101" charset="-122"/>
                <a:ea typeface="Songti SC Regular" panose="02010800040101010101" charset="-122"/>
                <a:sym typeface="+mn-ea"/>
              </a:rPr>
              <a:t>位姿估计包含的尺寸信息帮助物体分割区分形状相似大小不同的物体</a:t>
            </a:r>
            <a:endParaRPr lang="zh-CN" altLang="en-US" sz="2400" dirty="0">
              <a:solidFill>
                <a:schemeClr val="tx1"/>
              </a:solidFill>
              <a:latin typeface="Songti SC Regular" panose="02010800040101010101" charset="-122"/>
              <a:ea typeface="Songti SC Regular" panose="02010800040101010101" charset="-122"/>
              <a:sym typeface="+mn-ea"/>
            </a:endParaRPr>
          </a:p>
        </p:txBody>
      </p:sp>
      <p:sp>
        <p:nvSpPr>
          <p:cNvPr id="3" name="文本框 2"/>
          <p:cNvSpPr txBox="1"/>
          <p:nvPr/>
        </p:nvSpPr>
        <p:spPr>
          <a:xfrm>
            <a:off x="10013315" y="4295140"/>
            <a:ext cx="1802130" cy="460375"/>
          </a:xfrm>
          <a:prstGeom prst="rect">
            <a:avLst/>
          </a:prstGeom>
          <a:noFill/>
        </p:spPr>
        <p:txBody>
          <a:bodyPr wrap="square" rtlCol="0">
            <a:spAutoFit/>
          </a:bodyPr>
          <a:p>
            <a:pPr algn="ctr"/>
            <a:r>
              <a:rPr lang="zh-CN" altLang="en-US" sz="2400" b="1" u="sng">
                <a:latin typeface="Songti SC Bold" panose="02010800040101010101" charset="-122"/>
                <a:ea typeface="Songti SC Bold" panose="02010800040101010101" charset="-122"/>
              </a:rPr>
              <a:t>端到端学习</a:t>
            </a:r>
            <a:endParaRPr lang="zh-CN" altLang="en-US" sz="2400" b="1" u="sng">
              <a:latin typeface="Songti SC Bold" panose="02010800040101010101" charset="-122"/>
              <a:ea typeface="Songti SC Bold" panose="020108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600" y="518400"/>
            <a:ext cx="8769600" cy="583565"/>
          </a:xfrm>
          <a:prstGeom prst="rect">
            <a:avLst/>
          </a:prstGeom>
          <a:noFill/>
        </p:spPr>
        <p:txBody>
          <a:bodyPr wrap="square" rtlCol="0">
            <a:spAutoFit/>
          </a:bodyPr>
          <a:lstStyle/>
          <a:p>
            <a:r>
              <a:rPr lang="en-US" sz="3200" dirty="0">
                <a:latin typeface="Songti SC Regular" panose="02010800040101010101" charset="-122"/>
                <a:ea typeface="Songti SC Regular" panose="02010800040101010101" charset="-122"/>
              </a:rPr>
              <a:t>2020</a:t>
            </a:r>
            <a:r>
              <a:rPr lang="zh-CN" altLang="en-US" sz="3200" dirty="0">
                <a:latin typeface="Songti SC Regular" panose="02010800040101010101" charset="-122"/>
                <a:ea typeface="Songti SC Regular" panose="02010800040101010101" charset="-122"/>
              </a:rPr>
              <a:t>年 </a:t>
            </a:r>
            <a:r>
              <a:rPr lang="en-US" sz="3200" dirty="0">
                <a:latin typeface="Songti SC Regular" panose="02010800040101010101" charset="-122"/>
                <a:ea typeface="Songti SC Regular" panose="02010800040101010101" charset="-122"/>
              </a:rPr>
              <a:t>CVPR State of the Art  </a:t>
            </a:r>
            <a:r>
              <a:rPr lang="en-US" sz="3200" b="1" dirty="0">
                <a:latin typeface="Songti SC Bold" panose="02010800040101010101" charset="-122"/>
                <a:ea typeface="Songti SC Bold" panose="02010800040101010101" charset="-122"/>
              </a:rPr>
              <a:t>PVN3D</a:t>
            </a:r>
            <a:endParaRPr lang="en-US" sz="3200" b="1" dirty="0">
              <a:latin typeface="Songti SC Bold" panose="02010800040101010101" charset="-122"/>
              <a:ea typeface="Songti SC Bold" panose="02010800040101010101" charset="-122"/>
            </a:endParaRPr>
          </a:p>
        </p:txBody>
      </p:sp>
      <p:sp>
        <p:nvSpPr>
          <p:cNvPr id="14" name="Text Box 6"/>
          <p:cNvSpPr txBox="1"/>
          <p:nvPr/>
        </p:nvSpPr>
        <p:spPr>
          <a:xfrm>
            <a:off x="1604930" y="5631714"/>
            <a:ext cx="8982139" cy="707886"/>
          </a:xfrm>
          <a:prstGeom prst="rect">
            <a:avLst/>
          </a:prstGeom>
          <a:noFill/>
        </p:spPr>
        <p:txBody>
          <a:bodyPr wrap="square" rtlCol="0">
            <a:spAutoFit/>
          </a:bodyPr>
          <a:lstStyle/>
          <a:p>
            <a:r>
              <a:rPr lang="zh-CN" altLang="en-US" sz="2000" dirty="0">
                <a:latin typeface="Times New Roman Regular" panose="02020503050405090304" charset="0"/>
                <a:cs typeface="Times New Roman Regular" panose="02020503050405090304" charset="0"/>
              </a:rPr>
              <a:t>输入</a:t>
            </a:r>
            <a:r>
              <a:rPr lang="en-US" altLang="zh-CN" sz="2000" dirty="0">
                <a:latin typeface="Times New Roman Regular" panose="02020503050405090304" charset="0"/>
                <a:cs typeface="Times New Roman Regular" panose="02020503050405090304" charset="0"/>
              </a:rPr>
              <a:t>RGBD</a:t>
            </a:r>
            <a:r>
              <a:rPr lang="zh-CN" altLang="en-US" sz="2000" dirty="0">
                <a:latin typeface="Times New Roman Regular" panose="02020503050405090304" charset="0"/>
                <a:cs typeface="Times New Roman Regular" panose="02020503050405090304" charset="0"/>
              </a:rPr>
              <a:t>图像</a:t>
            </a:r>
            <a:r>
              <a:rPr lang="en-US" altLang="zh-CN" sz="2000" dirty="0">
                <a:latin typeface="Times New Roman Regular" panose="02020503050405090304" charset="0"/>
                <a:cs typeface="Times New Roman Regular" panose="02020503050405090304" charset="0"/>
                <a:sym typeface="Wingdings" panose="05000000000000000000" pitchFamily="2" charset="2"/>
              </a:rPr>
              <a:t></a:t>
            </a:r>
            <a:r>
              <a:rPr lang="zh-CN" altLang="en-US" sz="2000" dirty="0">
                <a:latin typeface="Times New Roman Regular" panose="02020503050405090304" charset="0"/>
                <a:cs typeface="Times New Roman Regular" panose="02020503050405090304" charset="0"/>
                <a:sym typeface="Wingdings" panose="05000000000000000000" pitchFamily="2" charset="2"/>
              </a:rPr>
              <a:t>特征提取与融合</a:t>
            </a:r>
            <a:r>
              <a:rPr lang="en-US" altLang="zh-CN" sz="2000" dirty="0">
                <a:latin typeface="Times New Roman Regular" panose="02020503050405090304" charset="0"/>
                <a:cs typeface="Times New Roman Regular" panose="02020503050405090304" charset="0"/>
                <a:sym typeface="Wingdings" panose="05000000000000000000" pitchFamily="2" charset="2"/>
              </a:rPr>
              <a:t></a:t>
            </a:r>
            <a:r>
              <a:rPr lang="zh-CN" altLang="en-US" sz="2000" dirty="0">
                <a:latin typeface="Times New Roman Regular" panose="02020503050405090304" charset="0"/>
                <a:cs typeface="Times New Roman Regular" panose="02020503050405090304" charset="0"/>
                <a:sym typeface="Wingdings" panose="05000000000000000000" pitchFamily="2" charset="2"/>
              </a:rPr>
              <a:t>估计关键点</a:t>
            </a:r>
            <a:r>
              <a:rPr lang="en-US" altLang="zh-CN" sz="2000" dirty="0">
                <a:latin typeface="Times New Roman Regular" panose="02020503050405090304" charset="0"/>
                <a:cs typeface="Times New Roman Regular" panose="02020503050405090304" charset="0"/>
                <a:sym typeface="Wingdings" panose="05000000000000000000" pitchFamily="2" charset="2"/>
              </a:rPr>
              <a:t>&amp;</a:t>
            </a:r>
            <a:r>
              <a:rPr lang="zh-CN" altLang="en-US" sz="2000" dirty="0">
                <a:latin typeface="Times New Roman Regular" panose="02020503050405090304" charset="0"/>
                <a:cs typeface="Times New Roman Regular" panose="02020503050405090304" charset="0"/>
                <a:sym typeface="Wingdings" panose="05000000000000000000" pitchFamily="2" charset="2"/>
              </a:rPr>
              <a:t>中心点偏移</a:t>
            </a:r>
            <a:endParaRPr lang="en-US" altLang="zh-CN" sz="2000" dirty="0">
              <a:latin typeface="Times New Roman Regular" panose="02020503050405090304" charset="0"/>
              <a:cs typeface="Times New Roman Regular" panose="02020503050405090304" charset="0"/>
              <a:sym typeface="Wingdings" panose="05000000000000000000" pitchFamily="2" charset="2"/>
            </a:endParaRPr>
          </a:p>
          <a:p>
            <a:r>
              <a:rPr lang="en-US" altLang="zh-CN" sz="2000" dirty="0">
                <a:latin typeface="Times New Roman Regular" panose="02020503050405090304" charset="0"/>
                <a:cs typeface="Times New Roman Regular" panose="02020503050405090304" charset="0"/>
                <a:sym typeface="Wingdings" panose="05000000000000000000" pitchFamily="2" charset="2"/>
              </a:rPr>
              <a:t>	     </a:t>
            </a:r>
            <a:r>
              <a:rPr lang="zh-CN" altLang="en-US" sz="2000" dirty="0">
                <a:latin typeface="Times New Roman Regular" panose="02020503050405090304" charset="0"/>
                <a:cs typeface="Times New Roman Regular" panose="02020503050405090304" charset="0"/>
                <a:sym typeface="Wingdings" panose="05000000000000000000" pitchFamily="2" charset="2"/>
              </a:rPr>
              <a:t>语义分割筛选</a:t>
            </a:r>
            <a:r>
              <a:rPr lang="en-US" altLang="zh-CN" sz="2000" dirty="0">
                <a:latin typeface="Times New Roman Regular" panose="02020503050405090304" charset="0"/>
                <a:cs typeface="Times New Roman Regular" panose="02020503050405090304" charset="0"/>
                <a:sym typeface="Wingdings" panose="05000000000000000000" pitchFamily="2" charset="2"/>
              </a:rPr>
              <a:t>&amp;</a:t>
            </a:r>
            <a:r>
              <a:rPr lang="zh-CN" altLang="en-US" sz="2000" dirty="0">
                <a:latin typeface="Times New Roman Regular" panose="02020503050405090304" charset="0"/>
                <a:cs typeface="Times New Roman Regular" panose="02020503050405090304" charset="0"/>
                <a:sym typeface="Wingdings" panose="05000000000000000000" pitchFamily="2" charset="2"/>
              </a:rPr>
              <a:t>聚类</a:t>
            </a:r>
            <a:r>
              <a:rPr lang="en-US" altLang="zh-CN" sz="2000" dirty="0">
                <a:latin typeface="Times New Roman Regular" panose="02020503050405090304" charset="0"/>
                <a:cs typeface="Times New Roman Regular" panose="02020503050405090304" charset="0"/>
                <a:sym typeface="Wingdings" panose="05000000000000000000" pitchFamily="2" charset="2"/>
              </a:rPr>
              <a:t></a:t>
            </a:r>
            <a:r>
              <a:rPr lang="zh-CN" altLang="en-US" sz="2000" dirty="0">
                <a:latin typeface="Times New Roman Regular" panose="02020503050405090304" charset="0"/>
                <a:cs typeface="Times New Roman Regular" panose="02020503050405090304" charset="0"/>
                <a:sym typeface="Wingdings" panose="05000000000000000000" pitchFamily="2" charset="2"/>
              </a:rPr>
              <a:t>获得关键点坐标估计</a:t>
            </a:r>
            <a:r>
              <a:rPr lang="en-US" altLang="zh-CN" sz="2000" dirty="0">
                <a:latin typeface="Times New Roman Regular" panose="02020503050405090304" charset="0"/>
                <a:cs typeface="Times New Roman Regular" panose="02020503050405090304" charset="0"/>
                <a:sym typeface="Wingdings" panose="05000000000000000000" pitchFamily="2" charset="2"/>
              </a:rPr>
              <a:t></a:t>
            </a:r>
            <a:r>
              <a:rPr lang="zh-CN" altLang="en-US" sz="2000" dirty="0">
                <a:latin typeface="Times New Roman Regular" panose="02020503050405090304" charset="0"/>
                <a:cs typeface="Times New Roman Regular" panose="02020503050405090304" charset="0"/>
                <a:sym typeface="Wingdings" panose="05000000000000000000" pitchFamily="2" charset="2"/>
              </a:rPr>
              <a:t>最小二乘法估计位姿</a:t>
            </a:r>
            <a:endParaRPr lang="en-US" altLang="zh-CN" sz="2000" dirty="0">
              <a:latin typeface="Times New Roman Regular" panose="02020503050405090304" charset="0"/>
              <a:cs typeface="Times New Roman Regular" panose="02020503050405090304" charset="0"/>
            </a:endParaRPr>
          </a:p>
        </p:txBody>
      </p:sp>
      <p:pic>
        <p:nvPicPr>
          <p:cNvPr id="2" name="图片 1"/>
          <p:cNvPicPr>
            <a:picLocks noChangeAspect="1"/>
          </p:cNvPicPr>
          <p:nvPr/>
        </p:nvPicPr>
        <p:blipFill>
          <a:blip r:embed="rId1"/>
          <a:stretch>
            <a:fillRect/>
          </a:stretch>
        </p:blipFill>
        <p:spPr>
          <a:xfrm>
            <a:off x="3116580" y="1101725"/>
            <a:ext cx="5958840" cy="4155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600" y="518400"/>
            <a:ext cx="8769600" cy="583565"/>
          </a:xfrm>
          <a:prstGeom prst="rect">
            <a:avLst/>
          </a:prstGeom>
          <a:noFill/>
        </p:spPr>
        <p:txBody>
          <a:bodyPr wrap="square" rtlCol="0">
            <a:spAutoFit/>
          </a:bodyPr>
          <a:lstStyle/>
          <a:p>
            <a:r>
              <a:rPr lang="en-US" sz="3200" b="1" dirty="0">
                <a:latin typeface="Songti SC Bold" panose="02010800040101010101" charset="-122"/>
                <a:ea typeface="Songti SC Bold" panose="02010800040101010101" charset="-122"/>
              </a:rPr>
              <a:t>PVN3D</a:t>
            </a:r>
            <a:r>
              <a:rPr lang="zh-CN" altLang="en-US" sz="3200" dirty="0">
                <a:latin typeface="Songti SC" panose="02010800040101010101" charset="-122"/>
                <a:ea typeface="Songti SC" panose="02010800040101010101" charset="-122"/>
              </a:rPr>
              <a:t>存在的不足之处：</a:t>
            </a:r>
            <a:endParaRPr lang="zh-CN" altLang="en-US" sz="3200" dirty="0">
              <a:latin typeface="Songti SC" panose="02010800040101010101" charset="-122"/>
              <a:ea typeface="Songti SC" panose="02010800040101010101" charset="-122"/>
            </a:endParaRPr>
          </a:p>
        </p:txBody>
      </p:sp>
      <p:sp>
        <p:nvSpPr>
          <p:cNvPr id="3" name="TextBox 3"/>
          <p:cNvSpPr txBox="1"/>
          <p:nvPr/>
        </p:nvSpPr>
        <p:spPr>
          <a:xfrm>
            <a:off x="669127" y="1227635"/>
            <a:ext cx="9417375" cy="5077460"/>
          </a:xfrm>
          <a:prstGeom prst="rect">
            <a:avLst/>
          </a:prstGeom>
          <a:noFill/>
        </p:spPr>
        <p:txBody>
          <a:bodyPr wrap="square" rtlCol="0">
            <a:spAutoFit/>
          </a:bodyPr>
          <a:lstStyle/>
          <a:p>
            <a:pPr marL="457200" indent="-457200">
              <a:lnSpc>
                <a:spcPct val="150000"/>
              </a:lnSpc>
              <a:buFont typeface="Arial" panose="02080604020202020204" pitchFamily="34" charset="0"/>
              <a:buChar char="•"/>
            </a:pPr>
            <a:r>
              <a:rPr lang="zh-CN" altLang="en-US" sz="2400" dirty="0">
                <a:latin typeface="Songti SC Regular" panose="02010800040101010101" charset="-122"/>
                <a:ea typeface="Songti SC Regular" panose="02010800040101010101" charset="-122"/>
                <a:cs typeface="Songti SC Regular" panose="02010800040101010101" charset="-122"/>
              </a:rPr>
              <a:t>在计算用于位姿估计的关键点坐标时，进行了筛选和聚类；由于该过程不可微，因此</a:t>
            </a:r>
            <a:r>
              <a:rPr lang="zh-CN" altLang="en-US" sz="2400" b="1" dirty="0">
                <a:latin typeface="Songti SC Bold" panose="02010800040101010101" charset="-122"/>
                <a:ea typeface="Songti SC Bold" panose="02010800040101010101" charset="-122"/>
                <a:cs typeface="Songti SC Bold" panose="02010800040101010101" charset="-122"/>
              </a:rPr>
              <a:t>位姿估计误差相关的</a:t>
            </a:r>
            <a:r>
              <a:rPr lang="en-US" altLang="zh-CN" sz="2400" b="1" dirty="0">
                <a:latin typeface="Songti SC Bold" panose="02010800040101010101" charset="-122"/>
                <a:ea typeface="Songti SC Bold" panose="02010800040101010101" charset="-122"/>
                <a:cs typeface="Songti SC Bold" panose="02010800040101010101" charset="-122"/>
              </a:rPr>
              <a:t>loss</a:t>
            </a:r>
            <a:r>
              <a:rPr lang="zh-CN" altLang="en-US" sz="2400" b="1" dirty="0">
                <a:latin typeface="Songti SC Bold" panose="02010800040101010101" charset="-122"/>
                <a:ea typeface="Songti SC Bold" panose="02010800040101010101" charset="-122"/>
                <a:cs typeface="Songti SC Bold" panose="02010800040101010101" charset="-122"/>
              </a:rPr>
              <a:t>无法回传</a:t>
            </a:r>
            <a:r>
              <a:rPr lang="zh-CN" altLang="en-US" sz="2400" dirty="0">
                <a:latin typeface="Songti SC Regular" panose="02010800040101010101" charset="-122"/>
                <a:ea typeface="Songti SC Regular" panose="02010800040101010101" charset="-122"/>
                <a:cs typeface="Songti SC Regular" panose="02010800040101010101" charset="-122"/>
              </a:rPr>
              <a:t>。</a:t>
            </a:r>
            <a:endParaRPr lang="en-US" altLang="zh-CN" sz="2400" dirty="0">
              <a:latin typeface="Songti SC Regular" panose="02010800040101010101" charset="-122"/>
              <a:ea typeface="Songti SC Regular" panose="02010800040101010101" charset="-122"/>
              <a:cs typeface="Songti SC Regular" panose="02010800040101010101" charset="-122"/>
            </a:endParaRPr>
          </a:p>
          <a:p>
            <a:pPr marL="457200" indent="-457200">
              <a:lnSpc>
                <a:spcPct val="150000"/>
              </a:lnSpc>
              <a:buFont typeface="Arial" panose="02080604020202020204" pitchFamily="34" charset="0"/>
              <a:buChar char="•"/>
            </a:pPr>
            <a:endParaRPr lang="en-US" altLang="zh-CN" sz="2400" dirty="0">
              <a:latin typeface="Songti SC Regular" panose="02010800040101010101" charset="-122"/>
              <a:ea typeface="Songti SC Regular" panose="02010800040101010101" charset="-122"/>
              <a:cs typeface="Songti SC Regular" panose="02010800040101010101" charset="-122"/>
            </a:endParaRPr>
          </a:p>
          <a:p>
            <a:pPr marL="457200" indent="-457200">
              <a:lnSpc>
                <a:spcPct val="150000"/>
              </a:lnSpc>
              <a:buFont typeface="Arial" panose="02080604020202020204" pitchFamily="34" charset="0"/>
              <a:buChar char="•"/>
            </a:pPr>
            <a:endParaRPr lang="en-US" altLang="zh-CN" sz="2400" dirty="0">
              <a:latin typeface="Songti SC Regular" panose="02010800040101010101" charset="-122"/>
              <a:ea typeface="Songti SC Regular" panose="02010800040101010101" charset="-122"/>
              <a:cs typeface="Songti SC Regular" panose="02010800040101010101" charset="-122"/>
            </a:endParaRPr>
          </a:p>
          <a:p>
            <a:pPr marL="457200" indent="-457200">
              <a:lnSpc>
                <a:spcPct val="150000"/>
              </a:lnSpc>
              <a:buFont typeface="Arial" panose="02080604020202020204" pitchFamily="34" charset="0"/>
              <a:buChar char="•"/>
            </a:pPr>
            <a:endParaRPr lang="en-US" altLang="zh-CN" sz="2400" dirty="0">
              <a:latin typeface="Songti SC Regular" panose="02010800040101010101" charset="-122"/>
              <a:ea typeface="Songti SC Regular" panose="02010800040101010101" charset="-122"/>
              <a:cs typeface="Songti SC Regular" panose="02010800040101010101" charset="-122"/>
            </a:endParaRPr>
          </a:p>
          <a:p>
            <a:pPr marL="457200" indent="-457200">
              <a:lnSpc>
                <a:spcPct val="150000"/>
              </a:lnSpc>
              <a:buFont typeface="Arial" panose="02080604020202020204" pitchFamily="34" charset="0"/>
              <a:buChar char="•"/>
            </a:pPr>
            <a:endParaRPr lang="en-US" altLang="zh-CN" sz="2400" dirty="0">
              <a:latin typeface="Songti SC Regular" panose="02010800040101010101" charset="-122"/>
              <a:ea typeface="Songti SC Regular" panose="02010800040101010101" charset="-122"/>
              <a:cs typeface="Songti SC Regular" panose="02010800040101010101" charset="-122"/>
            </a:endParaRPr>
          </a:p>
          <a:p>
            <a:pPr marL="457200" indent="-457200">
              <a:lnSpc>
                <a:spcPct val="150000"/>
              </a:lnSpc>
              <a:buFont typeface="Arial" panose="02080604020202020204" pitchFamily="34" charset="0"/>
              <a:buChar char="•"/>
            </a:pPr>
            <a:r>
              <a:rPr lang="zh-CN" altLang="en-US" sz="2400" dirty="0">
                <a:latin typeface="Songti SC Regular" panose="02010800040101010101" charset="-122"/>
                <a:ea typeface="Songti SC Regular" panose="02010800040101010101" charset="-122"/>
                <a:cs typeface="Songti SC Regular" panose="02010800040101010101" charset="-122"/>
              </a:rPr>
              <a:t>多任务学习网络相对分立，对于训练过程中回传的</a:t>
            </a:r>
            <a:r>
              <a:rPr lang="en-US" altLang="zh-CN" sz="2400" dirty="0">
                <a:latin typeface="Songti SC Regular" panose="02010800040101010101" charset="-122"/>
                <a:ea typeface="Songti SC Regular" panose="02010800040101010101" charset="-122"/>
                <a:cs typeface="Songti SC Regular" panose="02010800040101010101" charset="-122"/>
              </a:rPr>
              <a:t>loss</a:t>
            </a:r>
            <a:r>
              <a:rPr lang="zh-CN" altLang="en-US" sz="2400" dirty="0">
                <a:latin typeface="Songti SC Regular" panose="02010800040101010101" charset="-122"/>
                <a:ea typeface="Songti SC Regular" panose="02010800040101010101" charset="-122"/>
                <a:cs typeface="Songti SC Regular" panose="02010800040101010101" charset="-122"/>
              </a:rPr>
              <a:t>也不存在相互作用；实际仅在效果评价环节联合进行位姿估计。尚未充分发挥联合优化网络的优势。</a:t>
            </a:r>
            <a:endParaRPr lang="zh-CN" altLang="en-US" sz="2400" dirty="0">
              <a:latin typeface="Songti SC Regular" panose="02010800040101010101" charset="-122"/>
              <a:ea typeface="Songti SC Regular" panose="02010800040101010101" charset="-122"/>
              <a:cs typeface="Songti SC Regular" panose="02010800040101010101" charset="-122"/>
            </a:endParaRPr>
          </a:p>
        </p:txBody>
      </p:sp>
      <p:sp>
        <p:nvSpPr>
          <p:cNvPr id="5" name="椭圆 4"/>
          <p:cNvSpPr/>
          <p:nvPr/>
        </p:nvSpPr>
        <p:spPr>
          <a:xfrm flipH="1">
            <a:off x="2691130" y="3446780"/>
            <a:ext cx="170180" cy="2063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7" name="椭圆 6"/>
          <p:cNvSpPr/>
          <p:nvPr/>
        </p:nvSpPr>
        <p:spPr>
          <a:xfrm flipH="1">
            <a:off x="3285490" y="3037840"/>
            <a:ext cx="170180" cy="2063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8" name="椭圆 7"/>
          <p:cNvSpPr/>
          <p:nvPr/>
        </p:nvSpPr>
        <p:spPr>
          <a:xfrm flipH="1">
            <a:off x="4197985" y="3244215"/>
            <a:ext cx="170180" cy="2063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9" name="椭圆 8"/>
          <p:cNvSpPr/>
          <p:nvPr/>
        </p:nvSpPr>
        <p:spPr>
          <a:xfrm flipH="1">
            <a:off x="3627755" y="3938905"/>
            <a:ext cx="170180" cy="2063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椭圆 9"/>
          <p:cNvSpPr/>
          <p:nvPr/>
        </p:nvSpPr>
        <p:spPr>
          <a:xfrm flipH="1">
            <a:off x="4027805" y="2558415"/>
            <a:ext cx="170180" cy="2063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椭圆 10"/>
          <p:cNvSpPr/>
          <p:nvPr/>
        </p:nvSpPr>
        <p:spPr>
          <a:xfrm flipH="1">
            <a:off x="2988945" y="2764790"/>
            <a:ext cx="170180" cy="2063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2" name="椭圆 11"/>
          <p:cNvSpPr/>
          <p:nvPr/>
        </p:nvSpPr>
        <p:spPr>
          <a:xfrm flipH="1">
            <a:off x="2190750" y="2971165"/>
            <a:ext cx="170180" cy="2063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3" name="椭圆 12"/>
          <p:cNvSpPr/>
          <p:nvPr/>
        </p:nvSpPr>
        <p:spPr>
          <a:xfrm flipH="1">
            <a:off x="2861310" y="3938905"/>
            <a:ext cx="170180" cy="2063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5" name="任意多边形 14"/>
          <p:cNvSpPr/>
          <p:nvPr/>
        </p:nvSpPr>
        <p:spPr>
          <a:xfrm>
            <a:off x="2327910" y="2344420"/>
            <a:ext cx="1948815" cy="2165985"/>
          </a:xfrm>
          <a:custGeom>
            <a:avLst/>
            <a:gdLst>
              <a:gd name="connisteX0" fmla="*/ 545667 w 1949291"/>
              <a:gd name="connsiteY0" fmla="*/ 142834 h 2165734"/>
              <a:gd name="connisteX1" fmla="*/ 329132 w 1949291"/>
              <a:gd name="connsiteY1" fmla="*/ 838794 h 2165734"/>
              <a:gd name="connisteX2" fmla="*/ 716482 w 1949291"/>
              <a:gd name="connsiteY2" fmla="*/ 1203284 h 2165734"/>
              <a:gd name="connisteX3" fmla="*/ 9727 w 1949291"/>
              <a:gd name="connsiteY3" fmla="*/ 1967824 h 2165734"/>
              <a:gd name="connisteX4" fmla="*/ 1230197 w 1949291"/>
              <a:gd name="connsiteY4" fmla="*/ 2115779 h 2165734"/>
              <a:gd name="connisteX5" fmla="*/ 1936952 w 1949291"/>
              <a:gd name="connsiteY5" fmla="*/ 1431249 h 2165734"/>
              <a:gd name="connisteX6" fmla="*/ 1571827 w 1949291"/>
              <a:gd name="connsiteY6" fmla="*/ 770214 h 2165734"/>
              <a:gd name="connisteX7" fmla="*/ 922222 w 1949291"/>
              <a:gd name="connsiteY7" fmla="*/ 74254 h 2165734"/>
              <a:gd name="connisteX8" fmla="*/ 545667 w 1949291"/>
              <a:gd name="connsiteY8" fmla="*/ 142834 h 216573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949292" h="2165735">
                <a:moveTo>
                  <a:pt x="545668" y="142834"/>
                </a:moveTo>
                <a:cubicBezTo>
                  <a:pt x="426923" y="295869"/>
                  <a:pt x="294843" y="626704"/>
                  <a:pt x="329133" y="838794"/>
                </a:cubicBezTo>
                <a:cubicBezTo>
                  <a:pt x="363423" y="1050884"/>
                  <a:pt x="780618" y="977224"/>
                  <a:pt x="716483" y="1203284"/>
                </a:cubicBezTo>
                <a:cubicBezTo>
                  <a:pt x="652348" y="1429344"/>
                  <a:pt x="-93142" y="1785579"/>
                  <a:pt x="9728" y="1967824"/>
                </a:cubicBezTo>
                <a:cubicBezTo>
                  <a:pt x="112598" y="2150069"/>
                  <a:pt x="844753" y="2223094"/>
                  <a:pt x="1230198" y="2115779"/>
                </a:cubicBezTo>
                <a:cubicBezTo>
                  <a:pt x="1615643" y="2008464"/>
                  <a:pt x="1868373" y="1700489"/>
                  <a:pt x="1936953" y="1431249"/>
                </a:cubicBezTo>
                <a:cubicBezTo>
                  <a:pt x="2005533" y="1162009"/>
                  <a:pt x="1775028" y="1041359"/>
                  <a:pt x="1571828" y="770214"/>
                </a:cubicBezTo>
                <a:cubicBezTo>
                  <a:pt x="1368628" y="499069"/>
                  <a:pt x="1127328" y="199984"/>
                  <a:pt x="922223" y="74254"/>
                </a:cubicBezTo>
                <a:cubicBezTo>
                  <a:pt x="717118" y="-51476"/>
                  <a:pt x="664413" y="-10201"/>
                  <a:pt x="545668" y="142834"/>
                </a:cubicBezTo>
                <a:close/>
              </a:path>
            </a:pathLst>
          </a:cu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2428875" y="4448810"/>
            <a:ext cx="1892935" cy="368300"/>
          </a:xfrm>
          <a:prstGeom prst="rect">
            <a:avLst/>
          </a:prstGeom>
          <a:noFill/>
        </p:spPr>
        <p:txBody>
          <a:bodyPr wrap="square" rtlCol="0">
            <a:spAutoFit/>
          </a:bodyPr>
          <a:p>
            <a:pPr algn="ctr"/>
            <a:r>
              <a:rPr lang="en-US" altLang="zh-CN" b="1">
                <a:latin typeface="Times New Roman Bold" panose="02020503050405090304" charset="0"/>
                <a:cs typeface="Times New Roman Bold" panose="02020503050405090304" charset="0"/>
              </a:rPr>
              <a:t>Vote</a:t>
            </a:r>
            <a:endParaRPr lang="en-US" altLang="zh-CN" b="1">
              <a:latin typeface="Times New Roman Bold" panose="02020503050405090304" charset="0"/>
              <a:cs typeface="Times New Roman Bold" panose="02020503050405090304" charset="0"/>
            </a:endParaRPr>
          </a:p>
        </p:txBody>
      </p:sp>
      <p:cxnSp>
        <p:nvCxnSpPr>
          <p:cNvPr id="17" name="直接箭头连接符 16"/>
          <p:cNvCxnSpPr/>
          <p:nvPr/>
        </p:nvCxnSpPr>
        <p:spPr>
          <a:xfrm flipV="1">
            <a:off x="4800600" y="3422650"/>
            <a:ext cx="1813560" cy="114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4521835" y="2971165"/>
            <a:ext cx="2371090" cy="368300"/>
          </a:xfrm>
          <a:prstGeom prst="rect">
            <a:avLst/>
          </a:prstGeom>
          <a:noFill/>
        </p:spPr>
        <p:txBody>
          <a:bodyPr wrap="square" rtlCol="0">
            <a:spAutoFit/>
          </a:bodyPr>
          <a:p>
            <a:pPr algn="ctr"/>
            <a:r>
              <a:rPr lang="en-US" altLang="zh-CN">
                <a:latin typeface="Times New Roman Regular" panose="02020503050405090304" charset="0"/>
                <a:cs typeface="Times New Roman Regular" panose="02020503050405090304" charset="0"/>
              </a:rPr>
              <a:t>Mean Shift Cluster</a:t>
            </a:r>
            <a:endParaRPr lang="en-US" altLang="zh-CN">
              <a:latin typeface="Times New Roman Regular" panose="02020503050405090304" charset="0"/>
              <a:cs typeface="Times New Roman Regular" panose="02020503050405090304" charset="0"/>
            </a:endParaRPr>
          </a:p>
        </p:txBody>
      </p:sp>
      <p:sp>
        <p:nvSpPr>
          <p:cNvPr id="19" name="文本框 18"/>
          <p:cNvSpPr txBox="1"/>
          <p:nvPr/>
        </p:nvSpPr>
        <p:spPr>
          <a:xfrm>
            <a:off x="7161530" y="3650615"/>
            <a:ext cx="2924810" cy="368300"/>
          </a:xfrm>
          <a:prstGeom prst="rect">
            <a:avLst/>
          </a:prstGeom>
          <a:noFill/>
        </p:spPr>
        <p:txBody>
          <a:bodyPr wrap="square" rtlCol="0">
            <a:spAutoFit/>
          </a:bodyPr>
          <a:p>
            <a:pPr algn="ctr"/>
            <a:r>
              <a:rPr lang="en-US" altLang="zh-CN">
                <a:latin typeface="Times New Roman Regular" panose="02020503050405090304" charset="0"/>
                <a:cs typeface="Times New Roman Regular" panose="02020503050405090304" charset="0"/>
              </a:rPr>
              <a:t>Predicted Keypoint</a:t>
            </a:r>
            <a:endParaRPr lang="en-US" altLang="zh-CN">
              <a:latin typeface="Times New Roman Regular" panose="02020503050405090304" charset="0"/>
              <a:cs typeface="Times New Roman Regular" panose="02020503050405090304" charset="0"/>
            </a:endParaRPr>
          </a:p>
        </p:txBody>
      </p:sp>
      <p:sp>
        <p:nvSpPr>
          <p:cNvPr id="20" name="椭圆 19"/>
          <p:cNvSpPr/>
          <p:nvPr/>
        </p:nvSpPr>
        <p:spPr>
          <a:xfrm flipH="1">
            <a:off x="8538845" y="3244215"/>
            <a:ext cx="170180" cy="20637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21" name="文本框 20"/>
          <p:cNvSpPr txBox="1"/>
          <p:nvPr/>
        </p:nvSpPr>
        <p:spPr>
          <a:xfrm>
            <a:off x="4484370" y="4080510"/>
            <a:ext cx="742950" cy="368300"/>
          </a:xfrm>
          <a:prstGeom prst="rect">
            <a:avLst/>
          </a:prstGeom>
          <a:noFill/>
        </p:spPr>
        <p:txBody>
          <a:bodyPr wrap="square" rtlCol="0">
            <a:spAutoFit/>
          </a:bodyPr>
          <a:p>
            <a:pPr algn="ctr"/>
            <a:r>
              <a:rPr lang="en-US" altLang="zh-CN">
                <a:latin typeface="Times New Roman Regular" panose="02020503050405090304" charset="0"/>
                <a:cs typeface="Times New Roman Regular" panose="02020503050405090304" charset="0"/>
              </a:rPr>
              <a:t>Mask</a:t>
            </a:r>
            <a:endParaRPr lang="en-US" altLang="zh-CN">
              <a:latin typeface="Times New Roman Regular" panose="02020503050405090304" charset="0"/>
              <a:cs typeface="Times New Roman Regular" panose="02020503050405090304" charset="0"/>
            </a:endParaRPr>
          </a:p>
        </p:txBody>
      </p:sp>
      <p:cxnSp>
        <p:nvCxnSpPr>
          <p:cNvPr id="22" name="曲线连接符 21"/>
          <p:cNvCxnSpPr>
            <a:stCxn id="21" idx="1"/>
          </p:cNvCxnSpPr>
          <p:nvPr/>
        </p:nvCxnSpPr>
        <p:spPr>
          <a:xfrm rot="10800000">
            <a:off x="4128135" y="4038600"/>
            <a:ext cx="356235" cy="226060"/>
          </a:xfrm>
          <a:prstGeom prst="curvedConnector3">
            <a:avLst>
              <a:gd name="adj1" fmla="val 4991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600" y="518400"/>
            <a:ext cx="8769600" cy="583565"/>
          </a:xfrm>
          <a:prstGeom prst="rect">
            <a:avLst/>
          </a:prstGeom>
          <a:noFill/>
        </p:spPr>
        <p:txBody>
          <a:bodyPr wrap="square" rtlCol="0">
            <a:spAutoFit/>
          </a:bodyPr>
          <a:lstStyle/>
          <a:p>
            <a:r>
              <a:rPr lang="zh-CN" altLang="en-US" sz="3200" dirty="0">
                <a:latin typeface="Songti SC" panose="02010800040101010101" charset="-122"/>
                <a:ea typeface="Songti SC" panose="02010800040101010101" charset="-122"/>
              </a:rPr>
              <a:t>我们的方法</a:t>
            </a:r>
            <a:r>
              <a:rPr lang="zh-CN" altLang="en-US" sz="3200" dirty="0">
                <a:latin typeface="Songti SC Bold" panose="02010800040101010101" charset="-122"/>
                <a:ea typeface="Songti SC Bold" panose="02010800040101010101" charset="-122"/>
              </a:rPr>
              <a:t>：</a:t>
            </a:r>
            <a:endParaRPr lang="zh-CN" altLang="en-US" sz="3200" dirty="0">
              <a:latin typeface="Songti SC Bold" panose="02010800040101010101" charset="-122"/>
              <a:ea typeface="Songti SC Bold" panose="02010800040101010101" charset="-122"/>
            </a:endParaRPr>
          </a:p>
        </p:txBody>
      </p:sp>
      <p:pic>
        <p:nvPicPr>
          <p:cNvPr id="5" name="图片 4" descr="our_model_2"/>
          <p:cNvPicPr>
            <a:picLocks noChangeAspect="1"/>
          </p:cNvPicPr>
          <p:nvPr/>
        </p:nvPicPr>
        <p:blipFill>
          <a:blip r:embed="rId1"/>
          <a:stretch>
            <a:fillRect/>
          </a:stretch>
        </p:blipFill>
        <p:spPr>
          <a:xfrm>
            <a:off x="1425575" y="1093470"/>
            <a:ext cx="9340850" cy="4670425"/>
          </a:xfrm>
          <a:prstGeom prst="rect">
            <a:avLst/>
          </a:prstGeom>
        </p:spPr>
      </p:pic>
      <p:sp>
        <p:nvSpPr>
          <p:cNvPr id="6" name="圆角矩形 5"/>
          <p:cNvSpPr/>
          <p:nvPr/>
        </p:nvSpPr>
        <p:spPr>
          <a:xfrm>
            <a:off x="4790440" y="2067560"/>
            <a:ext cx="2611755" cy="1117600"/>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4575175" y="3408045"/>
            <a:ext cx="2406650" cy="2075815"/>
          </a:xfrm>
          <a:prstGeom prst="roundRect">
            <a:avLst/>
          </a:prstGeom>
          <a:noFill/>
          <a:ln w="28575">
            <a:solidFill>
              <a:srgbClr val="FFC000"/>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7" name="圆角矩形 6"/>
          <p:cNvSpPr/>
          <p:nvPr/>
        </p:nvSpPr>
        <p:spPr>
          <a:xfrm>
            <a:off x="7553960" y="1949450"/>
            <a:ext cx="2816860" cy="2736850"/>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2357120" y="2453005"/>
            <a:ext cx="2065020" cy="1950720"/>
          </a:xfrm>
          <a:prstGeom prst="roundRect">
            <a:avLst/>
          </a:prstGeom>
          <a:noFill/>
          <a:ln w="28575">
            <a:solidFill>
              <a:schemeClr val="accent1">
                <a:lumMod val="75000"/>
              </a:schemeClr>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9" name="文本框 8"/>
          <p:cNvSpPr txBox="1"/>
          <p:nvPr/>
        </p:nvSpPr>
        <p:spPr>
          <a:xfrm>
            <a:off x="7025005" y="1289685"/>
            <a:ext cx="1311275" cy="368300"/>
          </a:xfrm>
          <a:prstGeom prst="rect">
            <a:avLst/>
          </a:prstGeom>
          <a:noFill/>
        </p:spPr>
        <p:txBody>
          <a:bodyPr wrap="square" rtlCol="0">
            <a:spAutoFit/>
          </a:bodyPr>
          <a:p>
            <a:pPr algn="ctr"/>
            <a:r>
              <a:rPr lang="en-US" altLang="zh-CN" b="1">
                <a:latin typeface="Times New Roman Bold" panose="02020503050405090304" charset="0"/>
                <a:cs typeface="Times New Roman Bold" panose="02020503050405090304" charset="0"/>
              </a:rPr>
              <a:t>Ours</a:t>
            </a:r>
            <a:endParaRPr lang="en-US" altLang="zh-CN" b="1">
              <a:latin typeface="Times New Roman Bold" panose="02020503050405090304" charset="0"/>
              <a:cs typeface="Times New Roman Bold" panose="02020503050405090304" charset="0"/>
            </a:endParaRPr>
          </a:p>
        </p:txBody>
      </p:sp>
      <p:cxnSp>
        <p:nvCxnSpPr>
          <p:cNvPr id="10" name="曲线连接符 9"/>
          <p:cNvCxnSpPr>
            <a:stCxn id="9" idx="2"/>
            <a:endCxn id="6" idx="0"/>
          </p:cNvCxnSpPr>
          <p:nvPr/>
        </p:nvCxnSpPr>
        <p:spPr>
          <a:xfrm rot="5400000">
            <a:off x="6684010" y="1070610"/>
            <a:ext cx="409575" cy="1584325"/>
          </a:xfrm>
          <a:prstGeom prst="curvedConnector3">
            <a:avLst>
              <a:gd name="adj1" fmla="val 5007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9" idx="2"/>
            <a:endCxn id="7" idx="0"/>
          </p:cNvCxnSpPr>
          <p:nvPr/>
        </p:nvCxnSpPr>
        <p:spPr>
          <a:xfrm rot="5400000" flipV="1">
            <a:off x="8175943" y="1163003"/>
            <a:ext cx="291465" cy="128143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092700" y="5954395"/>
            <a:ext cx="2007235" cy="368300"/>
          </a:xfrm>
          <a:prstGeom prst="rect">
            <a:avLst/>
          </a:prstGeom>
          <a:noFill/>
        </p:spPr>
        <p:txBody>
          <a:bodyPr wrap="square" rtlCol="0">
            <a:spAutoFit/>
          </a:bodyPr>
          <a:p>
            <a:pPr algn="ctr"/>
            <a:r>
              <a:rPr lang="en-US" altLang="zh-CN">
                <a:latin typeface="Times New Roman Regular" panose="02020503050405090304" charset="0"/>
                <a:cs typeface="Times New Roman Regular" panose="02020503050405090304" charset="0"/>
              </a:rPr>
              <a:t>PVN3D's</a:t>
            </a:r>
            <a:endParaRPr lang="en-US" altLang="zh-CN">
              <a:latin typeface="Times New Roman Regular" panose="02020503050405090304" charset="0"/>
              <a:cs typeface="Times New Roman Regular" panose="02020503050405090304" charset="0"/>
            </a:endParaRPr>
          </a:p>
        </p:txBody>
      </p:sp>
      <p:cxnSp>
        <p:nvCxnSpPr>
          <p:cNvPr id="13" name="曲线连接符 12"/>
          <p:cNvCxnSpPr>
            <a:stCxn id="12" idx="0"/>
            <a:endCxn id="3" idx="2"/>
          </p:cNvCxnSpPr>
          <p:nvPr/>
        </p:nvCxnSpPr>
        <p:spPr>
          <a:xfrm rot="16200000" flipV="1">
            <a:off x="5702300" y="5560060"/>
            <a:ext cx="470535" cy="318135"/>
          </a:xfrm>
          <a:prstGeom prst="curvedConnector3">
            <a:avLst>
              <a:gd name="adj1" fmla="val 4993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58720" y="4551680"/>
            <a:ext cx="1861185" cy="368300"/>
          </a:xfrm>
          <a:prstGeom prst="rect">
            <a:avLst/>
          </a:prstGeom>
          <a:noFill/>
        </p:spPr>
        <p:txBody>
          <a:bodyPr wrap="square" rtlCol="0">
            <a:spAutoFit/>
          </a:bodyPr>
          <a:p>
            <a:pPr algn="ctr"/>
            <a:r>
              <a:rPr lang="zh-CN" altLang="en-US"/>
              <a:t>特征提取融合</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600" y="518400"/>
            <a:ext cx="8769600" cy="583565"/>
          </a:xfrm>
          <a:prstGeom prst="rect">
            <a:avLst/>
          </a:prstGeom>
          <a:noFill/>
        </p:spPr>
        <p:txBody>
          <a:bodyPr wrap="square" rtlCol="0">
            <a:spAutoFit/>
          </a:bodyPr>
          <a:lstStyle/>
          <a:p>
            <a:r>
              <a:rPr lang="en-US" altLang="zh-CN" sz="3200" dirty="0">
                <a:latin typeface="Times New Roman Regular" panose="02020503050405090304" charset="0"/>
                <a:ea typeface="Songti SC Bold" panose="02010800040101010101" charset="-122"/>
                <a:cs typeface="Times New Roman Regular" panose="02020503050405090304" charset="0"/>
              </a:rPr>
              <a:t>Loss</a:t>
            </a:r>
            <a:r>
              <a:rPr lang="zh-CN" altLang="en-US" sz="3200" dirty="0">
                <a:latin typeface="Songti SC Regular" panose="02010800040101010101" charset="-122"/>
                <a:ea typeface="Songti SC Regular" panose="02010800040101010101" charset="-122"/>
                <a:cs typeface="Times New Roman Regular" panose="02020503050405090304" charset="0"/>
              </a:rPr>
              <a:t>设计</a:t>
            </a:r>
            <a:endParaRPr lang="zh-CN" altLang="en-US" sz="3200" dirty="0">
              <a:latin typeface="Songti SC Regular" panose="02010800040101010101" charset="-122"/>
              <a:ea typeface="Songti SC Regular" panose="02010800040101010101" charset="-122"/>
              <a:cs typeface="Times New Roman Regular" panose="02020503050405090304" charset="0"/>
            </a:endParaRPr>
          </a:p>
        </p:txBody>
      </p:sp>
      <p:pic>
        <p:nvPicPr>
          <p:cNvPr id="5" name="图片 4" descr="our_model_2"/>
          <p:cNvPicPr>
            <a:picLocks noChangeAspect="1"/>
          </p:cNvPicPr>
          <p:nvPr/>
        </p:nvPicPr>
        <p:blipFill>
          <a:blip r:embed="rId1"/>
          <a:stretch>
            <a:fillRect/>
          </a:stretch>
        </p:blipFill>
        <p:spPr>
          <a:xfrm>
            <a:off x="3147695" y="295275"/>
            <a:ext cx="6901180" cy="3450590"/>
          </a:xfrm>
          <a:prstGeom prst="rect">
            <a:avLst/>
          </a:prstGeom>
          <a:ln>
            <a:solidFill>
              <a:schemeClr val="tx1"/>
            </a:solidFill>
          </a:ln>
        </p:spPr>
      </p:pic>
      <p:pic>
        <p:nvPicPr>
          <p:cNvPr id="2" name="图片 1" descr="Loss"/>
          <p:cNvPicPr>
            <a:picLocks noChangeAspect="1"/>
          </p:cNvPicPr>
          <p:nvPr/>
        </p:nvPicPr>
        <p:blipFill>
          <a:blip r:embed="rId2"/>
          <a:stretch>
            <a:fillRect/>
          </a:stretch>
        </p:blipFill>
        <p:spPr>
          <a:xfrm>
            <a:off x="2884805" y="3972560"/>
            <a:ext cx="7426960" cy="2114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0870" y="518160"/>
            <a:ext cx="10970895" cy="583565"/>
          </a:xfrm>
          <a:prstGeom prst="rect">
            <a:avLst/>
          </a:prstGeom>
          <a:noFill/>
        </p:spPr>
        <p:txBody>
          <a:bodyPr wrap="square" rtlCol="0">
            <a:spAutoFit/>
          </a:bodyPr>
          <a:lstStyle/>
          <a:p>
            <a:r>
              <a:rPr lang="zh-CN" altLang="en-US" sz="3200" dirty="0">
                <a:latin typeface="Songti SC Regular" panose="02010800040101010101" charset="-122"/>
                <a:ea typeface="Songti SC Regular" panose="02010800040101010101" charset="-122"/>
              </a:rPr>
              <a:t>训练设置与过程</a:t>
            </a:r>
            <a:endParaRPr lang="zh-CN" altLang="en-US" sz="3200" dirty="0">
              <a:latin typeface="Songti SC Regular" panose="02010800040101010101" charset="-122"/>
              <a:ea typeface="Songti SC Regular" panose="02010800040101010101"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70295" y="404495"/>
            <a:ext cx="2817600" cy="2113200"/>
          </a:xfrm>
          <a:prstGeom prst="rect">
            <a:avLst/>
          </a:prstGeom>
        </p:spPr>
      </p:pic>
      <p:sp>
        <p:nvSpPr>
          <p:cNvPr id="2" name="文本框 1"/>
          <p:cNvSpPr txBox="1"/>
          <p:nvPr/>
        </p:nvSpPr>
        <p:spPr>
          <a:xfrm>
            <a:off x="273050" y="1323975"/>
            <a:ext cx="8085455" cy="2676525"/>
          </a:xfrm>
          <a:prstGeom prst="rect">
            <a:avLst/>
          </a:prstGeom>
          <a:noFill/>
        </p:spPr>
        <p:txBody>
          <a:bodyPr wrap="square" rtlCol="0">
            <a:spAutoFit/>
          </a:bodyPr>
          <a:p>
            <a:pPr marL="285750" indent="-285750">
              <a:buFont typeface="Arial" panose="02080604020202020204" pitchFamily="34" charset="0"/>
              <a:buChar char="•"/>
            </a:pPr>
            <a:r>
              <a:rPr lang="en-US" altLang="zh-CN" sz="2800">
                <a:latin typeface="Times New Roman Regular" panose="02020503050405090304" charset="0"/>
                <a:cs typeface="Times New Roman Regular" panose="02020503050405090304" charset="0"/>
              </a:rPr>
              <a:t>Dataset</a:t>
            </a:r>
            <a:r>
              <a:rPr lang="zh-CN" altLang="en-US" sz="2800">
                <a:latin typeface="Times New Roman Regular" panose="02020503050405090304" charset="0"/>
                <a:cs typeface="Times New Roman Regular" panose="02020503050405090304" charset="0"/>
              </a:rPr>
              <a:t>：</a:t>
            </a:r>
            <a:r>
              <a:rPr lang="en-US" altLang="zh-CN" sz="2800">
                <a:latin typeface="Times New Roman Regular" panose="02020503050405090304" charset="0"/>
                <a:cs typeface="Times New Roman Regular" panose="02020503050405090304" charset="0"/>
              </a:rPr>
              <a:t>LineMod</a:t>
            </a:r>
            <a:r>
              <a:rPr lang="zh-CN" altLang="en-US" sz="2800">
                <a:latin typeface="Times New Roman Regular" panose="02020503050405090304" charset="0"/>
                <a:cs typeface="Times New Roman Regular" panose="02020503050405090304" charset="0"/>
              </a:rPr>
              <a:t>   ～</a:t>
            </a:r>
            <a:r>
              <a:rPr lang="en-US" altLang="zh-CN" sz="2800">
                <a:latin typeface="Times New Roman Regular" panose="02020503050405090304" charset="0"/>
                <a:cs typeface="Times New Roman Regular" panose="02020503050405090304" charset="0"/>
              </a:rPr>
              <a:t>11000 Images</a:t>
            </a:r>
            <a:endParaRPr lang="zh-CN" altLang="en-US" sz="2800">
              <a:latin typeface="Times New Roman Regular" panose="02020503050405090304" charset="0"/>
              <a:cs typeface="Times New Roman Regular" panose="02020503050405090304" charset="0"/>
            </a:endParaRPr>
          </a:p>
          <a:p>
            <a:pPr marL="285750" indent="-285750">
              <a:buFont typeface="Arial" panose="02080604020202020204" pitchFamily="34" charset="0"/>
              <a:buChar char="•"/>
            </a:pPr>
            <a:r>
              <a:rPr lang="en-US" altLang="zh-CN" sz="2800">
                <a:latin typeface="Times New Roman Regular" panose="02020503050405090304" charset="0"/>
                <a:cs typeface="Times New Roman Regular" panose="02020503050405090304" charset="0"/>
              </a:rPr>
              <a:t>Image Scale: 640*480</a:t>
            </a:r>
            <a:endParaRPr lang="en-US" altLang="zh-CN" sz="2800">
              <a:latin typeface="Times New Roman Regular" panose="02020503050405090304" charset="0"/>
              <a:cs typeface="Times New Roman Regular" panose="02020503050405090304" charset="0"/>
            </a:endParaRPr>
          </a:p>
          <a:p>
            <a:pPr marL="285750" indent="-285750">
              <a:buFont typeface="Arial" panose="02080604020202020204" pitchFamily="34" charset="0"/>
              <a:buChar char="•"/>
            </a:pPr>
            <a:r>
              <a:rPr lang="en-US" altLang="zh-CN" sz="2800">
                <a:latin typeface="Times New Roman Regular" panose="02020503050405090304" charset="0"/>
                <a:cs typeface="Times New Roman Regular" panose="02020503050405090304" charset="0"/>
              </a:rPr>
              <a:t>50 Epoches</a:t>
            </a:r>
            <a:endParaRPr lang="en-US" altLang="zh-CN" sz="2800">
              <a:latin typeface="Times New Roman Regular" panose="02020503050405090304" charset="0"/>
              <a:cs typeface="Times New Roman Regular" panose="02020503050405090304" charset="0"/>
            </a:endParaRPr>
          </a:p>
          <a:p>
            <a:pPr marL="285750" indent="-285750">
              <a:buFont typeface="Arial" panose="02080604020202020204" pitchFamily="34" charset="0"/>
              <a:buChar char="•"/>
            </a:pPr>
            <a:r>
              <a:rPr lang="en-US" altLang="zh-CN" sz="2800">
                <a:latin typeface="Times New Roman Regular" panose="02020503050405090304" charset="0"/>
                <a:cs typeface="Times New Roman Regular" panose="02020503050405090304" charset="0"/>
              </a:rPr>
              <a:t>Batch Size: 2</a:t>
            </a:r>
            <a:endParaRPr lang="en-US" altLang="zh-CN" sz="2800">
              <a:latin typeface="Times New Roman Regular" panose="02020503050405090304" charset="0"/>
              <a:cs typeface="Times New Roman Regular" panose="02020503050405090304" charset="0"/>
            </a:endParaRPr>
          </a:p>
          <a:p>
            <a:pPr marL="285750" indent="-285750">
              <a:buFont typeface="Arial" panose="02080604020202020204" pitchFamily="34" charset="0"/>
              <a:buChar char="•"/>
            </a:pPr>
            <a:r>
              <a:rPr lang="en-US" altLang="zh-CN" sz="2800">
                <a:latin typeface="Times New Roman Regular" panose="02020503050405090304" charset="0"/>
                <a:cs typeface="Times New Roman Regular" panose="02020503050405090304" charset="0"/>
              </a:rPr>
              <a:t>2 Days to train per object</a:t>
            </a:r>
            <a:endParaRPr lang="en-US" altLang="zh-CN" sz="2800">
              <a:latin typeface="Times New Roman Regular" panose="02020503050405090304" charset="0"/>
              <a:cs typeface="Times New Roman Regular" panose="02020503050405090304" charset="0"/>
            </a:endParaRPr>
          </a:p>
          <a:p>
            <a:pPr marL="285750" indent="-285750">
              <a:buFont typeface="Arial" panose="02080604020202020204" pitchFamily="34" charset="0"/>
              <a:buChar char="•"/>
            </a:pPr>
            <a:r>
              <a:rPr lang="en-US" altLang="zh-CN" sz="2800">
                <a:latin typeface="Times New Roman Regular" panose="02020503050405090304" charset="0"/>
                <a:cs typeface="Times New Roman Regular" panose="02020503050405090304" charset="0"/>
              </a:rPr>
              <a:t>Not Finished Yet</a:t>
            </a:r>
            <a:endParaRPr lang="en-US" altLang="zh-CN" sz="2800">
              <a:latin typeface="Times New Roman Regular" panose="02020503050405090304" charset="0"/>
              <a:cs typeface="Times New Roman Regular" panose="0202050305040509030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0" y="403860"/>
            <a:ext cx="2818130" cy="2113915"/>
          </a:xfrm>
          <a:prstGeom prst="rect">
            <a:avLst/>
          </a:prstGeom>
        </p:spPr>
      </p:pic>
      <p:pic>
        <p:nvPicPr>
          <p:cNvPr id="6" name="图片 5"/>
          <p:cNvPicPr>
            <a:picLocks noChangeAspect="1"/>
          </p:cNvPicPr>
          <p:nvPr/>
        </p:nvPicPr>
        <p:blipFill>
          <a:blip r:embed="rId3"/>
          <a:stretch>
            <a:fillRect/>
          </a:stretch>
        </p:blipFill>
        <p:spPr>
          <a:xfrm>
            <a:off x="5977255" y="2974975"/>
            <a:ext cx="5954395" cy="3531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0555" y="552690"/>
            <a:ext cx="778320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solidFill>
                <a:effectLst/>
                <a:uLnTx/>
                <a:uFillTx/>
                <a:latin typeface="Songti SC Regular" panose="02010800040101010101" charset="-122"/>
                <a:ea typeface="Songti SC Regular" panose="02010800040101010101" charset="-122"/>
                <a:cs typeface="+mn-cs"/>
              </a:rPr>
              <a:t>训练结果</a:t>
            </a:r>
            <a:endParaRPr kumimoji="0" lang="zh-CN" altLang="en-US" sz="3200" b="0" i="0" u="none" strike="noStrike" kern="1200" cap="none" spc="0" normalizeH="0" baseline="0" noProof="0" dirty="0">
              <a:ln>
                <a:noFill/>
              </a:ln>
              <a:solidFill>
                <a:prstClr val="black"/>
              </a:solidFill>
              <a:effectLst/>
              <a:uLnTx/>
              <a:uFillTx/>
              <a:latin typeface="Songti SC Regular" panose="02010800040101010101" charset="-122"/>
              <a:ea typeface="Songti SC Regular" panose="02010800040101010101" charset="-122"/>
              <a:cs typeface="+mn-cs"/>
            </a:endParaRPr>
          </a:p>
        </p:txBody>
      </p:sp>
      <p:pic>
        <p:nvPicPr>
          <p:cNvPr id="5" name="图片 4"/>
          <p:cNvPicPr>
            <a:picLocks noChangeAspect="1"/>
          </p:cNvPicPr>
          <p:nvPr/>
        </p:nvPicPr>
        <p:blipFill>
          <a:blip r:embed="rId1"/>
          <a:stretch>
            <a:fillRect/>
          </a:stretch>
        </p:blipFill>
        <p:spPr>
          <a:xfrm>
            <a:off x="1034415" y="2057400"/>
            <a:ext cx="10122535" cy="2743200"/>
          </a:xfrm>
          <a:prstGeom prst="rect">
            <a:avLst/>
          </a:prstGeom>
        </p:spPr>
      </p:pic>
      <p:sp>
        <p:nvSpPr>
          <p:cNvPr id="3" name="矩形 2"/>
          <p:cNvSpPr/>
          <p:nvPr/>
        </p:nvSpPr>
        <p:spPr>
          <a:xfrm>
            <a:off x="9274810" y="3123565"/>
            <a:ext cx="1882140" cy="160845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2143</Words>
  <Application>WPS Presentation</Application>
  <PresentationFormat>宽屏</PresentationFormat>
  <Paragraphs>112</Paragraphs>
  <Slides>14</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14</vt:i4>
      </vt:variant>
    </vt:vector>
  </HeadingPairs>
  <TitlesOfParts>
    <vt:vector size="39" baseType="lpstr">
      <vt:lpstr>Arial</vt:lpstr>
      <vt:lpstr>SimSun</vt:lpstr>
      <vt:lpstr>Wingdings</vt:lpstr>
      <vt:lpstr>Nimbus Roman No9 L</vt:lpstr>
      <vt:lpstr>Songti SC Regular</vt:lpstr>
      <vt:lpstr>Noto Serif CJK JP Black</vt:lpstr>
      <vt:lpstr>Microsoft YaHei</vt:lpstr>
      <vt:lpstr>Times New Roman Regular</vt:lpstr>
      <vt:lpstr>Songti SC Bold</vt:lpstr>
      <vt:lpstr>Songti SC</vt:lpstr>
      <vt:lpstr>Times New Roman Bold</vt:lpstr>
      <vt:lpstr>楷体_GB2312</vt:lpstr>
      <vt:lpstr>文泉驿微米黑</vt:lpstr>
      <vt:lpstr>Times New Roman</vt:lpstr>
      <vt:lpstr>Road Rage</vt:lpstr>
      <vt:lpstr>Microsoft YaHei</vt:lpstr>
      <vt:lpstr>Arial Unicode MS</vt:lpstr>
      <vt:lpstr>SimSun</vt:lpstr>
      <vt:lpstr>Calibri Light</vt:lpstr>
      <vt:lpstr>DejaVu Sans</vt:lpstr>
      <vt:lpstr>Calibri</vt:lpstr>
      <vt:lpstr>OpenSymbol</vt:lpstr>
      <vt:lpstr>SimSun</vt:lpstr>
      <vt:lpstr>Gubbi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leodu</cp:lastModifiedBy>
  <cp:revision>357</cp:revision>
  <dcterms:created xsi:type="dcterms:W3CDTF">2022-04-09T13:29:15Z</dcterms:created>
  <dcterms:modified xsi:type="dcterms:W3CDTF">2022-04-09T13:29:15Z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