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96" r:id="rId4"/>
    <p:sldId id="297" r:id="rId5"/>
    <p:sldId id="280" r:id="rId6"/>
    <p:sldId id="281" r:id="rId7"/>
    <p:sldId id="293" r:id="rId8"/>
    <p:sldId id="294" r:id="rId10"/>
    <p:sldId id="295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0CC"/>
    <a:srgbClr val="95CEF0"/>
    <a:srgbClr val="66CCEB"/>
    <a:srgbClr val="66CCFF"/>
    <a:srgbClr val="000000"/>
    <a:srgbClr val="F9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point-wise point-to-keypoint offsets are predicted from the segmented RGB-D frame. We predict the corresponding</a:t>
            </a:r>
            <a:endParaRPr lang="en-US"/>
          </a:p>
          <a:p>
            <a:r>
              <a:rPr lang="en-US"/>
              <a:t>confidences meanwhile for the robust aggregation of 3D keypoints. Then multiple poses are estimated by exhaustively enumerating every 3 keypoints</a:t>
            </a:r>
            <a:endParaRPr lang="en-US"/>
          </a:p>
          <a:p>
            <a:r>
              <a:rPr lang="en-US"/>
              <a:t>among all candidate keypoints to build minimal solvers bank. Next, the pose is estimated robustly by weighted aggregation with differentiable outliers</a:t>
            </a:r>
            <a:endParaRPr lang="en-US"/>
          </a:p>
          <a:p>
            <a:r>
              <a:rPr lang="en-US"/>
              <a:t>elimination and final refinement.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我们计划对彩色和深度信息分别取特征信息然后融合，对提前定义好的关键点、每个点的分类label、中心点偏移进行预测，使用mean shift聚类来解决不同实例的划分，最后用最小二乘来拟合世界坐标系和摄像机坐标系的变换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我们计划</a:t>
            </a:r>
            <a:r>
              <a:rPr lang="en-US" altLang="zh-CN"/>
              <a:t>训练一个</a:t>
            </a:r>
            <a:r>
              <a:rPr lang="zh-CN" altLang="en-US"/>
              <a:t>类似图上所示的</a:t>
            </a:r>
            <a:r>
              <a:rPr lang="en-US" altLang="zh-CN"/>
              <a:t>3D 关键点检测模块 M_k，用于预测逐点到 3D 关键点的偏移；以及一个语义分割模块 M_s 和中心点投票模块 M_c，用于实例语义分割。这样网络训练自然形成一个多任务学习任务。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/>
          <p:cNvSpPr txBox="1"/>
          <p:nvPr/>
        </p:nvSpPr>
        <p:spPr>
          <a:xfrm>
            <a:off x="2298700" y="2380160"/>
            <a:ext cx="7594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latin typeface="Songti SC Regular" panose="02010800040101010101" charset="-122"/>
                <a:ea typeface="Songti SC Regular" panose="02010800040101010101" charset="-122"/>
              </a:rPr>
              <a:t>混杂场景下物体分割与位姿估计</a:t>
            </a:r>
            <a:endParaRPr lang="zh-CN" altLang="en-US" sz="54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3595" y="4796790"/>
            <a:ext cx="530987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指导老师：王越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参与成员：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xuhao38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, Chenrui Han, LeoDuhz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endParaRPr lang="zh-CN" altLang="en-US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sp>
        <p:nvSpPr>
          <p:cNvPr id="16" name="Oval 65"/>
          <p:cNvSpPr>
            <a:spLocks noChangeArrowheads="1"/>
          </p:cNvSpPr>
          <p:nvPr/>
        </p:nvSpPr>
        <p:spPr bwMode="auto">
          <a:xfrm flipV="1">
            <a:off x="2595845" y="4526640"/>
            <a:ext cx="7000310" cy="5806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65"/>
          <p:cNvSpPr>
            <a:spLocks noChangeArrowheads="1"/>
          </p:cNvSpPr>
          <p:nvPr/>
        </p:nvSpPr>
        <p:spPr bwMode="auto">
          <a:xfrm flipV="1">
            <a:off x="2595845" y="2201907"/>
            <a:ext cx="7000310" cy="5806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C:\Users\apple\AppData\Local\Temp\1585123407(1)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" y="125540"/>
            <a:ext cx="6084326" cy="14538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600" y="518400"/>
            <a:ext cx="77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720" y="1282700"/>
            <a:ext cx="88372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[1]Hua, Weitong, et al. "Rede: End-to-end object 6d pose robust estimation using differentiable outliers elimination." IEEE Robotics and Automation Letters 6.2 (2021): 2886-2893.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[2]He, Yisheng, et al. "Pvn3d: A deep point-wise 3d keypoints voting network for 6dof pose estimation." Proceedings of the IEEE/CVF conference on computer vision and pattern recognition. 2020.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[3]He, Kaiming, et al. "Mask r-cnn." Proceedings of the IEEE international conference on computer vision. 2017.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[4]R. Girshick. Fast R-CNN. In ICCV, 2015.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[5]E. Brachmann, A. Krull, F. Michel, S. Gumhold, J. Shotton, and C. Rother. Learning 6d object pose estimation using 3d object coordinates. In European conference on computer vision, pages 536–551. Springer, 2014.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  <a:p>
            <a:r>
              <a:rPr lang="en-US" altLang="zh-CN" sz="2000" dirty="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rPr>
              <a:t>[6]M. Sundermeyer, Z.-C. Marton, M. Durner, M. Brucker, and R. Triebel, “Implicit 3d orientation learning for 6d object detection from rgb images,” in Proceedings of the European Conference on Computer Vision (ECCV), 2018, pp. 699–715.</a:t>
            </a:r>
            <a:endParaRPr lang="en-US" altLang="zh-CN" sz="2000" dirty="0">
              <a:latin typeface="Times New Roman Regular" panose="02020503050405090304" charset="0"/>
              <a:ea typeface="微软雅黑" panose="020B0503020204020204" pitchFamily="34" charset="-122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2263369" y="3704171"/>
            <a:ext cx="742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9"/>
          <p:cNvSpPr txBox="1"/>
          <p:nvPr/>
        </p:nvSpPr>
        <p:spPr>
          <a:xfrm>
            <a:off x="425450" y="1940121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latin typeface="Road Rage" pitchFamily="50" charset="0"/>
                <a:ea typeface="微软雅黑" panose="020B0503020204020204" pitchFamily="34" charset="-122"/>
                <a:cs typeface="Arial" panose="020B0604020202090204" pitchFamily="34" charset="0"/>
              </a:rPr>
              <a:t>THANK YOU</a:t>
            </a:r>
            <a:endParaRPr lang="zh-CN" altLang="en-US" sz="11500" dirty="0">
              <a:latin typeface="Road Rage" pitchFamily="50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600" y="518400"/>
            <a:ext cx="701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我们要做什么？</a:t>
            </a:r>
            <a:endParaRPr lang="zh-CN" altLang="en-US" sz="32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1454" y="2605770"/>
            <a:ext cx="61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1978" y="2593010"/>
            <a:ext cx="61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038" y="4501939"/>
            <a:ext cx="281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物体分割网络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3505" y="4501940"/>
            <a:ext cx="2036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位姿估计网络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7593" y="4501940"/>
            <a:ext cx="3125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物体同时分割与位姿估计联合优化网络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5" y="2324147"/>
            <a:ext cx="3054507" cy="16129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16" y="1838243"/>
            <a:ext cx="2499996" cy="25251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04" y="2382479"/>
            <a:ext cx="4739148" cy="1533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600" y="518400"/>
            <a:ext cx="8769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项目的优势与意义</a:t>
            </a:r>
            <a:endParaRPr lang="zh-CN" altLang="en-US" sz="32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774" y="1632532"/>
            <a:ext cx="3664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基础任务</a:t>
            </a:r>
            <a:endParaRPr lang="en-US" altLang="zh-CN" sz="2400" dirty="0">
              <a:solidFill>
                <a:srgbClr val="FF00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物体分割网络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ctr"/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+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位姿估计网络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1794" y="1632531"/>
            <a:ext cx="29530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</a:rPr>
              <a:t>进阶任务</a:t>
            </a:r>
            <a:endParaRPr lang="en-US" altLang="zh-CN" sz="2400" dirty="0">
              <a:solidFill>
                <a:srgbClr val="FF000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物体分割与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位姿估计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</a:rPr>
              <a:t>联合优化网络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2910286" y="3279670"/>
            <a:ext cx="485775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8545447" y="3286374"/>
            <a:ext cx="485775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"/>
          <p:cNvSpPr txBox="1"/>
          <p:nvPr/>
        </p:nvSpPr>
        <p:spPr>
          <a:xfrm>
            <a:off x="1320774" y="4672028"/>
            <a:ext cx="366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形成</a:t>
            </a:r>
            <a:r>
              <a:rPr lang="en-US" altLang="zh-CN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RGBD</a:t>
            </a:r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图像</a:t>
            </a:r>
            <a:r>
              <a:rPr lang="en-US" altLang="zh-CN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-</a:t>
            </a:r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物体位姿</a:t>
            </a:r>
            <a:endParaRPr lang="en-US" altLang="zh-CN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ctr"/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完整的闭式流程</a:t>
            </a:r>
            <a:endParaRPr lang="zh-CN" altLang="en-US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6167090" y="4672028"/>
            <a:ext cx="5242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</a:rPr>
              <a:t>更精确的物体分割改善位姿估计表现</a:t>
            </a:r>
            <a:endParaRPr lang="en-US" altLang="zh-CN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endParaRPr lang="en-US" altLang="zh-CN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</a:rPr>
              <a:t>位姿估计包含的尺寸信息帮助物体</a:t>
            </a:r>
            <a:endParaRPr lang="en-US" altLang="zh-CN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r>
              <a:rPr lang="zh-CN" altLang="en-US" sz="2400" dirty="0">
                <a:solidFill>
                  <a:srgbClr val="7030A0"/>
                </a:solidFill>
                <a:latin typeface="Songti SC Regular" panose="02010800040101010101" charset="-122"/>
                <a:ea typeface="Songti SC Regular" panose="02010800040101010101" charset="-122"/>
              </a:rPr>
              <a:t>分割区分形状相似大小不同的物体</a:t>
            </a:r>
            <a:endParaRPr lang="en-US" altLang="zh-CN" sz="2400" dirty="0">
              <a:solidFill>
                <a:srgbClr val="7030A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algn="ctr"/>
            <a:endParaRPr lang="zh-CN" altLang="en-US" sz="2400" dirty="0">
              <a:solidFill>
                <a:srgbClr val="FF0000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90"/>
          <p:cNvSpPr/>
          <p:nvPr/>
        </p:nvSpPr>
        <p:spPr bwMode="auto">
          <a:xfrm>
            <a:off x="885778" y="2842325"/>
            <a:ext cx="2017130" cy="211208"/>
          </a:xfrm>
          <a:custGeom>
            <a:avLst/>
            <a:gdLst/>
            <a:ahLst/>
            <a:cxnLst>
              <a:cxn ang="0">
                <a:pos x="996" y="109"/>
              </a:cxn>
              <a:cxn ang="0">
                <a:pos x="499" y="109"/>
              </a:cxn>
              <a:cxn ang="0">
                <a:pos x="0" y="109"/>
              </a:cxn>
              <a:cxn ang="0">
                <a:pos x="45" y="54"/>
              </a:cxn>
              <a:cxn ang="0">
                <a:pos x="0" y="0"/>
              </a:cxn>
              <a:cxn ang="0">
                <a:pos x="499" y="0"/>
              </a:cxn>
              <a:cxn ang="0">
                <a:pos x="996" y="0"/>
              </a:cxn>
              <a:cxn ang="0">
                <a:pos x="1041" y="54"/>
              </a:cxn>
              <a:cxn ang="0">
                <a:pos x="996" y="109"/>
              </a:cxn>
            </a:cxnLst>
            <a:rect l="0" t="0" r="r" b="b"/>
            <a:pathLst>
              <a:path w="1041" h="109">
                <a:moveTo>
                  <a:pt x="996" y="109"/>
                </a:moveTo>
                <a:lnTo>
                  <a:pt x="499" y="109"/>
                </a:lnTo>
                <a:lnTo>
                  <a:pt x="0" y="109"/>
                </a:lnTo>
                <a:lnTo>
                  <a:pt x="45" y="54"/>
                </a:lnTo>
                <a:lnTo>
                  <a:pt x="0" y="0"/>
                </a:lnTo>
                <a:lnTo>
                  <a:pt x="499" y="0"/>
                </a:lnTo>
                <a:lnTo>
                  <a:pt x="996" y="0"/>
                </a:lnTo>
                <a:lnTo>
                  <a:pt x="1041" y="54"/>
                </a:lnTo>
                <a:lnTo>
                  <a:pt x="996" y="10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555" y="552690"/>
            <a:ext cx="778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技术路线</a:t>
            </a:r>
            <a:endParaRPr lang="zh-CN" altLang="en-US" sz="32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5" name="Freeform 791"/>
          <p:cNvSpPr/>
          <p:nvPr/>
        </p:nvSpPr>
        <p:spPr bwMode="auto">
          <a:xfrm>
            <a:off x="2933911" y="2842325"/>
            <a:ext cx="2017130" cy="211208"/>
          </a:xfrm>
          <a:custGeom>
            <a:avLst/>
            <a:gdLst/>
            <a:ahLst/>
            <a:cxnLst>
              <a:cxn ang="0">
                <a:pos x="996" y="109"/>
              </a:cxn>
              <a:cxn ang="0">
                <a:pos x="499" y="109"/>
              </a:cxn>
              <a:cxn ang="0">
                <a:pos x="0" y="109"/>
              </a:cxn>
              <a:cxn ang="0">
                <a:pos x="45" y="54"/>
              </a:cxn>
              <a:cxn ang="0">
                <a:pos x="0" y="0"/>
              </a:cxn>
              <a:cxn ang="0">
                <a:pos x="499" y="0"/>
              </a:cxn>
              <a:cxn ang="0">
                <a:pos x="996" y="0"/>
              </a:cxn>
              <a:cxn ang="0">
                <a:pos x="1041" y="54"/>
              </a:cxn>
              <a:cxn ang="0">
                <a:pos x="996" y="109"/>
              </a:cxn>
            </a:cxnLst>
            <a:rect l="0" t="0" r="r" b="b"/>
            <a:pathLst>
              <a:path w="1041" h="109">
                <a:moveTo>
                  <a:pt x="996" y="109"/>
                </a:moveTo>
                <a:lnTo>
                  <a:pt x="499" y="109"/>
                </a:lnTo>
                <a:lnTo>
                  <a:pt x="0" y="109"/>
                </a:lnTo>
                <a:lnTo>
                  <a:pt x="45" y="54"/>
                </a:lnTo>
                <a:lnTo>
                  <a:pt x="0" y="0"/>
                </a:lnTo>
                <a:lnTo>
                  <a:pt x="499" y="0"/>
                </a:lnTo>
                <a:lnTo>
                  <a:pt x="996" y="0"/>
                </a:lnTo>
                <a:lnTo>
                  <a:pt x="1041" y="54"/>
                </a:lnTo>
                <a:lnTo>
                  <a:pt x="996" y="10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792"/>
          <p:cNvSpPr/>
          <p:nvPr/>
        </p:nvSpPr>
        <p:spPr bwMode="auto">
          <a:xfrm>
            <a:off x="4980105" y="2842325"/>
            <a:ext cx="2017130" cy="211208"/>
          </a:xfrm>
          <a:custGeom>
            <a:avLst/>
            <a:gdLst/>
            <a:ahLst/>
            <a:cxnLst>
              <a:cxn ang="0">
                <a:pos x="996" y="109"/>
              </a:cxn>
              <a:cxn ang="0">
                <a:pos x="497" y="109"/>
              </a:cxn>
              <a:cxn ang="0">
                <a:pos x="0" y="109"/>
              </a:cxn>
              <a:cxn ang="0">
                <a:pos x="45" y="54"/>
              </a:cxn>
              <a:cxn ang="0">
                <a:pos x="0" y="0"/>
              </a:cxn>
              <a:cxn ang="0">
                <a:pos x="497" y="0"/>
              </a:cxn>
              <a:cxn ang="0">
                <a:pos x="996" y="0"/>
              </a:cxn>
              <a:cxn ang="0">
                <a:pos x="1041" y="54"/>
              </a:cxn>
              <a:cxn ang="0">
                <a:pos x="996" y="109"/>
              </a:cxn>
            </a:cxnLst>
            <a:rect l="0" t="0" r="r" b="b"/>
            <a:pathLst>
              <a:path w="1041" h="109">
                <a:moveTo>
                  <a:pt x="996" y="109"/>
                </a:moveTo>
                <a:lnTo>
                  <a:pt x="497" y="109"/>
                </a:lnTo>
                <a:lnTo>
                  <a:pt x="0" y="109"/>
                </a:lnTo>
                <a:lnTo>
                  <a:pt x="45" y="54"/>
                </a:lnTo>
                <a:lnTo>
                  <a:pt x="0" y="0"/>
                </a:lnTo>
                <a:lnTo>
                  <a:pt x="497" y="0"/>
                </a:lnTo>
                <a:lnTo>
                  <a:pt x="996" y="0"/>
                </a:lnTo>
                <a:lnTo>
                  <a:pt x="1041" y="54"/>
                </a:lnTo>
                <a:lnTo>
                  <a:pt x="996" y="10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793"/>
          <p:cNvSpPr/>
          <p:nvPr/>
        </p:nvSpPr>
        <p:spPr bwMode="auto">
          <a:xfrm>
            <a:off x="7028236" y="2842325"/>
            <a:ext cx="2011316" cy="211208"/>
          </a:xfrm>
          <a:custGeom>
            <a:avLst/>
            <a:gdLst/>
            <a:ahLst/>
            <a:cxnLst>
              <a:cxn ang="0">
                <a:pos x="993" y="109"/>
              </a:cxn>
              <a:cxn ang="0">
                <a:pos x="497" y="109"/>
              </a:cxn>
              <a:cxn ang="0">
                <a:pos x="0" y="109"/>
              </a:cxn>
              <a:cxn ang="0">
                <a:pos x="45" y="54"/>
              </a:cxn>
              <a:cxn ang="0">
                <a:pos x="0" y="0"/>
              </a:cxn>
              <a:cxn ang="0">
                <a:pos x="497" y="0"/>
              </a:cxn>
              <a:cxn ang="0">
                <a:pos x="993" y="0"/>
              </a:cxn>
              <a:cxn ang="0">
                <a:pos x="1038" y="54"/>
              </a:cxn>
              <a:cxn ang="0">
                <a:pos x="993" y="109"/>
              </a:cxn>
            </a:cxnLst>
            <a:rect l="0" t="0" r="r" b="b"/>
            <a:pathLst>
              <a:path w="1038" h="109">
                <a:moveTo>
                  <a:pt x="993" y="109"/>
                </a:moveTo>
                <a:lnTo>
                  <a:pt x="497" y="109"/>
                </a:lnTo>
                <a:lnTo>
                  <a:pt x="0" y="109"/>
                </a:lnTo>
                <a:lnTo>
                  <a:pt x="45" y="54"/>
                </a:lnTo>
                <a:lnTo>
                  <a:pt x="0" y="0"/>
                </a:lnTo>
                <a:lnTo>
                  <a:pt x="497" y="0"/>
                </a:lnTo>
                <a:lnTo>
                  <a:pt x="993" y="0"/>
                </a:lnTo>
                <a:lnTo>
                  <a:pt x="1038" y="54"/>
                </a:lnTo>
                <a:lnTo>
                  <a:pt x="993" y="10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794"/>
          <p:cNvSpPr/>
          <p:nvPr/>
        </p:nvSpPr>
        <p:spPr bwMode="auto">
          <a:xfrm>
            <a:off x="9070555" y="2842325"/>
            <a:ext cx="2017130" cy="211208"/>
          </a:xfrm>
          <a:custGeom>
            <a:avLst/>
            <a:gdLst/>
            <a:ahLst/>
            <a:cxnLst>
              <a:cxn ang="0">
                <a:pos x="996" y="109"/>
              </a:cxn>
              <a:cxn ang="0">
                <a:pos x="499" y="109"/>
              </a:cxn>
              <a:cxn ang="0">
                <a:pos x="0" y="109"/>
              </a:cxn>
              <a:cxn ang="0">
                <a:pos x="45" y="54"/>
              </a:cxn>
              <a:cxn ang="0">
                <a:pos x="0" y="0"/>
              </a:cxn>
              <a:cxn ang="0">
                <a:pos x="499" y="0"/>
              </a:cxn>
              <a:cxn ang="0">
                <a:pos x="996" y="0"/>
              </a:cxn>
              <a:cxn ang="0">
                <a:pos x="1041" y="54"/>
              </a:cxn>
              <a:cxn ang="0">
                <a:pos x="996" y="109"/>
              </a:cxn>
            </a:cxnLst>
            <a:rect l="0" t="0" r="r" b="b"/>
            <a:pathLst>
              <a:path w="1041" h="109">
                <a:moveTo>
                  <a:pt x="996" y="109"/>
                </a:moveTo>
                <a:lnTo>
                  <a:pt x="499" y="109"/>
                </a:lnTo>
                <a:lnTo>
                  <a:pt x="0" y="109"/>
                </a:lnTo>
                <a:lnTo>
                  <a:pt x="45" y="54"/>
                </a:lnTo>
                <a:lnTo>
                  <a:pt x="0" y="0"/>
                </a:lnTo>
                <a:lnTo>
                  <a:pt x="499" y="0"/>
                </a:lnTo>
                <a:lnTo>
                  <a:pt x="996" y="0"/>
                </a:lnTo>
                <a:lnTo>
                  <a:pt x="1041" y="54"/>
                </a:lnTo>
                <a:lnTo>
                  <a:pt x="996" y="10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795"/>
          <p:cNvSpPr>
            <a:spLocks noChangeArrowheads="1"/>
          </p:cNvSpPr>
          <p:nvPr/>
        </p:nvSpPr>
        <p:spPr bwMode="auto">
          <a:xfrm>
            <a:off x="1883686" y="2946960"/>
            <a:ext cx="21315" cy="7246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825"/>
          <p:cNvSpPr>
            <a:spLocks noEditPoints="1"/>
          </p:cNvSpPr>
          <p:nvPr/>
        </p:nvSpPr>
        <p:spPr bwMode="auto">
          <a:xfrm>
            <a:off x="1457395" y="3658090"/>
            <a:ext cx="875833" cy="885522"/>
          </a:xfrm>
          <a:custGeom>
            <a:avLst/>
            <a:gdLst/>
            <a:ahLst/>
            <a:cxnLst>
              <a:cxn ang="0">
                <a:pos x="101" y="202"/>
              </a:cxn>
              <a:cxn ang="0">
                <a:pos x="0" y="101"/>
              </a:cxn>
              <a:cxn ang="0">
                <a:pos x="101" y="0"/>
              </a:cxn>
              <a:cxn ang="0">
                <a:pos x="201" y="101"/>
              </a:cxn>
              <a:cxn ang="0">
                <a:pos x="101" y="202"/>
              </a:cxn>
              <a:cxn ang="0">
                <a:pos x="101" y="5"/>
              </a:cxn>
              <a:cxn ang="0">
                <a:pos x="5" y="101"/>
              </a:cxn>
              <a:cxn ang="0">
                <a:pos x="101" y="197"/>
              </a:cxn>
              <a:cxn ang="0">
                <a:pos x="196" y="101"/>
              </a:cxn>
              <a:cxn ang="0">
                <a:pos x="101" y="5"/>
              </a:cxn>
            </a:cxnLst>
            <a:rect l="0" t="0" r="r" b="b"/>
            <a:pathLst>
              <a:path w="201" h="202">
                <a:moveTo>
                  <a:pt x="101" y="202"/>
                </a:moveTo>
                <a:cubicBezTo>
                  <a:pt x="45" y="202"/>
                  <a:pt x="0" y="156"/>
                  <a:pt x="0" y="101"/>
                </a:cubicBezTo>
                <a:cubicBezTo>
                  <a:pt x="0" y="46"/>
                  <a:pt x="45" y="0"/>
                  <a:pt x="101" y="0"/>
                </a:cubicBezTo>
                <a:cubicBezTo>
                  <a:pt x="156" y="0"/>
                  <a:pt x="201" y="46"/>
                  <a:pt x="201" y="101"/>
                </a:cubicBezTo>
                <a:cubicBezTo>
                  <a:pt x="201" y="156"/>
                  <a:pt x="156" y="202"/>
                  <a:pt x="101" y="202"/>
                </a:cubicBezTo>
                <a:close/>
                <a:moveTo>
                  <a:pt x="101" y="5"/>
                </a:moveTo>
                <a:cubicBezTo>
                  <a:pt x="48" y="5"/>
                  <a:pt x="5" y="48"/>
                  <a:pt x="5" y="101"/>
                </a:cubicBezTo>
                <a:cubicBezTo>
                  <a:pt x="5" y="154"/>
                  <a:pt x="48" y="197"/>
                  <a:pt x="101" y="197"/>
                </a:cubicBezTo>
                <a:cubicBezTo>
                  <a:pt x="154" y="197"/>
                  <a:pt x="196" y="154"/>
                  <a:pt x="196" y="101"/>
                </a:cubicBezTo>
                <a:cubicBezTo>
                  <a:pt x="196" y="48"/>
                  <a:pt x="154" y="5"/>
                  <a:pt x="101" y="5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826"/>
          <p:cNvSpPr>
            <a:spLocks noEditPoints="1"/>
          </p:cNvSpPr>
          <p:nvPr/>
        </p:nvSpPr>
        <p:spPr bwMode="auto">
          <a:xfrm>
            <a:off x="1635662" y="3964244"/>
            <a:ext cx="370098" cy="372035"/>
          </a:xfrm>
          <a:custGeom>
            <a:avLst/>
            <a:gdLst/>
            <a:ahLst/>
            <a:cxnLst>
              <a:cxn ang="0">
                <a:pos x="73" y="64"/>
              </a:cxn>
              <a:cxn ang="0">
                <a:pos x="71" y="62"/>
              </a:cxn>
              <a:cxn ang="0">
                <a:pos x="69" y="51"/>
              </a:cxn>
              <a:cxn ang="0">
                <a:pos x="69" y="51"/>
              </a:cxn>
              <a:cxn ang="0">
                <a:pos x="77" y="44"/>
              </a:cxn>
              <a:cxn ang="0">
                <a:pos x="80" y="43"/>
              </a:cxn>
              <a:cxn ang="0">
                <a:pos x="85" y="37"/>
              </a:cxn>
              <a:cxn ang="0">
                <a:pos x="84" y="31"/>
              </a:cxn>
              <a:cxn ang="0">
                <a:pos x="77" y="27"/>
              </a:cxn>
              <a:cxn ang="0">
                <a:pos x="74" y="27"/>
              </a:cxn>
              <a:cxn ang="0">
                <a:pos x="64" y="24"/>
              </a:cxn>
              <a:cxn ang="0">
                <a:pos x="64" y="24"/>
              </a:cxn>
              <a:cxn ang="0">
                <a:pos x="61" y="13"/>
              </a:cxn>
              <a:cxn ang="0">
                <a:pos x="62" y="10"/>
              </a:cxn>
              <a:cxn ang="0">
                <a:pos x="59" y="3"/>
              </a:cxn>
              <a:cxn ang="0">
                <a:pos x="56" y="2"/>
              </a:cxn>
              <a:cxn ang="0">
                <a:pos x="53" y="1"/>
              </a:cxn>
              <a:cxn ang="0">
                <a:pos x="46" y="5"/>
              </a:cxn>
              <a:cxn ang="0">
                <a:pos x="45" y="7"/>
              </a:cxn>
              <a:cxn ang="0">
                <a:pos x="37" y="15"/>
              </a:cxn>
              <a:cxn ang="0">
                <a:pos x="37" y="15"/>
              </a:cxn>
              <a:cxn ang="0">
                <a:pos x="26" y="11"/>
              </a:cxn>
              <a:cxn ang="0">
                <a:pos x="25" y="9"/>
              </a:cxn>
              <a:cxn ang="0">
                <a:pos x="16" y="8"/>
              </a:cxn>
              <a:cxn ang="0">
                <a:pos x="12" y="12"/>
              </a:cxn>
              <a:cxn ang="0">
                <a:pos x="12" y="20"/>
              </a:cxn>
              <a:cxn ang="0">
                <a:pos x="14" y="22"/>
              </a:cxn>
              <a:cxn ang="0">
                <a:pos x="16" y="33"/>
              </a:cxn>
              <a:cxn ang="0">
                <a:pos x="7" y="41"/>
              </a:cxn>
              <a:cxn ang="0">
                <a:pos x="5" y="41"/>
              </a:cxn>
              <a:cxn ang="0">
                <a:pos x="0" y="48"/>
              </a:cxn>
              <a:cxn ang="0">
                <a:pos x="1" y="54"/>
              </a:cxn>
              <a:cxn ang="0">
                <a:pos x="8" y="58"/>
              </a:cxn>
              <a:cxn ang="0">
                <a:pos x="11" y="57"/>
              </a:cxn>
              <a:cxn ang="0">
                <a:pos x="21" y="61"/>
              </a:cxn>
              <a:cxn ang="0">
                <a:pos x="21" y="61"/>
              </a:cxn>
              <a:cxn ang="0">
                <a:pos x="24" y="72"/>
              </a:cxn>
              <a:cxn ang="0">
                <a:pos x="23" y="74"/>
              </a:cxn>
              <a:cxn ang="0">
                <a:pos x="26" y="82"/>
              </a:cxn>
              <a:cxn ang="0">
                <a:pos x="29" y="83"/>
              </a:cxn>
              <a:cxn ang="0">
                <a:pos x="32" y="84"/>
              </a:cxn>
              <a:cxn ang="0">
                <a:pos x="39" y="80"/>
              </a:cxn>
              <a:cxn ang="0">
                <a:pos x="40" y="77"/>
              </a:cxn>
              <a:cxn ang="0">
                <a:pos x="48" y="70"/>
              </a:cxn>
              <a:cxn ang="0">
                <a:pos x="48" y="70"/>
              </a:cxn>
              <a:cxn ang="0">
                <a:pos x="59" y="73"/>
              </a:cxn>
              <a:cxn ang="0">
                <a:pos x="60" y="75"/>
              </a:cxn>
              <a:cxn ang="0">
                <a:pos x="69" y="76"/>
              </a:cxn>
              <a:cxn ang="0">
                <a:pos x="73" y="72"/>
              </a:cxn>
              <a:cxn ang="0">
                <a:pos x="73" y="64"/>
              </a:cxn>
              <a:cxn ang="0">
                <a:pos x="38" y="56"/>
              </a:cxn>
              <a:cxn ang="0">
                <a:pos x="29" y="38"/>
              </a:cxn>
              <a:cxn ang="0">
                <a:pos x="47" y="29"/>
              </a:cxn>
              <a:cxn ang="0">
                <a:pos x="56" y="47"/>
              </a:cxn>
              <a:cxn ang="0">
                <a:pos x="38" y="56"/>
              </a:cxn>
            </a:cxnLst>
            <a:rect l="0" t="0" r="r" b="b"/>
            <a:pathLst>
              <a:path w="85" h="85">
                <a:moveTo>
                  <a:pt x="73" y="64"/>
                </a:moveTo>
                <a:cubicBezTo>
                  <a:pt x="71" y="62"/>
                  <a:pt x="71" y="62"/>
                  <a:pt x="71" y="62"/>
                </a:cubicBezTo>
                <a:cubicBezTo>
                  <a:pt x="69" y="59"/>
                  <a:pt x="68" y="55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70" y="48"/>
                  <a:pt x="74" y="45"/>
                  <a:pt x="77" y="44"/>
                </a:cubicBezTo>
                <a:cubicBezTo>
                  <a:pt x="80" y="43"/>
                  <a:pt x="80" y="43"/>
                  <a:pt x="80" y="43"/>
                </a:cubicBezTo>
                <a:cubicBezTo>
                  <a:pt x="83" y="43"/>
                  <a:pt x="85" y="40"/>
                  <a:pt x="85" y="37"/>
                </a:cubicBezTo>
                <a:cubicBezTo>
                  <a:pt x="85" y="35"/>
                  <a:pt x="84" y="33"/>
                  <a:pt x="84" y="31"/>
                </a:cubicBezTo>
                <a:cubicBezTo>
                  <a:pt x="83" y="28"/>
                  <a:pt x="80" y="26"/>
                  <a:pt x="77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0" y="28"/>
                  <a:pt x="66" y="27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1" y="21"/>
                  <a:pt x="60" y="17"/>
                  <a:pt x="61" y="13"/>
                </a:cubicBezTo>
                <a:cubicBezTo>
                  <a:pt x="62" y="10"/>
                  <a:pt x="62" y="10"/>
                  <a:pt x="62" y="10"/>
                </a:cubicBezTo>
                <a:cubicBezTo>
                  <a:pt x="63" y="7"/>
                  <a:pt x="62" y="4"/>
                  <a:pt x="59" y="3"/>
                </a:cubicBezTo>
                <a:cubicBezTo>
                  <a:pt x="58" y="2"/>
                  <a:pt x="57" y="2"/>
                  <a:pt x="56" y="2"/>
                </a:cubicBezTo>
                <a:cubicBezTo>
                  <a:pt x="55" y="1"/>
                  <a:pt x="54" y="1"/>
                  <a:pt x="53" y="1"/>
                </a:cubicBezTo>
                <a:cubicBezTo>
                  <a:pt x="50" y="0"/>
                  <a:pt x="47" y="2"/>
                  <a:pt x="46" y="5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11"/>
                  <a:pt x="41" y="14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3" y="16"/>
                  <a:pt x="29" y="14"/>
                  <a:pt x="26" y="11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7"/>
                  <a:pt x="19" y="6"/>
                  <a:pt x="16" y="8"/>
                </a:cubicBezTo>
                <a:cubicBezTo>
                  <a:pt x="15" y="10"/>
                  <a:pt x="13" y="11"/>
                  <a:pt x="12" y="12"/>
                </a:cubicBezTo>
                <a:cubicBezTo>
                  <a:pt x="10" y="14"/>
                  <a:pt x="10" y="18"/>
                  <a:pt x="12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16" y="25"/>
                  <a:pt x="17" y="30"/>
                  <a:pt x="16" y="33"/>
                </a:cubicBezTo>
                <a:cubicBezTo>
                  <a:pt x="15" y="37"/>
                  <a:pt x="11" y="40"/>
                  <a:pt x="7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2"/>
                  <a:pt x="0" y="45"/>
                  <a:pt x="0" y="48"/>
                </a:cubicBezTo>
                <a:cubicBezTo>
                  <a:pt x="0" y="50"/>
                  <a:pt x="1" y="52"/>
                  <a:pt x="1" y="54"/>
                </a:cubicBezTo>
                <a:cubicBezTo>
                  <a:pt x="2" y="57"/>
                  <a:pt x="5" y="59"/>
                  <a:pt x="8" y="58"/>
                </a:cubicBezTo>
                <a:cubicBezTo>
                  <a:pt x="11" y="57"/>
                  <a:pt x="11" y="57"/>
                  <a:pt x="11" y="57"/>
                </a:cubicBezTo>
                <a:cubicBezTo>
                  <a:pt x="15" y="57"/>
                  <a:pt x="19" y="58"/>
                  <a:pt x="21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4" y="64"/>
                  <a:pt x="25" y="68"/>
                  <a:pt x="24" y="72"/>
                </a:cubicBezTo>
                <a:cubicBezTo>
                  <a:pt x="23" y="74"/>
                  <a:pt x="23" y="74"/>
                  <a:pt x="23" y="74"/>
                </a:cubicBezTo>
                <a:cubicBezTo>
                  <a:pt x="22" y="77"/>
                  <a:pt x="23" y="81"/>
                  <a:pt x="26" y="82"/>
                </a:cubicBezTo>
                <a:cubicBezTo>
                  <a:pt x="27" y="82"/>
                  <a:pt x="28" y="83"/>
                  <a:pt x="29" y="83"/>
                </a:cubicBezTo>
                <a:cubicBezTo>
                  <a:pt x="30" y="83"/>
                  <a:pt x="31" y="84"/>
                  <a:pt x="32" y="84"/>
                </a:cubicBezTo>
                <a:cubicBezTo>
                  <a:pt x="35" y="85"/>
                  <a:pt x="38" y="83"/>
                  <a:pt x="39" y="80"/>
                </a:cubicBezTo>
                <a:cubicBezTo>
                  <a:pt x="40" y="77"/>
                  <a:pt x="40" y="77"/>
                  <a:pt x="40" y="77"/>
                </a:cubicBezTo>
                <a:cubicBezTo>
                  <a:pt x="41" y="73"/>
                  <a:pt x="44" y="71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52" y="69"/>
                  <a:pt x="56" y="70"/>
                  <a:pt x="59" y="73"/>
                </a:cubicBezTo>
                <a:cubicBezTo>
                  <a:pt x="60" y="75"/>
                  <a:pt x="60" y="75"/>
                  <a:pt x="60" y="75"/>
                </a:cubicBezTo>
                <a:cubicBezTo>
                  <a:pt x="63" y="78"/>
                  <a:pt x="66" y="78"/>
                  <a:pt x="69" y="76"/>
                </a:cubicBezTo>
                <a:cubicBezTo>
                  <a:pt x="70" y="75"/>
                  <a:pt x="72" y="74"/>
                  <a:pt x="73" y="72"/>
                </a:cubicBezTo>
                <a:cubicBezTo>
                  <a:pt x="75" y="70"/>
                  <a:pt x="75" y="67"/>
                  <a:pt x="73" y="64"/>
                </a:cubicBezTo>
                <a:close/>
                <a:moveTo>
                  <a:pt x="38" y="56"/>
                </a:moveTo>
                <a:cubicBezTo>
                  <a:pt x="30" y="53"/>
                  <a:pt x="26" y="45"/>
                  <a:pt x="29" y="38"/>
                </a:cubicBezTo>
                <a:cubicBezTo>
                  <a:pt x="31" y="30"/>
                  <a:pt x="40" y="26"/>
                  <a:pt x="47" y="29"/>
                </a:cubicBezTo>
                <a:cubicBezTo>
                  <a:pt x="55" y="31"/>
                  <a:pt x="59" y="39"/>
                  <a:pt x="56" y="47"/>
                </a:cubicBezTo>
                <a:cubicBezTo>
                  <a:pt x="54" y="54"/>
                  <a:pt x="45" y="59"/>
                  <a:pt x="38" y="5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827"/>
          <p:cNvSpPr>
            <a:spLocks noEditPoints="1"/>
          </p:cNvSpPr>
          <p:nvPr/>
        </p:nvSpPr>
        <p:spPr bwMode="auto">
          <a:xfrm>
            <a:off x="1936003" y="3873173"/>
            <a:ext cx="217021" cy="232522"/>
          </a:xfrm>
          <a:custGeom>
            <a:avLst/>
            <a:gdLst/>
            <a:ahLst/>
            <a:cxnLst>
              <a:cxn ang="0">
                <a:pos x="47" y="34"/>
              </a:cxn>
              <a:cxn ang="0">
                <a:pos x="46" y="34"/>
              </a:cxn>
              <a:cxn ang="0">
                <a:pos x="42" y="28"/>
              </a:cxn>
              <a:cxn ang="0">
                <a:pos x="42" y="27"/>
              </a:cxn>
              <a:cxn ang="0">
                <a:pos x="46" y="22"/>
              </a:cxn>
              <a:cxn ang="0">
                <a:pos x="48" y="21"/>
              </a:cxn>
              <a:cxn ang="0">
                <a:pos x="49" y="16"/>
              </a:cxn>
              <a:cxn ang="0">
                <a:pos x="48" y="13"/>
              </a:cxn>
              <a:cxn ang="0">
                <a:pos x="43" y="12"/>
              </a:cxn>
              <a:cxn ang="0">
                <a:pos x="41" y="12"/>
              </a:cxn>
              <a:cxn ang="0">
                <a:pos x="34" y="12"/>
              </a:cxn>
              <a:cxn ang="0">
                <a:pos x="34" y="12"/>
              </a:cxn>
              <a:cxn ang="0">
                <a:pos x="31" y="6"/>
              </a:cxn>
              <a:cxn ang="0">
                <a:pos x="31" y="4"/>
              </a:cxn>
              <a:cxn ang="0">
                <a:pos x="28" y="1"/>
              </a:cxn>
              <a:cxn ang="0">
                <a:pos x="26" y="0"/>
              </a:cxn>
              <a:cxn ang="0">
                <a:pos x="24" y="0"/>
              </a:cxn>
              <a:cxn ang="0">
                <a:pos x="21" y="4"/>
              </a:cxn>
              <a:cxn ang="0">
                <a:pos x="21" y="6"/>
              </a:cxn>
              <a:cxn ang="0">
                <a:pos x="17" y="11"/>
              </a:cxn>
              <a:cxn ang="0">
                <a:pos x="17" y="11"/>
              </a:cxn>
              <a:cxn ang="0">
                <a:pos x="10" y="11"/>
              </a:cxn>
              <a:cxn ang="0">
                <a:pos x="9" y="10"/>
              </a:cxn>
              <a:cxn ang="0">
                <a:pos x="4" y="11"/>
              </a:cxn>
              <a:cxn ang="0">
                <a:pos x="2" y="14"/>
              </a:cxn>
              <a:cxn ang="0">
                <a:pos x="3" y="19"/>
              </a:cxn>
              <a:cxn ang="0">
                <a:pos x="4" y="20"/>
              </a:cxn>
              <a:cxn ang="0">
                <a:pos x="8" y="26"/>
              </a:cxn>
              <a:cxn ang="0">
                <a:pos x="4" y="32"/>
              </a:cxn>
              <a:cxn ang="0">
                <a:pos x="3" y="33"/>
              </a:cxn>
              <a:cxn ang="0">
                <a:pos x="1" y="38"/>
              </a:cxn>
              <a:cxn ang="0">
                <a:pos x="3" y="41"/>
              </a:cxn>
              <a:cxn ang="0">
                <a:pos x="7" y="42"/>
              </a:cxn>
              <a:cxn ang="0">
                <a:pos x="9" y="41"/>
              </a:cxn>
              <a:cxn ang="0">
                <a:pos x="16" y="42"/>
              </a:cxn>
              <a:cxn ang="0">
                <a:pos x="16" y="42"/>
              </a:cxn>
              <a:cxn ang="0">
                <a:pos x="19" y="48"/>
              </a:cxn>
              <a:cxn ang="0">
                <a:pos x="19" y="49"/>
              </a:cxn>
              <a:cxn ang="0">
                <a:pos x="22" y="53"/>
              </a:cxn>
              <a:cxn ang="0">
                <a:pos x="24" y="53"/>
              </a:cxn>
              <a:cxn ang="0">
                <a:pos x="26" y="53"/>
              </a:cxn>
              <a:cxn ang="0">
                <a:pos x="30" y="50"/>
              </a:cxn>
              <a:cxn ang="0">
                <a:pos x="30" y="48"/>
              </a:cxn>
              <a:cxn ang="0">
                <a:pos x="33" y="42"/>
              </a:cxn>
              <a:cxn ang="0">
                <a:pos x="33" y="42"/>
              </a:cxn>
              <a:cxn ang="0">
                <a:pos x="40" y="42"/>
              </a:cxn>
              <a:cxn ang="0">
                <a:pos x="42" y="43"/>
              </a:cxn>
              <a:cxn ang="0">
                <a:pos x="47" y="42"/>
              </a:cxn>
              <a:cxn ang="0">
                <a:pos x="48" y="39"/>
              </a:cxn>
              <a:cxn ang="0">
                <a:pos x="47" y="34"/>
              </a:cxn>
              <a:cxn ang="0">
                <a:pos x="25" y="34"/>
              </a:cxn>
              <a:cxn ang="0">
                <a:pos x="18" y="27"/>
              </a:cxn>
              <a:cxn ang="0">
                <a:pos x="25" y="19"/>
              </a:cxn>
              <a:cxn ang="0">
                <a:pos x="33" y="27"/>
              </a:cxn>
              <a:cxn ang="0">
                <a:pos x="25" y="34"/>
              </a:cxn>
            </a:cxnLst>
            <a:rect l="0" t="0" r="r" b="b"/>
            <a:pathLst>
              <a:path w="50" h="53">
                <a:moveTo>
                  <a:pt x="47" y="34"/>
                </a:moveTo>
                <a:cubicBezTo>
                  <a:pt x="46" y="34"/>
                  <a:pt x="46" y="34"/>
                  <a:pt x="46" y="34"/>
                </a:cubicBezTo>
                <a:cubicBezTo>
                  <a:pt x="44" y="32"/>
                  <a:pt x="42" y="30"/>
                  <a:pt x="42" y="2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5"/>
                  <a:pt x="44" y="23"/>
                  <a:pt x="46" y="22"/>
                </a:cubicBezTo>
                <a:cubicBezTo>
                  <a:pt x="48" y="21"/>
                  <a:pt x="48" y="21"/>
                  <a:pt x="48" y="21"/>
                </a:cubicBezTo>
                <a:cubicBezTo>
                  <a:pt x="49" y="20"/>
                  <a:pt x="50" y="18"/>
                  <a:pt x="49" y="16"/>
                </a:cubicBezTo>
                <a:cubicBezTo>
                  <a:pt x="49" y="15"/>
                  <a:pt x="48" y="14"/>
                  <a:pt x="48" y="13"/>
                </a:cubicBezTo>
                <a:cubicBezTo>
                  <a:pt x="47" y="11"/>
                  <a:pt x="44" y="11"/>
                  <a:pt x="43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6" y="13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2" y="11"/>
                  <a:pt x="31" y="8"/>
                  <a:pt x="31" y="6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0" y="1"/>
                  <a:pt x="28" y="1"/>
                </a:cubicBezTo>
                <a:cubicBezTo>
                  <a:pt x="27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  <a:cubicBezTo>
                  <a:pt x="22" y="0"/>
                  <a:pt x="21" y="2"/>
                  <a:pt x="21" y="4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8"/>
                  <a:pt x="19" y="10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5" y="13"/>
                  <a:pt x="12" y="13"/>
                  <a:pt x="10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9"/>
                  <a:pt x="5" y="10"/>
                  <a:pt x="4" y="11"/>
                </a:cubicBezTo>
                <a:cubicBezTo>
                  <a:pt x="3" y="12"/>
                  <a:pt x="2" y="13"/>
                  <a:pt x="2" y="14"/>
                </a:cubicBezTo>
                <a:cubicBezTo>
                  <a:pt x="1" y="16"/>
                  <a:pt x="1" y="18"/>
                  <a:pt x="3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1"/>
                  <a:pt x="8" y="24"/>
                  <a:pt x="8" y="26"/>
                </a:cubicBezTo>
                <a:cubicBezTo>
                  <a:pt x="8" y="29"/>
                  <a:pt x="6" y="31"/>
                  <a:pt x="4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6"/>
                  <a:pt x="1" y="38"/>
                </a:cubicBezTo>
                <a:cubicBezTo>
                  <a:pt x="1" y="39"/>
                  <a:pt x="2" y="40"/>
                  <a:pt x="3" y="41"/>
                </a:cubicBezTo>
                <a:cubicBezTo>
                  <a:pt x="4" y="42"/>
                  <a:pt x="6" y="43"/>
                  <a:pt x="7" y="42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0"/>
                  <a:pt x="14" y="40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8" y="43"/>
                  <a:pt x="19" y="45"/>
                  <a:pt x="19" y="48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51"/>
                  <a:pt x="20" y="53"/>
                  <a:pt x="22" y="53"/>
                </a:cubicBezTo>
                <a:cubicBezTo>
                  <a:pt x="23" y="53"/>
                  <a:pt x="24" y="53"/>
                  <a:pt x="24" y="53"/>
                </a:cubicBezTo>
                <a:cubicBezTo>
                  <a:pt x="25" y="53"/>
                  <a:pt x="25" y="53"/>
                  <a:pt x="26" y="53"/>
                </a:cubicBezTo>
                <a:cubicBezTo>
                  <a:pt x="28" y="53"/>
                  <a:pt x="29" y="52"/>
                  <a:pt x="30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1" y="43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5" y="41"/>
                  <a:pt x="38" y="41"/>
                  <a:pt x="40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3" y="44"/>
                  <a:pt x="45" y="44"/>
                  <a:pt x="47" y="42"/>
                </a:cubicBezTo>
                <a:cubicBezTo>
                  <a:pt x="47" y="41"/>
                  <a:pt x="48" y="40"/>
                  <a:pt x="48" y="39"/>
                </a:cubicBezTo>
                <a:cubicBezTo>
                  <a:pt x="49" y="38"/>
                  <a:pt x="49" y="36"/>
                  <a:pt x="47" y="34"/>
                </a:cubicBezTo>
                <a:close/>
                <a:moveTo>
                  <a:pt x="25" y="34"/>
                </a:moveTo>
                <a:cubicBezTo>
                  <a:pt x="21" y="34"/>
                  <a:pt x="17" y="31"/>
                  <a:pt x="18" y="27"/>
                </a:cubicBezTo>
                <a:cubicBezTo>
                  <a:pt x="18" y="22"/>
                  <a:pt x="21" y="19"/>
                  <a:pt x="25" y="19"/>
                </a:cubicBezTo>
                <a:cubicBezTo>
                  <a:pt x="30" y="20"/>
                  <a:pt x="33" y="23"/>
                  <a:pt x="33" y="27"/>
                </a:cubicBezTo>
                <a:cubicBezTo>
                  <a:pt x="32" y="31"/>
                  <a:pt x="29" y="35"/>
                  <a:pt x="25" y="3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796"/>
          <p:cNvSpPr>
            <a:spLocks noChangeArrowheads="1"/>
          </p:cNvSpPr>
          <p:nvPr/>
        </p:nvSpPr>
        <p:spPr bwMode="auto">
          <a:xfrm>
            <a:off x="3931817" y="2946960"/>
            <a:ext cx="21315" cy="7246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800"/>
          <p:cNvSpPr>
            <a:spLocks noEditPoints="1"/>
          </p:cNvSpPr>
          <p:nvPr/>
        </p:nvSpPr>
        <p:spPr bwMode="auto">
          <a:xfrm>
            <a:off x="3486150" y="3675529"/>
            <a:ext cx="875833" cy="885522"/>
          </a:xfrm>
          <a:custGeom>
            <a:avLst/>
            <a:gdLst/>
            <a:ahLst/>
            <a:cxnLst>
              <a:cxn ang="0">
                <a:pos x="101" y="202"/>
              </a:cxn>
              <a:cxn ang="0">
                <a:pos x="0" y="101"/>
              </a:cxn>
              <a:cxn ang="0">
                <a:pos x="101" y="0"/>
              </a:cxn>
              <a:cxn ang="0">
                <a:pos x="201" y="101"/>
              </a:cxn>
              <a:cxn ang="0">
                <a:pos x="101" y="202"/>
              </a:cxn>
              <a:cxn ang="0">
                <a:pos x="101" y="5"/>
              </a:cxn>
              <a:cxn ang="0">
                <a:pos x="5" y="101"/>
              </a:cxn>
              <a:cxn ang="0">
                <a:pos x="101" y="197"/>
              </a:cxn>
              <a:cxn ang="0">
                <a:pos x="196" y="101"/>
              </a:cxn>
              <a:cxn ang="0">
                <a:pos x="101" y="5"/>
              </a:cxn>
            </a:cxnLst>
            <a:rect l="0" t="0" r="r" b="b"/>
            <a:pathLst>
              <a:path w="201" h="202">
                <a:moveTo>
                  <a:pt x="101" y="202"/>
                </a:moveTo>
                <a:cubicBezTo>
                  <a:pt x="45" y="202"/>
                  <a:pt x="0" y="156"/>
                  <a:pt x="0" y="101"/>
                </a:cubicBezTo>
                <a:cubicBezTo>
                  <a:pt x="0" y="46"/>
                  <a:pt x="45" y="0"/>
                  <a:pt x="101" y="0"/>
                </a:cubicBezTo>
                <a:cubicBezTo>
                  <a:pt x="156" y="0"/>
                  <a:pt x="201" y="46"/>
                  <a:pt x="201" y="101"/>
                </a:cubicBezTo>
                <a:cubicBezTo>
                  <a:pt x="201" y="156"/>
                  <a:pt x="156" y="202"/>
                  <a:pt x="101" y="202"/>
                </a:cubicBezTo>
                <a:close/>
                <a:moveTo>
                  <a:pt x="101" y="5"/>
                </a:moveTo>
                <a:cubicBezTo>
                  <a:pt x="48" y="5"/>
                  <a:pt x="5" y="48"/>
                  <a:pt x="5" y="101"/>
                </a:cubicBezTo>
                <a:cubicBezTo>
                  <a:pt x="5" y="154"/>
                  <a:pt x="48" y="197"/>
                  <a:pt x="101" y="197"/>
                </a:cubicBezTo>
                <a:cubicBezTo>
                  <a:pt x="153" y="197"/>
                  <a:pt x="196" y="154"/>
                  <a:pt x="196" y="101"/>
                </a:cubicBezTo>
                <a:cubicBezTo>
                  <a:pt x="196" y="48"/>
                  <a:pt x="153" y="5"/>
                  <a:pt x="101" y="5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817"/>
          <p:cNvSpPr>
            <a:spLocks noEditPoints="1"/>
          </p:cNvSpPr>
          <p:nvPr/>
        </p:nvSpPr>
        <p:spPr bwMode="auto">
          <a:xfrm>
            <a:off x="5551721" y="3658091"/>
            <a:ext cx="875833" cy="885522"/>
          </a:xfrm>
          <a:custGeom>
            <a:avLst/>
            <a:gdLst/>
            <a:ahLst/>
            <a:cxnLst>
              <a:cxn ang="0">
                <a:pos x="100" y="202"/>
              </a:cxn>
              <a:cxn ang="0">
                <a:pos x="0" y="101"/>
              </a:cxn>
              <a:cxn ang="0">
                <a:pos x="100" y="0"/>
              </a:cxn>
              <a:cxn ang="0">
                <a:pos x="201" y="101"/>
              </a:cxn>
              <a:cxn ang="0">
                <a:pos x="100" y="202"/>
              </a:cxn>
              <a:cxn ang="0">
                <a:pos x="100" y="5"/>
              </a:cxn>
              <a:cxn ang="0">
                <a:pos x="5" y="101"/>
              </a:cxn>
              <a:cxn ang="0">
                <a:pos x="100" y="197"/>
              </a:cxn>
              <a:cxn ang="0">
                <a:pos x="196" y="101"/>
              </a:cxn>
              <a:cxn ang="0">
                <a:pos x="100" y="5"/>
              </a:cxn>
            </a:cxnLst>
            <a:rect l="0" t="0" r="r" b="b"/>
            <a:pathLst>
              <a:path w="201" h="202">
                <a:moveTo>
                  <a:pt x="100" y="202"/>
                </a:moveTo>
                <a:cubicBezTo>
                  <a:pt x="45" y="202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6" y="0"/>
                  <a:pt x="201" y="46"/>
                  <a:pt x="201" y="101"/>
                </a:cubicBezTo>
                <a:cubicBezTo>
                  <a:pt x="201" y="156"/>
                  <a:pt x="156" y="202"/>
                  <a:pt x="100" y="202"/>
                </a:cubicBezTo>
                <a:close/>
                <a:moveTo>
                  <a:pt x="100" y="5"/>
                </a:moveTo>
                <a:cubicBezTo>
                  <a:pt x="48" y="5"/>
                  <a:pt x="5" y="48"/>
                  <a:pt x="5" y="101"/>
                </a:cubicBezTo>
                <a:cubicBezTo>
                  <a:pt x="5" y="154"/>
                  <a:pt x="48" y="197"/>
                  <a:pt x="100" y="197"/>
                </a:cubicBezTo>
                <a:cubicBezTo>
                  <a:pt x="153" y="197"/>
                  <a:pt x="196" y="154"/>
                  <a:pt x="196" y="101"/>
                </a:cubicBezTo>
                <a:cubicBezTo>
                  <a:pt x="196" y="48"/>
                  <a:pt x="153" y="5"/>
                  <a:pt x="100" y="5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Rectangle 797"/>
          <p:cNvSpPr>
            <a:spLocks noChangeArrowheads="1"/>
          </p:cNvSpPr>
          <p:nvPr/>
        </p:nvSpPr>
        <p:spPr bwMode="auto">
          <a:xfrm>
            <a:off x="5978012" y="2946960"/>
            <a:ext cx="21315" cy="7246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7" name="Group 79"/>
          <p:cNvGrpSpPr/>
          <p:nvPr/>
        </p:nvGrpSpPr>
        <p:grpSpPr>
          <a:xfrm>
            <a:off x="7810578" y="3921616"/>
            <a:ext cx="443730" cy="358472"/>
            <a:chOff x="4381500" y="2925763"/>
            <a:chExt cx="363538" cy="293688"/>
          </a:xfrm>
        </p:grpSpPr>
        <p:sp>
          <p:nvSpPr>
            <p:cNvPr id="18" name="Freeform 818"/>
            <p:cNvSpPr/>
            <p:nvPr/>
          </p:nvSpPr>
          <p:spPr bwMode="auto">
            <a:xfrm>
              <a:off x="4570413" y="3076575"/>
              <a:ext cx="82550" cy="1428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36"/>
                </a:cxn>
                <a:cxn ang="0">
                  <a:pos x="5" y="40"/>
                </a:cxn>
                <a:cxn ang="0">
                  <a:pos x="18" y="40"/>
                </a:cxn>
                <a:cxn ang="0">
                  <a:pos x="23" y="36"/>
                </a:cxn>
                <a:cxn ang="0">
                  <a:pos x="23" y="4"/>
                </a:cxn>
                <a:cxn ang="0">
                  <a:pos x="18" y="0"/>
                </a:cxn>
              </a:cxnLst>
              <a:rect l="0" t="0" r="r" b="b"/>
              <a:pathLst>
                <a:path w="23" h="40">
                  <a:moveTo>
                    <a:pt x="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5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1" y="40"/>
                    <a:pt x="23" y="38"/>
                    <a:pt x="23" y="3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819"/>
            <p:cNvSpPr/>
            <p:nvPr/>
          </p:nvSpPr>
          <p:spPr bwMode="auto">
            <a:xfrm>
              <a:off x="4667250" y="2925763"/>
              <a:ext cx="77788" cy="293688"/>
            </a:xfrm>
            <a:custGeom>
              <a:avLst/>
              <a:gdLst/>
              <a:ahLst/>
              <a:cxnLst>
                <a:cxn ang="0">
                  <a:pos x="5" y="82"/>
                </a:cxn>
                <a:cxn ang="0">
                  <a:pos x="18" y="82"/>
                </a:cxn>
                <a:cxn ang="0">
                  <a:pos x="22" y="78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46"/>
                </a:cxn>
                <a:cxn ang="0">
                  <a:pos x="0" y="78"/>
                </a:cxn>
                <a:cxn ang="0">
                  <a:pos x="5" y="82"/>
                </a:cxn>
              </a:cxnLst>
              <a:rect l="0" t="0" r="r" b="b"/>
              <a:pathLst>
                <a:path w="22" h="82">
                  <a:moveTo>
                    <a:pt x="5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20" y="82"/>
                    <a:pt x="22" y="80"/>
                    <a:pt x="22" y="7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2"/>
                    <a:pt x="5" y="8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820"/>
            <p:cNvSpPr/>
            <p:nvPr/>
          </p:nvSpPr>
          <p:spPr bwMode="auto">
            <a:xfrm>
              <a:off x="4478338" y="3008313"/>
              <a:ext cx="77788" cy="2111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42"/>
                </a:cxn>
                <a:cxn ang="0">
                  <a:pos x="0" y="55"/>
                </a:cxn>
                <a:cxn ang="0">
                  <a:pos x="4" y="59"/>
                </a:cxn>
                <a:cxn ang="0">
                  <a:pos x="18" y="59"/>
                </a:cxn>
                <a:cxn ang="0">
                  <a:pos x="22" y="55"/>
                </a:cxn>
                <a:cxn ang="0">
                  <a:pos x="22" y="23"/>
                </a:cxn>
                <a:cxn ang="0">
                  <a:pos x="22" y="5"/>
                </a:cxn>
                <a:cxn ang="0">
                  <a:pos x="18" y="0"/>
                </a:cxn>
              </a:cxnLst>
              <a:rect l="0" t="0" r="r" b="b"/>
              <a:pathLst>
                <a:path w="22" h="59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2" y="57"/>
                    <a:pt x="22" y="55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821"/>
            <p:cNvSpPr/>
            <p:nvPr/>
          </p:nvSpPr>
          <p:spPr bwMode="auto">
            <a:xfrm>
              <a:off x="4381500" y="3144838"/>
              <a:ext cx="82550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5" y="21"/>
                </a:cxn>
                <a:cxn ang="0">
                  <a:pos x="18" y="21"/>
                </a:cxn>
                <a:cxn ang="0">
                  <a:pos x="23" y="17"/>
                </a:cxn>
                <a:cxn ang="0">
                  <a:pos x="23" y="4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5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1" y="21"/>
                    <a:pt x="23" y="19"/>
                    <a:pt x="23" y="17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Rectangle 798"/>
          <p:cNvSpPr>
            <a:spLocks noChangeArrowheads="1"/>
          </p:cNvSpPr>
          <p:nvPr/>
        </p:nvSpPr>
        <p:spPr bwMode="auto">
          <a:xfrm>
            <a:off x="8026144" y="2946960"/>
            <a:ext cx="17440" cy="7246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822"/>
          <p:cNvSpPr>
            <a:spLocks noEditPoints="1"/>
          </p:cNvSpPr>
          <p:nvPr/>
        </p:nvSpPr>
        <p:spPr bwMode="auto">
          <a:xfrm>
            <a:off x="7597915" y="3658091"/>
            <a:ext cx="875833" cy="885522"/>
          </a:xfrm>
          <a:custGeom>
            <a:avLst/>
            <a:gdLst/>
            <a:ahLst/>
            <a:cxnLst>
              <a:cxn ang="0">
                <a:pos x="100" y="202"/>
              </a:cxn>
              <a:cxn ang="0">
                <a:pos x="0" y="101"/>
              </a:cxn>
              <a:cxn ang="0">
                <a:pos x="100" y="0"/>
              </a:cxn>
              <a:cxn ang="0">
                <a:pos x="201" y="101"/>
              </a:cxn>
              <a:cxn ang="0">
                <a:pos x="100" y="202"/>
              </a:cxn>
              <a:cxn ang="0">
                <a:pos x="100" y="5"/>
              </a:cxn>
              <a:cxn ang="0">
                <a:pos x="4" y="101"/>
              </a:cxn>
              <a:cxn ang="0">
                <a:pos x="100" y="197"/>
              </a:cxn>
              <a:cxn ang="0">
                <a:pos x="196" y="101"/>
              </a:cxn>
              <a:cxn ang="0">
                <a:pos x="100" y="5"/>
              </a:cxn>
            </a:cxnLst>
            <a:rect l="0" t="0" r="r" b="b"/>
            <a:pathLst>
              <a:path w="201" h="202">
                <a:moveTo>
                  <a:pt x="100" y="202"/>
                </a:moveTo>
                <a:cubicBezTo>
                  <a:pt x="45" y="202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6" y="0"/>
                  <a:pt x="201" y="46"/>
                  <a:pt x="201" y="101"/>
                </a:cubicBezTo>
                <a:cubicBezTo>
                  <a:pt x="201" y="156"/>
                  <a:pt x="156" y="202"/>
                  <a:pt x="100" y="202"/>
                </a:cubicBezTo>
                <a:close/>
                <a:moveTo>
                  <a:pt x="100" y="5"/>
                </a:moveTo>
                <a:cubicBezTo>
                  <a:pt x="47" y="5"/>
                  <a:pt x="4" y="48"/>
                  <a:pt x="4" y="101"/>
                </a:cubicBezTo>
                <a:cubicBezTo>
                  <a:pt x="4" y="154"/>
                  <a:pt x="47" y="197"/>
                  <a:pt x="100" y="197"/>
                </a:cubicBezTo>
                <a:cubicBezTo>
                  <a:pt x="153" y="197"/>
                  <a:pt x="196" y="154"/>
                  <a:pt x="196" y="101"/>
                </a:cubicBezTo>
                <a:cubicBezTo>
                  <a:pt x="196" y="48"/>
                  <a:pt x="153" y="5"/>
                  <a:pt x="100" y="5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Rectangle 799"/>
          <p:cNvSpPr>
            <a:spLocks noChangeArrowheads="1"/>
          </p:cNvSpPr>
          <p:nvPr/>
        </p:nvSpPr>
        <p:spPr bwMode="auto">
          <a:xfrm>
            <a:off x="10068463" y="2946960"/>
            <a:ext cx="21315" cy="7246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828"/>
          <p:cNvSpPr>
            <a:spLocks noEditPoints="1"/>
          </p:cNvSpPr>
          <p:nvPr/>
        </p:nvSpPr>
        <p:spPr bwMode="auto">
          <a:xfrm>
            <a:off x="9648218" y="3688976"/>
            <a:ext cx="879708" cy="881647"/>
          </a:xfrm>
          <a:custGeom>
            <a:avLst/>
            <a:gdLst/>
            <a:ahLst/>
            <a:cxnLst>
              <a:cxn ang="0">
                <a:pos x="101" y="201"/>
              </a:cxn>
              <a:cxn ang="0">
                <a:pos x="0" y="100"/>
              </a:cxn>
              <a:cxn ang="0">
                <a:pos x="101" y="0"/>
              </a:cxn>
              <a:cxn ang="0">
                <a:pos x="202" y="100"/>
              </a:cxn>
              <a:cxn ang="0">
                <a:pos x="101" y="201"/>
              </a:cxn>
              <a:cxn ang="0">
                <a:pos x="101" y="4"/>
              </a:cxn>
              <a:cxn ang="0">
                <a:pos x="5" y="100"/>
              </a:cxn>
              <a:cxn ang="0">
                <a:pos x="101" y="196"/>
              </a:cxn>
              <a:cxn ang="0">
                <a:pos x="197" y="100"/>
              </a:cxn>
              <a:cxn ang="0">
                <a:pos x="101" y="4"/>
              </a:cxn>
            </a:cxnLst>
            <a:rect l="0" t="0" r="r" b="b"/>
            <a:pathLst>
              <a:path w="202" h="201">
                <a:moveTo>
                  <a:pt x="101" y="201"/>
                </a:moveTo>
                <a:cubicBezTo>
                  <a:pt x="45" y="201"/>
                  <a:pt x="0" y="156"/>
                  <a:pt x="0" y="100"/>
                </a:cubicBezTo>
                <a:cubicBezTo>
                  <a:pt x="0" y="45"/>
                  <a:pt x="45" y="0"/>
                  <a:pt x="101" y="0"/>
                </a:cubicBezTo>
                <a:cubicBezTo>
                  <a:pt x="156" y="0"/>
                  <a:pt x="202" y="45"/>
                  <a:pt x="202" y="100"/>
                </a:cubicBezTo>
                <a:cubicBezTo>
                  <a:pt x="202" y="156"/>
                  <a:pt x="156" y="201"/>
                  <a:pt x="101" y="201"/>
                </a:cubicBezTo>
                <a:close/>
                <a:moveTo>
                  <a:pt x="101" y="4"/>
                </a:moveTo>
                <a:cubicBezTo>
                  <a:pt x="48" y="4"/>
                  <a:pt x="5" y="47"/>
                  <a:pt x="5" y="100"/>
                </a:cubicBezTo>
                <a:cubicBezTo>
                  <a:pt x="5" y="153"/>
                  <a:pt x="48" y="196"/>
                  <a:pt x="101" y="196"/>
                </a:cubicBezTo>
                <a:cubicBezTo>
                  <a:pt x="154" y="196"/>
                  <a:pt x="197" y="153"/>
                  <a:pt x="197" y="100"/>
                </a:cubicBezTo>
                <a:cubicBezTo>
                  <a:pt x="197" y="47"/>
                  <a:pt x="154" y="4"/>
                  <a:pt x="101" y="4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9" name="Group 81"/>
          <p:cNvGrpSpPr/>
          <p:nvPr/>
        </p:nvGrpSpPr>
        <p:grpSpPr>
          <a:xfrm>
            <a:off x="9816564" y="3859610"/>
            <a:ext cx="530925" cy="451481"/>
            <a:chOff x="7700963" y="2874963"/>
            <a:chExt cx="434975" cy="369888"/>
          </a:xfrm>
        </p:grpSpPr>
        <p:sp>
          <p:nvSpPr>
            <p:cNvPr id="30" name="Freeform 829"/>
            <p:cNvSpPr/>
            <p:nvPr/>
          </p:nvSpPr>
          <p:spPr bwMode="auto">
            <a:xfrm>
              <a:off x="7743825" y="3017838"/>
              <a:ext cx="346075" cy="115888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3" y="32"/>
                </a:cxn>
                <a:cxn ang="0">
                  <a:pos x="5" y="30"/>
                </a:cxn>
                <a:cxn ang="0">
                  <a:pos x="5" y="26"/>
                </a:cxn>
                <a:cxn ang="0">
                  <a:pos x="13" y="18"/>
                </a:cxn>
                <a:cxn ang="0">
                  <a:pos x="43" y="18"/>
                </a:cxn>
                <a:cxn ang="0">
                  <a:pos x="47" y="21"/>
                </a:cxn>
                <a:cxn ang="0">
                  <a:pos x="47" y="30"/>
                </a:cxn>
                <a:cxn ang="0">
                  <a:pos x="49" y="32"/>
                </a:cxn>
                <a:cxn ang="0">
                  <a:pos x="49" y="32"/>
                </a:cxn>
                <a:cxn ang="0">
                  <a:pos x="51" y="30"/>
                </a:cxn>
                <a:cxn ang="0">
                  <a:pos x="51" y="21"/>
                </a:cxn>
                <a:cxn ang="0">
                  <a:pos x="54" y="18"/>
                </a:cxn>
                <a:cxn ang="0">
                  <a:pos x="85" y="18"/>
                </a:cxn>
                <a:cxn ang="0">
                  <a:pos x="93" y="26"/>
                </a:cxn>
                <a:cxn ang="0">
                  <a:pos x="93" y="30"/>
                </a:cxn>
                <a:cxn ang="0">
                  <a:pos x="95" y="32"/>
                </a:cxn>
                <a:cxn ang="0">
                  <a:pos x="95" y="32"/>
                </a:cxn>
                <a:cxn ang="0">
                  <a:pos x="97" y="30"/>
                </a:cxn>
                <a:cxn ang="0">
                  <a:pos x="97" y="26"/>
                </a:cxn>
                <a:cxn ang="0">
                  <a:pos x="85" y="13"/>
                </a:cxn>
                <a:cxn ang="0">
                  <a:pos x="54" y="13"/>
                </a:cxn>
                <a:cxn ang="0">
                  <a:pos x="51" y="10"/>
                </a:cxn>
                <a:cxn ang="0">
                  <a:pos x="51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10"/>
                </a:cxn>
                <a:cxn ang="0">
                  <a:pos x="43" y="13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97" h="32">
                  <a:moveTo>
                    <a:pt x="2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4" y="32"/>
                    <a:pt x="5" y="31"/>
                    <a:pt x="5" y="3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1"/>
                    <a:pt x="8" y="18"/>
                    <a:pt x="1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7" y="19"/>
                    <a:pt x="47" y="21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2"/>
                    <a:pt x="51" y="31"/>
                    <a:pt x="51" y="30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19"/>
                    <a:pt x="52" y="18"/>
                    <a:pt x="54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9" y="18"/>
                    <a:pt x="93" y="21"/>
                    <a:pt x="93" y="26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4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7" y="32"/>
                    <a:pt x="97" y="31"/>
                    <a:pt x="97" y="30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19"/>
                    <a:pt x="92" y="13"/>
                    <a:pt x="85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2" y="13"/>
                    <a:pt x="51" y="12"/>
                    <a:pt x="51" y="1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7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5" y="13"/>
                    <a:pt x="4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13"/>
                    <a:pt x="0" y="19"/>
                    <a:pt x="0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830"/>
            <p:cNvSpPr/>
            <p:nvPr/>
          </p:nvSpPr>
          <p:spPr bwMode="auto">
            <a:xfrm>
              <a:off x="7847013" y="2874963"/>
              <a:ext cx="142875" cy="128588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18" y="36"/>
                </a:cxn>
                <a:cxn ang="0">
                  <a:pos x="22" y="36"/>
                </a:cxn>
                <a:cxn ang="0">
                  <a:pos x="32" y="36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2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8"/>
                </a:cxn>
                <a:cxn ang="0">
                  <a:pos x="8" y="36"/>
                </a:cxn>
              </a:cxnLst>
              <a:rect l="0" t="0" r="r" b="b"/>
              <a:pathLst>
                <a:path w="40" h="36">
                  <a:moveTo>
                    <a:pt x="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3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831"/>
            <p:cNvSpPr/>
            <p:nvPr/>
          </p:nvSpPr>
          <p:spPr bwMode="auto">
            <a:xfrm>
              <a:off x="7700963" y="3148013"/>
              <a:ext cx="103188" cy="9683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1"/>
                </a:cxn>
                <a:cxn ang="0">
                  <a:pos x="6" y="27"/>
                </a:cxn>
                <a:cxn ang="0">
                  <a:pos x="23" y="27"/>
                </a:cxn>
                <a:cxn ang="0">
                  <a:pos x="29" y="21"/>
                </a:cxn>
                <a:cxn ang="0">
                  <a:pos x="29" y="6"/>
                </a:cxn>
                <a:cxn ang="0">
                  <a:pos x="23" y="0"/>
                </a:cxn>
              </a:cxnLst>
              <a:rect l="0" t="0" r="r" b="b"/>
              <a:pathLst>
                <a:path w="29" h="27">
                  <a:moveTo>
                    <a:pt x="2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6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9" y="24"/>
                    <a:pt x="29" y="2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832"/>
            <p:cNvSpPr/>
            <p:nvPr/>
          </p:nvSpPr>
          <p:spPr bwMode="auto">
            <a:xfrm>
              <a:off x="7864475" y="3148013"/>
              <a:ext cx="106363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1"/>
                </a:cxn>
                <a:cxn ang="0">
                  <a:pos x="6" y="27"/>
                </a:cxn>
                <a:cxn ang="0">
                  <a:pos x="24" y="27"/>
                </a:cxn>
                <a:cxn ang="0">
                  <a:pos x="30" y="21"/>
                </a:cxn>
                <a:cxn ang="0">
                  <a:pos x="30" y="6"/>
                </a:cxn>
                <a:cxn ang="0">
                  <a:pos x="24" y="0"/>
                </a:cxn>
              </a:cxnLst>
              <a:rect l="0" t="0" r="r" b="b"/>
              <a:pathLst>
                <a:path w="30" h="27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7"/>
                    <a:pt x="6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7"/>
                    <a:pt x="30" y="24"/>
                    <a:pt x="30" y="21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833"/>
            <p:cNvSpPr/>
            <p:nvPr/>
          </p:nvSpPr>
          <p:spPr bwMode="auto">
            <a:xfrm>
              <a:off x="8027988" y="3148013"/>
              <a:ext cx="107950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1"/>
                </a:cxn>
                <a:cxn ang="0">
                  <a:pos x="6" y="27"/>
                </a:cxn>
                <a:cxn ang="0">
                  <a:pos x="24" y="27"/>
                </a:cxn>
                <a:cxn ang="0">
                  <a:pos x="30" y="21"/>
                </a:cxn>
                <a:cxn ang="0">
                  <a:pos x="30" y="6"/>
                </a:cxn>
                <a:cxn ang="0">
                  <a:pos x="24" y="0"/>
                </a:cxn>
              </a:cxnLst>
              <a:rect l="0" t="0" r="r" b="b"/>
              <a:pathLst>
                <a:path w="30" h="27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7"/>
                    <a:pt x="6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7"/>
                    <a:pt x="30" y="24"/>
                    <a:pt x="30" y="21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Freeform 1304"/>
          <p:cNvSpPr/>
          <p:nvPr/>
        </p:nvSpPr>
        <p:spPr bwMode="auto">
          <a:xfrm>
            <a:off x="1532964" y="1908361"/>
            <a:ext cx="744071" cy="85551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80" y="0"/>
              </a:cxn>
              <a:cxn ang="0">
                <a:pos x="358" y="178"/>
              </a:cxn>
              <a:cxn ang="0">
                <a:pos x="207" y="347"/>
              </a:cxn>
              <a:cxn ang="0">
                <a:pos x="176" y="407"/>
              </a:cxn>
              <a:cxn ang="0">
                <a:pos x="148" y="347"/>
              </a:cxn>
              <a:cxn ang="0">
                <a:pos x="0" y="178"/>
              </a:cxn>
            </a:cxnLst>
            <a:rect l="0" t="0" r="r" b="b"/>
            <a:pathLst>
              <a:path w="358" h="407">
                <a:moveTo>
                  <a:pt x="0" y="178"/>
                </a:moveTo>
                <a:cubicBezTo>
                  <a:pt x="0" y="80"/>
                  <a:pt x="80" y="0"/>
                  <a:pt x="180" y="0"/>
                </a:cubicBezTo>
                <a:cubicBezTo>
                  <a:pt x="278" y="0"/>
                  <a:pt x="358" y="80"/>
                  <a:pt x="358" y="178"/>
                </a:cubicBezTo>
                <a:cubicBezTo>
                  <a:pt x="358" y="263"/>
                  <a:pt x="293" y="334"/>
                  <a:pt x="207" y="347"/>
                </a:cubicBezTo>
                <a:cubicBezTo>
                  <a:pt x="176" y="407"/>
                  <a:pt x="176" y="407"/>
                  <a:pt x="176" y="407"/>
                </a:cubicBezTo>
                <a:cubicBezTo>
                  <a:pt x="148" y="347"/>
                  <a:pt x="148" y="347"/>
                  <a:pt x="148" y="347"/>
                </a:cubicBezTo>
                <a:cubicBezTo>
                  <a:pt x="63" y="331"/>
                  <a:pt x="0" y="260"/>
                  <a:pt x="0" y="1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Content Placeholder 2"/>
          <p:cNvSpPr txBox="1"/>
          <p:nvPr/>
        </p:nvSpPr>
        <p:spPr>
          <a:xfrm>
            <a:off x="1682225" y="2108328"/>
            <a:ext cx="424236" cy="35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sz="1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rPr>
              <a:t>1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Freeform 1304"/>
          <p:cNvSpPr/>
          <p:nvPr/>
        </p:nvSpPr>
        <p:spPr bwMode="auto">
          <a:xfrm>
            <a:off x="3579158" y="1908361"/>
            <a:ext cx="744071" cy="85551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80" y="0"/>
              </a:cxn>
              <a:cxn ang="0">
                <a:pos x="358" y="178"/>
              </a:cxn>
              <a:cxn ang="0">
                <a:pos x="207" y="347"/>
              </a:cxn>
              <a:cxn ang="0">
                <a:pos x="176" y="407"/>
              </a:cxn>
              <a:cxn ang="0">
                <a:pos x="148" y="347"/>
              </a:cxn>
              <a:cxn ang="0">
                <a:pos x="0" y="178"/>
              </a:cxn>
            </a:cxnLst>
            <a:rect l="0" t="0" r="r" b="b"/>
            <a:pathLst>
              <a:path w="358" h="407">
                <a:moveTo>
                  <a:pt x="0" y="178"/>
                </a:moveTo>
                <a:cubicBezTo>
                  <a:pt x="0" y="80"/>
                  <a:pt x="80" y="0"/>
                  <a:pt x="180" y="0"/>
                </a:cubicBezTo>
                <a:cubicBezTo>
                  <a:pt x="278" y="0"/>
                  <a:pt x="358" y="80"/>
                  <a:pt x="358" y="178"/>
                </a:cubicBezTo>
                <a:cubicBezTo>
                  <a:pt x="358" y="263"/>
                  <a:pt x="293" y="334"/>
                  <a:pt x="207" y="347"/>
                </a:cubicBezTo>
                <a:cubicBezTo>
                  <a:pt x="176" y="407"/>
                  <a:pt x="176" y="407"/>
                  <a:pt x="176" y="407"/>
                </a:cubicBezTo>
                <a:cubicBezTo>
                  <a:pt x="148" y="347"/>
                  <a:pt x="148" y="347"/>
                  <a:pt x="148" y="347"/>
                </a:cubicBezTo>
                <a:cubicBezTo>
                  <a:pt x="63" y="331"/>
                  <a:pt x="0" y="260"/>
                  <a:pt x="0" y="1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1304"/>
          <p:cNvSpPr/>
          <p:nvPr/>
        </p:nvSpPr>
        <p:spPr bwMode="auto">
          <a:xfrm>
            <a:off x="5625353" y="1908361"/>
            <a:ext cx="744071" cy="85551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80" y="0"/>
              </a:cxn>
              <a:cxn ang="0">
                <a:pos x="358" y="178"/>
              </a:cxn>
              <a:cxn ang="0">
                <a:pos x="207" y="347"/>
              </a:cxn>
              <a:cxn ang="0">
                <a:pos x="176" y="407"/>
              </a:cxn>
              <a:cxn ang="0">
                <a:pos x="148" y="347"/>
              </a:cxn>
              <a:cxn ang="0">
                <a:pos x="0" y="178"/>
              </a:cxn>
            </a:cxnLst>
            <a:rect l="0" t="0" r="r" b="b"/>
            <a:pathLst>
              <a:path w="358" h="407">
                <a:moveTo>
                  <a:pt x="0" y="178"/>
                </a:moveTo>
                <a:cubicBezTo>
                  <a:pt x="0" y="80"/>
                  <a:pt x="80" y="0"/>
                  <a:pt x="180" y="0"/>
                </a:cubicBezTo>
                <a:cubicBezTo>
                  <a:pt x="278" y="0"/>
                  <a:pt x="358" y="80"/>
                  <a:pt x="358" y="178"/>
                </a:cubicBezTo>
                <a:cubicBezTo>
                  <a:pt x="358" y="263"/>
                  <a:pt x="293" y="334"/>
                  <a:pt x="207" y="347"/>
                </a:cubicBezTo>
                <a:cubicBezTo>
                  <a:pt x="176" y="407"/>
                  <a:pt x="176" y="407"/>
                  <a:pt x="176" y="407"/>
                </a:cubicBezTo>
                <a:cubicBezTo>
                  <a:pt x="148" y="347"/>
                  <a:pt x="148" y="347"/>
                  <a:pt x="148" y="347"/>
                </a:cubicBezTo>
                <a:cubicBezTo>
                  <a:pt x="63" y="331"/>
                  <a:pt x="0" y="260"/>
                  <a:pt x="0" y="1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1304"/>
          <p:cNvSpPr/>
          <p:nvPr/>
        </p:nvSpPr>
        <p:spPr bwMode="auto">
          <a:xfrm>
            <a:off x="7671547" y="1908361"/>
            <a:ext cx="744071" cy="85551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80" y="0"/>
              </a:cxn>
              <a:cxn ang="0">
                <a:pos x="358" y="178"/>
              </a:cxn>
              <a:cxn ang="0">
                <a:pos x="207" y="347"/>
              </a:cxn>
              <a:cxn ang="0">
                <a:pos x="176" y="407"/>
              </a:cxn>
              <a:cxn ang="0">
                <a:pos x="148" y="347"/>
              </a:cxn>
              <a:cxn ang="0">
                <a:pos x="0" y="178"/>
              </a:cxn>
            </a:cxnLst>
            <a:rect l="0" t="0" r="r" b="b"/>
            <a:pathLst>
              <a:path w="358" h="407">
                <a:moveTo>
                  <a:pt x="0" y="178"/>
                </a:moveTo>
                <a:cubicBezTo>
                  <a:pt x="0" y="80"/>
                  <a:pt x="80" y="0"/>
                  <a:pt x="180" y="0"/>
                </a:cubicBezTo>
                <a:cubicBezTo>
                  <a:pt x="278" y="0"/>
                  <a:pt x="358" y="80"/>
                  <a:pt x="358" y="178"/>
                </a:cubicBezTo>
                <a:cubicBezTo>
                  <a:pt x="358" y="263"/>
                  <a:pt x="293" y="334"/>
                  <a:pt x="207" y="347"/>
                </a:cubicBezTo>
                <a:cubicBezTo>
                  <a:pt x="176" y="407"/>
                  <a:pt x="176" y="407"/>
                  <a:pt x="176" y="407"/>
                </a:cubicBezTo>
                <a:cubicBezTo>
                  <a:pt x="148" y="347"/>
                  <a:pt x="148" y="347"/>
                  <a:pt x="148" y="347"/>
                </a:cubicBezTo>
                <a:cubicBezTo>
                  <a:pt x="63" y="331"/>
                  <a:pt x="0" y="260"/>
                  <a:pt x="0" y="1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Freeform 1304"/>
          <p:cNvSpPr/>
          <p:nvPr/>
        </p:nvSpPr>
        <p:spPr bwMode="auto">
          <a:xfrm>
            <a:off x="9717741" y="1908361"/>
            <a:ext cx="744071" cy="85551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80" y="0"/>
              </a:cxn>
              <a:cxn ang="0">
                <a:pos x="358" y="178"/>
              </a:cxn>
              <a:cxn ang="0">
                <a:pos x="207" y="347"/>
              </a:cxn>
              <a:cxn ang="0">
                <a:pos x="176" y="407"/>
              </a:cxn>
              <a:cxn ang="0">
                <a:pos x="148" y="347"/>
              </a:cxn>
              <a:cxn ang="0">
                <a:pos x="0" y="178"/>
              </a:cxn>
            </a:cxnLst>
            <a:rect l="0" t="0" r="r" b="b"/>
            <a:pathLst>
              <a:path w="358" h="407">
                <a:moveTo>
                  <a:pt x="0" y="178"/>
                </a:moveTo>
                <a:cubicBezTo>
                  <a:pt x="0" y="80"/>
                  <a:pt x="80" y="0"/>
                  <a:pt x="180" y="0"/>
                </a:cubicBezTo>
                <a:cubicBezTo>
                  <a:pt x="278" y="0"/>
                  <a:pt x="358" y="80"/>
                  <a:pt x="358" y="178"/>
                </a:cubicBezTo>
                <a:cubicBezTo>
                  <a:pt x="358" y="263"/>
                  <a:pt x="293" y="334"/>
                  <a:pt x="207" y="347"/>
                </a:cubicBezTo>
                <a:cubicBezTo>
                  <a:pt x="176" y="407"/>
                  <a:pt x="176" y="407"/>
                  <a:pt x="176" y="407"/>
                </a:cubicBezTo>
                <a:cubicBezTo>
                  <a:pt x="148" y="347"/>
                  <a:pt x="148" y="347"/>
                  <a:pt x="148" y="347"/>
                </a:cubicBezTo>
                <a:cubicBezTo>
                  <a:pt x="63" y="331"/>
                  <a:pt x="0" y="260"/>
                  <a:pt x="0" y="1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17"/>
          <p:cNvSpPr/>
          <p:nvPr/>
        </p:nvSpPr>
        <p:spPr bwMode="auto">
          <a:xfrm>
            <a:off x="5803619" y="3847984"/>
            <a:ext cx="372035" cy="505736"/>
          </a:xfrm>
          <a:custGeom>
            <a:avLst/>
            <a:gdLst/>
            <a:ahLst/>
            <a:cxnLst>
              <a:cxn ang="0">
                <a:pos x="112" y="164"/>
              </a:cxn>
              <a:cxn ang="0">
                <a:pos x="93" y="164"/>
              </a:cxn>
              <a:cxn ang="0">
                <a:pos x="93" y="159"/>
              </a:cxn>
              <a:cxn ang="0">
                <a:pos x="94" y="157"/>
              </a:cxn>
              <a:cxn ang="0">
                <a:pos x="84" y="144"/>
              </a:cxn>
              <a:cxn ang="0">
                <a:pos x="84" y="139"/>
              </a:cxn>
              <a:cxn ang="0">
                <a:pos x="91" y="136"/>
              </a:cxn>
              <a:cxn ang="0">
                <a:pos x="92" y="136"/>
              </a:cxn>
              <a:cxn ang="0">
                <a:pos x="135" y="107"/>
              </a:cxn>
              <a:cxn ang="0">
                <a:pos x="130" y="100"/>
              </a:cxn>
              <a:cxn ang="0">
                <a:pos x="86" y="129"/>
              </a:cxn>
              <a:cxn ang="0">
                <a:pos x="87" y="129"/>
              </a:cxn>
              <a:cxn ang="0">
                <a:pos x="23" y="99"/>
              </a:cxn>
              <a:cxn ang="0">
                <a:pos x="36" y="35"/>
              </a:cxn>
              <a:cxn ang="0">
                <a:pos x="83" y="104"/>
              </a:cxn>
              <a:cxn ang="0">
                <a:pos x="104" y="89"/>
              </a:cxn>
              <a:cxn ang="0">
                <a:pos x="44" y="7"/>
              </a:cxn>
              <a:cxn ang="0">
                <a:pos x="41" y="9"/>
              </a:cxn>
              <a:cxn ang="0">
                <a:pos x="34" y="0"/>
              </a:cxn>
              <a:cxn ang="0">
                <a:pos x="23" y="8"/>
              </a:cxn>
              <a:cxn ang="0">
                <a:pos x="29" y="17"/>
              </a:cxn>
              <a:cxn ang="0">
                <a:pos x="26" y="19"/>
              </a:cxn>
              <a:cxn ang="0">
                <a:pos x="30" y="26"/>
              </a:cxn>
              <a:cxn ang="0">
                <a:pos x="12" y="104"/>
              </a:cxn>
              <a:cxn ang="0">
                <a:pos x="78" y="139"/>
              </a:cxn>
              <a:cxn ang="0">
                <a:pos x="78" y="144"/>
              </a:cxn>
              <a:cxn ang="0">
                <a:pos x="68" y="157"/>
              </a:cxn>
              <a:cxn ang="0">
                <a:pos x="68" y="164"/>
              </a:cxn>
              <a:cxn ang="0">
                <a:pos x="50" y="164"/>
              </a:cxn>
              <a:cxn ang="0">
                <a:pos x="38" y="177"/>
              </a:cxn>
              <a:cxn ang="0">
                <a:pos x="50" y="189"/>
              </a:cxn>
              <a:cxn ang="0">
                <a:pos x="112" y="189"/>
              </a:cxn>
              <a:cxn ang="0">
                <a:pos x="124" y="177"/>
              </a:cxn>
              <a:cxn ang="0">
                <a:pos x="112" y="164"/>
              </a:cxn>
            </a:cxnLst>
            <a:rect l="0" t="0" r="r" b="b"/>
            <a:pathLst>
              <a:path w="135" h="189">
                <a:moveTo>
                  <a:pt x="112" y="164"/>
                </a:moveTo>
                <a:cubicBezTo>
                  <a:pt x="93" y="164"/>
                  <a:pt x="93" y="164"/>
                  <a:pt x="93" y="164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58"/>
                  <a:pt x="94" y="158"/>
                  <a:pt x="94" y="157"/>
                </a:cubicBezTo>
                <a:cubicBezTo>
                  <a:pt x="94" y="151"/>
                  <a:pt x="90" y="146"/>
                  <a:pt x="84" y="144"/>
                </a:cubicBezTo>
                <a:cubicBezTo>
                  <a:pt x="84" y="139"/>
                  <a:pt x="84" y="139"/>
                  <a:pt x="84" y="139"/>
                </a:cubicBezTo>
                <a:cubicBezTo>
                  <a:pt x="87" y="138"/>
                  <a:pt x="89" y="137"/>
                  <a:pt x="91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60" y="133"/>
                  <a:pt x="34" y="122"/>
                  <a:pt x="23" y="99"/>
                </a:cubicBezTo>
                <a:cubicBezTo>
                  <a:pt x="13" y="78"/>
                  <a:pt x="19" y="53"/>
                  <a:pt x="36" y="35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44" y="7"/>
                  <a:pt x="44" y="7"/>
                  <a:pt x="44" y="7"/>
                </a:cubicBezTo>
                <a:cubicBezTo>
                  <a:pt x="41" y="9"/>
                  <a:pt x="41" y="9"/>
                  <a:pt x="41" y="9"/>
                </a:cubicBezTo>
                <a:cubicBezTo>
                  <a:pt x="34" y="0"/>
                  <a:pt x="34" y="0"/>
                  <a:pt x="34" y="0"/>
                </a:cubicBezTo>
                <a:cubicBezTo>
                  <a:pt x="23" y="8"/>
                  <a:pt x="23" y="8"/>
                  <a:pt x="23" y="8"/>
                </a:cubicBezTo>
                <a:cubicBezTo>
                  <a:pt x="29" y="17"/>
                  <a:pt x="29" y="17"/>
                  <a:pt x="29" y="17"/>
                </a:cubicBezTo>
                <a:cubicBezTo>
                  <a:pt x="26" y="19"/>
                  <a:pt x="26" y="19"/>
                  <a:pt x="26" y="19"/>
                </a:cubicBezTo>
                <a:cubicBezTo>
                  <a:pt x="30" y="26"/>
                  <a:pt x="30" y="26"/>
                  <a:pt x="30" y="26"/>
                </a:cubicBezTo>
                <a:cubicBezTo>
                  <a:pt x="8" y="46"/>
                  <a:pt x="0" y="77"/>
                  <a:pt x="12" y="104"/>
                </a:cubicBezTo>
                <a:cubicBezTo>
                  <a:pt x="23" y="127"/>
                  <a:pt x="55" y="141"/>
                  <a:pt x="78" y="139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72" y="146"/>
                  <a:pt x="68" y="151"/>
                  <a:pt x="68" y="157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43" y="164"/>
                  <a:pt x="38" y="170"/>
                  <a:pt x="38" y="177"/>
                </a:cubicBezTo>
                <a:cubicBezTo>
                  <a:pt x="38" y="183"/>
                  <a:pt x="43" y="189"/>
                  <a:pt x="50" y="189"/>
                </a:cubicBezTo>
                <a:cubicBezTo>
                  <a:pt x="112" y="189"/>
                  <a:pt x="112" y="189"/>
                  <a:pt x="112" y="189"/>
                </a:cubicBezTo>
                <a:cubicBezTo>
                  <a:pt x="119" y="189"/>
                  <a:pt x="124" y="183"/>
                  <a:pt x="124" y="177"/>
                </a:cubicBezTo>
                <a:cubicBezTo>
                  <a:pt x="124" y="170"/>
                  <a:pt x="119" y="164"/>
                  <a:pt x="112" y="16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文本框 49"/>
          <p:cNvSpPr txBox="1"/>
          <p:nvPr/>
        </p:nvSpPr>
        <p:spPr>
          <a:xfrm>
            <a:off x="1198056" y="4654199"/>
            <a:ext cx="13712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</a:rPr>
              <a:t>参考</a:t>
            </a:r>
            <a:r>
              <a:rPr lang="en-US" altLang="zh-CN" i="1" dirty="0">
                <a:latin typeface="Times New Roman Italic" panose="02020503050405090304" charset="0"/>
                <a:ea typeface="微软雅黑" panose="020B0503020204020204" pitchFamily="34" charset="-122"/>
                <a:cs typeface="Times New Roman Italic" panose="02020503050405090304" charset="0"/>
              </a:rPr>
              <a:t>Mask R-CNN</a:t>
            </a:r>
            <a:r>
              <a:rPr lang="zh-CN" altLang="en-US" dirty="0">
                <a:latin typeface="Songti SC" panose="02010800040101010101" charset="-122"/>
                <a:ea typeface="Songti SC" panose="02010800040101010101" charset="-122"/>
                <a:cs typeface="Times New Roman Italic" panose="02020503050405090304" charset="0"/>
              </a:rPr>
              <a:t>等</a:t>
            </a:r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</a:rPr>
              <a:t>设计物体分割网络</a:t>
            </a:r>
            <a:endParaRPr lang="zh-CN" altLang="en-US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49" name="文本框 51"/>
          <p:cNvSpPr txBox="1"/>
          <p:nvPr/>
        </p:nvSpPr>
        <p:spPr>
          <a:xfrm>
            <a:off x="3267502" y="4654199"/>
            <a:ext cx="13712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</a:rPr>
              <a:t>物体分割网络与位姿解码器网络结合</a:t>
            </a:r>
            <a:endParaRPr lang="zh-CN" altLang="en-US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51" name="文本框 53"/>
          <p:cNvSpPr txBox="1"/>
          <p:nvPr/>
        </p:nvSpPr>
        <p:spPr>
          <a:xfrm>
            <a:off x="5147953" y="4654199"/>
            <a:ext cx="17100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</a:rPr>
              <a:t>在公开数据集</a:t>
            </a:r>
            <a:r>
              <a:rPr lang="en-US" altLang="zh-CN" i="1" dirty="0">
                <a:latin typeface="Times New Roman Italic" panose="02020503050405090304" charset="0"/>
                <a:ea typeface="微软雅黑" panose="020B0503020204020204" pitchFamily="34" charset="-122"/>
                <a:cs typeface="Times New Roman Italic" panose="02020503050405090304" charset="0"/>
              </a:rPr>
              <a:t>LineMOD</a:t>
            </a:r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  <a:cs typeface="Times New Roman Italic" panose="02020503050405090304" charset="0"/>
              </a:rPr>
              <a:t>等上进行测试</a:t>
            </a:r>
            <a:endParaRPr lang="zh-CN" altLang="en-US" dirty="0">
              <a:latin typeface="Songti SC Regular" panose="02010800040101010101" charset="-122"/>
              <a:ea typeface="Songti SC Regular" panose="02010800040101010101" charset="-122"/>
              <a:cs typeface="Times New Roman Italic" panose="02020503050405090304" charset="0"/>
            </a:endParaRPr>
          </a:p>
        </p:txBody>
      </p:sp>
      <p:sp>
        <p:nvSpPr>
          <p:cNvPr id="56" name="Content Placeholder 2"/>
          <p:cNvSpPr txBox="1"/>
          <p:nvPr/>
        </p:nvSpPr>
        <p:spPr>
          <a:xfrm>
            <a:off x="3730309" y="2108328"/>
            <a:ext cx="424236" cy="35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sz="1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rPr>
              <a:t>2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7" name="Content Placeholder 2"/>
          <p:cNvSpPr txBox="1"/>
          <p:nvPr/>
        </p:nvSpPr>
        <p:spPr>
          <a:xfrm>
            <a:off x="5776551" y="2108328"/>
            <a:ext cx="424236" cy="35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sz="1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rPr>
              <a:t>3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Content Placeholder 2"/>
          <p:cNvSpPr txBox="1"/>
          <p:nvPr/>
        </p:nvSpPr>
        <p:spPr>
          <a:xfrm>
            <a:off x="7825133" y="2108328"/>
            <a:ext cx="424236" cy="35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sz="1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rPr>
              <a:t>4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9" name="Content Placeholder 2"/>
          <p:cNvSpPr txBox="1"/>
          <p:nvPr/>
        </p:nvSpPr>
        <p:spPr>
          <a:xfrm>
            <a:off x="9869908" y="2108328"/>
            <a:ext cx="424236" cy="35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sz="1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rPr>
              <a:t>5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60" name="Group 80"/>
          <p:cNvGrpSpPr/>
          <p:nvPr/>
        </p:nvGrpSpPr>
        <p:grpSpPr>
          <a:xfrm>
            <a:off x="3698041" y="3909019"/>
            <a:ext cx="466982" cy="393351"/>
            <a:chOff x="6051550" y="2911475"/>
            <a:chExt cx="382588" cy="322263"/>
          </a:xfrm>
        </p:grpSpPr>
        <p:sp>
          <p:nvSpPr>
            <p:cNvPr id="61" name="Freeform 823"/>
            <p:cNvSpPr>
              <a:spLocks noEditPoints="1"/>
            </p:cNvSpPr>
            <p:nvPr/>
          </p:nvSpPr>
          <p:spPr bwMode="auto">
            <a:xfrm>
              <a:off x="6080125" y="2911475"/>
              <a:ext cx="320675" cy="236538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85" y="66"/>
                </a:cxn>
                <a:cxn ang="0">
                  <a:pos x="90" y="60"/>
                </a:cxn>
                <a:cxn ang="0">
                  <a:pos x="90" y="6"/>
                </a:cxn>
                <a:cxn ang="0">
                  <a:pos x="85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0"/>
                </a:cxn>
                <a:cxn ang="0">
                  <a:pos x="6" y="66"/>
                </a:cxn>
                <a:cxn ang="0">
                  <a:pos x="7" y="10"/>
                </a:cxn>
                <a:cxn ang="0">
                  <a:pos x="10" y="6"/>
                </a:cxn>
                <a:cxn ang="0">
                  <a:pos x="80" y="6"/>
                </a:cxn>
                <a:cxn ang="0">
                  <a:pos x="84" y="10"/>
                </a:cxn>
                <a:cxn ang="0">
                  <a:pos x="84" y="56"/>
                </a:cxn>
                <a:cxn ang="0">
                  <a:pos x="80" y="59"/>
                </a:cxn>
                <a:cxn ang="0">
                  <a:pos x="10" y="59"/>
                </a:cxn>
                <a:cxn ang="0">
                  <a:pos x="7" y="56"/>
                </a:cxn>
                <a:cxn ang="0">
                  <a:pos x="7" y="10"/>
                </a:cxn>
              </a:cxnLst>
              <a:rect l="0" t="0" r="r" b="b"/>
              <a:pathLst>
                <a:path w="90" h="66">
                  <a:moveTo>
                    <a:pt x="6" y="66"/>
                  </a:moveTo>
                  <a:cubicBezTo>
                    <a:pt x="85" y="66"/>
                    <a:pt x="85" y="66"/>
                    <a:pt x="85" y="66"/>
                  </a:cubicBezTo>
                  <a:cubicBezTo>
                    <a:pt x="88" y="66"/>
                    <a:pt x="90" y="63"/>
                    <a:pt x="90" y="60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2"/>
                    <a:pt x="88" y="0"/>
                    <a:pt x="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lose/>
                  <a:moveTo>
                    <a:pt x="7" y="10"/>
                  </a:moveTo>
                  <a:cubicBezTo>
                    <a:pt x="7" y="8"/>
                    <a:pt x="8" y="6"/>
                    <a:pt x="1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2" y="6"/>
                    <a:pt x="84" y="8"/>
                    <a:pt x="84" y="10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4" y="58"/>
                    <a:pt x="82" y="59"/>
                    <a:pt x="8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59"/>
                    <a:pt x="7" y="58"/>
                    <a:pt x="7" y="5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824"/>
            <p:cNvSpPr/>
            <p:nvPr/>
          </p:nvSpPr>
          <p:spPr bwMode="auto">
            <a:xfrm>
              <a:off x="6051550" y="3162300"/>
              <a:ext cx="382588" cy="71438"/>
            </a:xfrm>
            <a:custGeom>
              <a:avLst/>
              <a:gdLst/>
              <a:ahLst/>
              <a:cxnLst>
                <a:cxn ang="0">
                  <a:pos x="105" y="8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6" y="20"/>
                </a:cxn>
                <a:cxn ang="0">
                  <a:pos x="100" y="20"/>
                </a:cxn>
                <a:cxn ang="0">
                  <a:pos x="105" y="16"/>
                </a:cxn>
                <a:cxn ang="0">
                  <a:pos x="105" y="8"/>
                </a:cxn>
              </a:cxnLst>
              <a:rect l="0" t="0" r="r" b="b"/>
              <a:pathLst>
                <a:path w="107" h="20">
                  <a:moveTo>
                    <a:pt x="105" y="8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3"/>
                    <a:pt x="1" y="16"/>
                  </a:cubicBezTo>
                  <a:cubicBezTo>
                    <a:pt x="2" y="18"/>
                    <a:pt x="4" y="20"/>
                    <a:pt x="6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2" y="20"/>
                    <a:pt x="104" y="18"/>
                    <a:pt x="105" y="16"/>
                  </a:cubicBezTo>
                  <a:cubicBezTo>
                    <a:pt x="107" y="13"/>
                    <a:pt x="106" y="10"/>
                    <a:pt x="10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文本框 53"/>
          <p:cNvSpPr txBox="1"/>
          <p:nvPr/>
        </p:nvSpPr>
        <p:spPr>
          <a:xfrm>
            <a:off x="7178683" y="4654199"/>
            <a:ext cx="171004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  <a:cs typeface="Times New Roman Italic" panose="02020503050405090304" charset="0"/>
              </a:rPr>
              <a:t>参考之前网络设计经验，设计并训练同时分割与位姿估计网络，多任务学习进行联合优化</a:t>
            </a:r>
            <a:endParaRPr lang="zh-CN" altLang="en-US" dirty="0">
              <a:latin typeface="Songti SC Regular" panose="02010800040101010101" charset="-122"/>
              <a:ea typeface="Songti SC Regular" panose="02010800040101010101" charset="-122"/>
              <a:cs typeface="Times New Roman Italic" panose="02020503050405090304" charset="0"/>
            </a:endParaRPr>
          </a:p>
        </p:txBody>
      </p:sp>
      <p:sp>
        <p:nvSpPr>
          <p:cNvPr id="24" name="文本框 53"/>
          <p:cNvSpPr txBox="1"/>
          <p:nvPr/>
        </p:nvSpPr>
        <p:spPr>
          <a:xfrm>
            <a:off x="9234813" y="4654199"/>
            <a:ext cx="171004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Songti SC Regular" panose="02010800040101010101" charset="-122"/>
                <a:ea typeface="Songti SC Regular" panose="02010800040101010101" charset="-122"/>
                <a:cs typeface="Times New Roman Italic" panose="02020503050405090304" charset="0"/>
              </a:rPr>
              <a:t>进一步测试分割与位姿估计精度改变效果，评估联合网络效果</a:t>
            </a:r>
            <a:endParaRPr lang="zh-CN" altLang="en-US" dirty="0">
              <a:latin typeface="Songti SC Regular" panose="02010800040101010101" charset="-122"/>
              <a:ea typeface="Songti SC Regular" panose="02010800040101010101" charset="-122"/>
              <a:cs typeface="Times New Roman Italic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35" y="518400"/>
            <a:ext cx="778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计划目标</a:t>
            </a:r>
            <a:endParaRPr lang="zh-CN" altLang="en-US" sz="32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6175" y="1742440"/>
            <a:ext cx="7451725" cy="4263010"/>
            <a:chOff x="2662323" y="2134537"/>
            <a:chExt cx="6640783" cy="3426418"/>
          </a:xfrm>
        </p:grpSpPr>
        <p:sp>
          <p:nvSpPr>
            <p:cNvPr id="31" name="Freeform 5"/>
            <p:cNvSpPr/>
            <p:nvPr/>
          </p:nvSpPr>
          <p:spPr bwMode="auto">
            <a:xfrm>
              <a:off x="3218105" y="4856833"/>
              <a:ext cx="767413" cy="704122"/>
            </a:xfrm>
            <a:custGeom>
              <a:avLst/>
              <a:gdLst>
                <a:gd name="T0" fmla="*/ 163 w 163"/>
                <a:gd name="T1" fmla="*/ 31 h 150"/>
                <a:gd name="T2" fmla="*/ 163 w 163"/>
                <a:gd name="T3" fmla="*/ 0 h 150"/>
                <a:gd name="T4" fmla="*/ 157 w 163"/>
                <a:gd name="T5" fmla="*/ 0 h 150"/>
                <a:gd name="T6" fmla="*/ 7 w 163"/>
                <a:gd name="T7" fmla="*/ 0 h 150"/>
                <a:gd name="T8" fmla="*/ 0 w 163"/>
                <a:gd name="T9" fmla="*/ 0 h 150"/>
                <a:gd name="T10" fmla="*/ 0 w 163"/>
                <a:gd name="T11" fmla="*/ 31 h 150"/>
                <a:gd name="T12" fmla="*/ 7 w 163"/>
                <a:gd name="T13" fmla="*/ 39 h 150"/>
                <a:gd name="T14" fmla="*/ 7 w 163"/>
                <a:gd name="T15" fmla="*/ 46 h 150"/>
                <a:gd name="T16" fmla="*/ 0 w 163"/>
                <a:gd name="T17" fmla="*/ 53 h 150"/>
                <a:gd name="T18" fmla="*/ 7 w 163"/>
                <a:gd name="T19" fmla="*/ 59 h 150"/>
                <a:gd name="T20" fmla="*/ 7 w 163"/>
                <a:gd name="T21" fmla="*/ 69 h 150"/>
                <a:gd name="T22" fmla="*/ 0 w 163"/>
                <a:gd name="T23" fmla="*/ 76 h 150"/>
                <a:gd name="T24" fmla="*/ 7 w 163"/>
                <a:gd name="T25" fmla="*/ 82 h 150"/>
                <a:gd name="T26" fmla="*/ 7 w 163"/>
                <a:gd name="T27" fmla="*/ 92 h 150"/>
                <a:gd name="T28" fmla="*/ 0 w 163"/>
                <a:gd name="T29" fmla="*/ 99 h 150"/>
                <a:gd name="T30" fmla="*/ 7 w 163"/>
                <a:gd name="T31" fmla="*/ 105 h 150"/>
                <a:gd name="T32" fmla="*/ 7 w 163"/>
                <a:gd name="T33" fmla="*/ 113 h 150"/>
                <a:gd name="T34" fmla="*/ 57 w 163"/>
                <a:gd name="T35" fmla="*/ 141 h 150"/>
                <a:gd name="T36" fmla="*/ 61 w 163"/>
                <a:gd name="T37" fmla="*/ 141 h 150"/>
                <a:gd name="T38" fmla="*/ 82 w 163"/>
                <a:gd name="T39" fmla="*/ 150 h 150"/>
                <a:gd name="T40" fmla="*/ 102 w 163"/>
                <a:gd name="T41" fmla="*/ 141 h 150"/>
                <a:gd name="T42" fmla="*/ 106 w 163"/>
                <a:gd name="T43" fmla="*/ 141 h 150"/>
                <a:gd name="T44" fmla="*/ 157 w 163"/>
                <a:gd name="T45" fmla="*/ 113 h 150"/>
                <a:gd name="T46" fmla="*/ 157 w 163"/>
                <a:gd name="T47" fmla="*/ 113 h 150"/>
                <a:gd name="T48" fmla="*/ 157 w 163"/>
                <a:gd name="T49" fmla="*/ 105 h 150"/>
                <a:gd name="T50" fmla="*/ 163 w 163"/>
                <a:gd name="T51" fmla="*/ 99 h 150"/>
                <a:gd name="T52" fmla="*/ 157 w 163"/>
                <a:gd name="T53" fmla="*/ 92 h 150"/>
                <a:gd name="T54" fmla="*/ 157 w 163"/>
                <a:gd name="T55" fmla="*/ 82 h 150"/>
                <a:gd name="T56" fmla="*/ 163 w 163"/>
                <a:gd name="T57" fmla="*/ 76 h 150"/>
                <a:gd name="T58" fmla="*/ 157 w 163"/>
                <a:gd name="T59" fmla="*/ 69 h 150"/>
                <a:gd name="T60" fmla="*/ 157 w 163"/>
                <a:gd name="T61" fmla="*/ 59 h 150"/>
                <a:gd name="T62" fmla="*/ 163 w 163"/>
                <a:gd name="T63" fmla="*/ 53 h 150"/>
                <a:gd name="T64" fmla="*/ 157 w 163"/>
                <a:gd name="T65" fmla="*/ 46 h 150"/>
                <a:gd name="T66" fmla="*/ 157 w 163"/>
                <a:gd name="T67" fmla="*/ 39 h 150"/>
                <a:gd name="T68" fmla="*/ 163 w 163"/>
                <a:gd name="T69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" h="150">
                  <a:moveTo>
                    <a:pt x="163" y="31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6"/>
                    <a:pt x="0" y="49"/>
                    <a:pt x="0" y="53"/>
                  </a:cubicBezTo>
                  <a:cubicBezTo>
                    <a:pt x="0" y="56"/>
                    <a:pt x="3" y="59"/>
                    <a:pt x="7" y="5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3" y="69"/>
                    <a:pt x="0" y="72"/>
                    <a:pt x="0" y="76"/>
                  </a:cubicBezTo>
                  <a:cubicBezTo>
                    <a:pt x="0" y="79"/>
                    <a:pt x="3" y="82"/>
                    <a:pt x="7" y="8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3" y="92"/>
                    <a:pt x="0" y="95"/>
                    <a:pt x="0" y="99"/>
                  </a:cubicBezTo>
                  <a:cubicBezTo>
                    <a:pt x="0" y="102"/>
                    <a:pt x="3" y="105"/>
                    <a:pt x="7" y="105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64" y="146"/>
                    <a:pt x="72" y="150"/>
                    <a:pt x="82" y="150"/>
                  </a:cubicBezTo>
                  <a:cubicBezTo>
                    <a:pt x="91" y="150"/>
                    <a:pt x="99" y="146"/>
                    <a:pt x="102" y="141"/>
                  </a:cubicBezTo>
                  <a:cubicBezTo>
                    <a:pt x="106" y="141"/>
                    <a:pt x="106" y="141"/>
                    <a:pt x="106" y="141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60" y="105"/>
                    <a:pt x="163" y="102"/>
                    <a:pt x="163" y="99"/>
                  </a:cubicBezTo>
                  <a:cubicBezTo>
                    <a:pt x="163" y="95"/>
                    <a:pt x="160" y="92"/>
                    <a:pt x="157" y="9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60" y="82"/>
                    <a:pt x="163" y="79"/>
                    <a:pt x="163" y="76"/>
                  </a:cubicBezTo>
                  <a:cubicBezTo>
                    <a:pt x="163" y="72"/>
                    <a:pt x="160" y="69"/>
                    <a:pt x="157" y="6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60" y="59"/>
                    <a:pt x="163" y="56"/>
                    <a:pt x="163" y="53"/>
                  </a:cubicBezTo>
                  <a:cubicBezTo>
                    <a:pt x="163" y="49"/>
                    <a:pt x="160" y="46"/>
                    <a:pt x="157" y="46"/>
                  </a:cubicBezTo>
                  <a:cubicBezTo>
                    <a:pt x="157" y="39"/>
                    <a:pt x="157" y="39"/>
                    <a:pt x="157" y="39"/>
                  </a:cubicBezTo>
                  <a:lnTo>
                    <a:pt x="163" y="3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2719682" y="2491302"/>
              <a:ext cx="1716790" cy="577538"/>
            </a:xfrm>
            <a:custGeom>
              <a:avLst/>
              <a:gdLst>
                <a:gd name="T0" fmla="*/ 0 w 365"/>
                <a:gd name="T1" fmla="*/ 123 h 123"/>
                <a:gd name="T2" fmla="*/ 365 w 365"/>
                <a:gd name="T3" fmla="*/ 123 h 123"/>
                <a:gd name="T4" fmla="*/ 183 w 365"/>
                <a:gd name="T5" fmla="*/ 0 h 123"/>
                <a:gd name="T6" fmla="*/ 0 w 36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123">
                  <a:moveTo>
                    <a:pt x="0" y="123"/>
                  </a:moveTo>
                  <a:cubicBezTo>
                    <a:pt x="365" y="123"/>
                    <a:pt x="365" y="123"/>
                    <a:pt x="365" y="123"/>
                  </a:cubicBezTo>
                  <a:cubicBezTo>
                    <a:pt x="341" y="60"/>
                    <a:pt x="282" y="0"/>
                    <a:pt x="183" y="0"/>
                  </a:cubicBezTo>
                  <a:cubicBezTo>
                    <a:pt x="83" y="0"/>
                    <a:pt x="24" y="60"/>
                    <a:pt x="0" y="123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2662323" y="3068839"/>
              <a:ext cx="1835463" cy="581494"/>
            </a:xfrm>
            <a:custGeom>
              <a:avLst/>
              <a:gdLst>
                <a:gd name="T0" fmla="*/ 0 w 390"/>
                <a:gd name="T1" fmla="*/ 67 h 124"/>
                <a:gd name="T2" fmla="*/ 10 w 390"/>
                <a:gd name="T3" fmla="*/ 124 h 124"/>
                <a:gd name="T4" fmla="*/ 380 w 390"/>
                <a:gd name="T5" fmla="*/ 124 h 124"/>
                <a:gd name="T6" fmla="*/ 390 w 390"/>
                <a:gd name="T7" fmla="*/ 67 h 124"/>
                <a:gd name="T8" fmla="*/ 377 w 390"/>
                <a:gd name="T9" fmla="*/ 0 h 124"/>
                <a:gd name="T10" fmla="*/ 12 w 390"/>
                <a:gd name="T11" fmla="*/ 0 h 124"/>
                <a:gd name="T12" fmla="*/ 0 w 390"/>
                <a:gd name="T13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124">
                  <a:moveTo>
                    <a:pt x="0" y="67"/>
                  </a:moveTo>
                  <a:cubicBezTo>
                    <a:pt x="0" y="87"/>
                    <a:pt x="4" y="105"/>
                    <a:pt x="10" y="124"/>
                  </a:cubicBezTo>
                  <a:cubicBezTo>
                    <a:pt x="380" y="124"/>
                    <a:pt x="380" y="124"/>
                    <a:pt x="380" y="124"/>
                  </a:cubicBezTo>
                  <a:cubicBezTo>
                    <a:pt x="386" y="105"/>
                    <a:pt x="390" y="87"/>
                    <a:pt x="390" y="67"/>
                  </a:cubicBezTo>
                  <a:cubicBezTo>
                    <a:pt x="390" y="46"/>
                    <a:pt x="385" y="23"/>
                    <a:pt x="3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23"/>
                    <a:pt x="0" y="46"/>
                    <a:pt x="0" y="67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709792" y="3650333"/>
              <a:ext cx="1740525" cy="577538"/>
            </a:xfrm>
            <a:custGeom>
              <a:avLst/>
              <a:gdLst>
                <a:gd name="T0" fmla="*/ 65 w 370"/>
                <a:gd name="T1" fmla="*/ 123 h 123"/>
                <a:gd name="T2" fmla="*/ 304 w 370"/>
                <a:gd name="T3" fmla="*/ 123 h 123"/>
                <a:gd name="T4" fmla="*/ 370 w 370"/>
                <a:gd name="T5" fmla="*/ 0 h 123"/>
                <a:gd name="T6" fmla="*/ 0 w 370"/>
                <a:gd name="T7" fmla="*/ 0 h 123"/>
                <a:gd name="T8" fmla="*/ 65 w 370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23">
                  <a:moveTo>
                    <a:pt x="65" y="123"/>
                  </a:moveTo>
                  <a:cubicBezTo>
                    <a:pt x="304" y="123"/>
                    <a:pt x="304" y="123"/>
                    <a:pt x="304" y="123"/>
                  </a:cubicBezTo>
                  <a:cubicBezTo>
                    <a:pt x="324" y="87"/>
                    <a:pt x="354" y="45"/>
                    <a:pt x="3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5"/>
                    <a:pt x="45" y="87"/>
                    <a:pt x="65" y="123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3016362" y="4227871"/>
              <a:ext cx="1123430" cy="577538"/>
            </a:xfrm>
            <a:custGeom>
              <a:avLst/>
              <a:gdLst>
                <a:gd name="T0" fmla="*/ 221 w 239"/>
                <a:gd name="T1" fmla="*/ 52 h 123"/>
                <a:gd name="T2" fmla="*/ 239 w 239"/>
                <a:gd name="T3" fmla="*/ 0 h 123"/>
                <a:gd name="T4" fmla="*/ 0 w 239"/>
                <a:gd name="T5" fmla="*/ 0 h 123"/>
                <a:gd name="T6" fmla="*/ 19 w 239"/>
                <a:gd name="T7" fmla="*/ 52 h 123"/>
                <a:gd name="T8" fmla="*/ 51 w 239"/>
                <a:gd name="T9" fmla="*/ 123 h 123"/>
                <a:gd name="T10" fmla="*/ 120 w 239"/>
                <a:gd name="T11" fmla="*/ 123 h 123"/>
                <a:gd name="T12" fmla="*/ 188 w 239"/>
                <a:gd name="T13" fmla="*/ 123 h 123"/>
                <a:gd name="T14" fmla="*/ 221 w 239"/>
                <a:gd name="T15" fmla="*/ 5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23">
                  <a:moveTo>
                    <a:pt x="221" y="52"/>
                  </a:moveTo>
                  <a:cubicBezTo>
                    <a:pt x="221" y="37"/>
                    <a:pt x="228" y="19"/>
                    <a:pt x="2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19"/>
                    <a:pt x="19" y="37"/>
                    <a:pt x="19" y="52"/>
                  </a:cubicBezTo>
                  <a:cubicBezTo>
                    <a:pt x="19" y="105"/>
                    <a:pt x="37" y="123"/>
                    <a:pt x="51" y="123"/>
                  </a:cubicBezTo>
                  <a:cubicBezTo>
                    <a:pt x="65" y="123"/>
                    <a:pt x="120" y="123"/>
                    <a:pt x="120" y="123"/>
                  </a:cubicBezTo>
                  <a:cubicBezTo>
                    <a:pt x="120" y="123"/>
                    <a:pt x="174" y="123"/>
                    <a:pt x="188" y="123"/>
                  </a:cubicBezTo>
                  <a:cubicBezTo>
                    <a:pt x="202" y="123"/>
                    <a:pt x="221" y="105"/>
                    <a:pt x="221" y="52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0" name="Oval 29"/>
            <p:cNvSpPr>
              <a:spLocks noChangeAspect="1"/>
            </p:cNvSpPr>
            <p:nvPr/>
          </p:nvSpPr>
          <p:spPr>
            <a:xfrm>
              <a:off x="6171420" y="2171595"/>
              <a:ext cx="319706" cy="3197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1" name="Oval 30"/>
            <p:cNvSpPr>
              <a:spLocks noChangeAspect="1"/>
            </p:cNvSpPr>
            <p:nvPr/>
          </p:nvSpPr>
          <p:spPr>
            <a:xfrm>
              <a:off x="6187874" y="3220004"/>
              <a:ext cx="291294" cy="2912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2" name="Oval 38"/>
            <p:cNvSpPr>
              <a:spLocks noChangeAspect="1"/>
            </p:cNvSpPr>
            <p:nvPr/>
          </p:nvSpPr>
          <p:spPr>
            <a:xfrm>
              <a:off x="6187874" y="4275547"/>
              <a:ext cx="318199" cy="318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AU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cxnSp>
          <p:nvCxnSpPr>
            <p:cNvPr id="44" name="Elbow Connector 9"/>
            <p:cNvCxnSpPr/>
            <p:nvPr/>
          </p:nvCxnSpPr>
          <p:spPr>
            <a:xfrm flipV="1">
              <a:off x="4526948" y="2336139"/>
              <a:ext cx="1408514" cy="644616"/>
            </a:xfrm>
            <a:prstGeom prst="bentConnector3">
              <a:avLst>
                <a:gd name="adj1" fmla="val 59381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64"/>
            <p:cNvCxnSpPr/>
            <p:nvPr/>
          </p:nvCxnSpPr>
          <p:spPr>
            <a:xfrm>
              <a:off x="4542388" y="3950928"/>
              <a:ext cx="1406982" cy="483720"/>
            </a:xfrm>
            <a:prstGeom prst="bentConnector3">
              <a:avLst>
                <a:gd name="adj1" fmla="val 5837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0"/>
            <p:cNvCxnSpPr/>
            <p:nvPr/>
          </p:nvCxnSpPr>
          <p:spPr>
            <a:xfrm>
              <a:off x="4749609" y="3368147"/>
              <a:ext cx="1185962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39"/>
            <p:cNvSpPr txBox="1"/>
            <p:nvPr/>
          </p:nvSpPr>
          <p:spPr>
            <a:xfrm>
              <a:off x="6641134" y="2134537"/>
              <a:ext cx="2661972" cy="3822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latin typeface="Songti SC Regular" panose="02010800040101010101" charset="-122"/>
                  <a:ea typeface="Songti SC Regular" panose="02010800040101010101" charset="-122"/>
                </a:rPr>
                <a:t>实现物体语义分割网络</a:t>
              </a:r>
              <a:endParaRPr lang="zh-CN" altLang="en-US" sz="2000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53" name="文本框 40"/>
            <p:cNvSpPr txBox="1"/>
            <p:nvPr/>
          </p:nvSpPr>
          <p:spPr>
            <a:xfrm>
              <a:off x="6641069" y="3162674"/>
              <a:ext cx="2476520" cy="6915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latin typeface="Songti SC Regular" panose="02010800040101010101" charset="-122"/>
                  <a:ea typeface="Songti SC Regular" panose="02010800040101010101" charset="-122"/>
                </a:rPr>
                <a:t>在现有位姿估计网络的基础上将分割网络集成</a:t>
              </a:r>
              <a:endParaRPr lang="zh-CN" altLang="en-US" sz="2000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54" name="文本框 41"/>
            <p:cNvSpPr txBox="1"/>
            <p:nvPr/>
          </p:nvSpPr>
          <p:spPr>
            <a:xfrm>
              <a:off x="6641070" y="4237736"/>
              <a:ext cx="2476519" cy="13101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latin typeface="Songti SC Regular" panose="02010800040101010101" charset="-122"/>
                  <a:ea typeface="Songti SC Regular" panose="02010800040101010101" charset="-122"/>
                </a:rPr>
                <a:t>构建物体同时分割与位姿估计联合优化网络，提高分割和位姿估计精度</a:t>
              </a:r>
              <a:endParaRPr lang="zh-CN" altLang="en-US" sz="2000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9620" y="1298575"/>
            <a:ext cx="3307715" cy="1402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20" y="2990215"/>
            <a:ext cx="3402965" cy="1155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620" y="4568825"/>
            <a:ext cx="3670935" cy="1210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分割解码器网络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Picture 4" descr="Screenshot from 2021-05-16 00-11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890" y="1584325"/>
            <a:ext cx="7305675" cy="31623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36485" y="5048885"/>
            <a:ext cx="1656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three branches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one for class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one for box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one for mask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MULTI-TASK!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07415" y="5048885"/>
            <a:ext cx="40474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operation on RoI(region of interest)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idea from the R-CNN paper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input image -&gt; extract region proposals -&gt;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>
                <a:latin typeface="Times New Roman Regular" panose="02020503050405090304" charset="0"/>
                <a:cs typeface="Times New Roman Regular" panose="02020503050405090304" charset="0"/>
              </a:rPr>
              <a:t>compute CNN features -&gt; classify </a:t>
            </a:r>
            <a:endParaRPr lang="en-US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位姿估计解码器网络</a:t>
            </a:r>
            <a:endParaRPr lang="en-US" altLang="en-US"/>
          </a:p>
        </p:txBody>
      </p:sp>
      <p:pic>
        <p:nvPicPr>
          <p:cNvPr id="4" name="Picture 3" descr="Screenshot from 2021-05-16 00-23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244600"/>
            <a:ext cx="10057765" cy="34182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7915" y="4595495"/>
            <a:ext cx="10628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</a:rPr>
              <a:t>Predict the point-wise point-to-keypoint offsets from the segmented RGB-D frame. </a:t>
            </a:r>
            <a:endParaRPr lang="en-US" altLang="en-US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</a:rPr>
              <a:t>Predict the corresponding confidences meanwhile for the aggregation of 3D keypoints. </a:t>
            </a:r>
            <a:endParaRPr lang="en-US" altLang="en-US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</a:rPr>
              <a:t>Enumerate every 3 keypoints among all keypoints to estimate </a:t>
            </a: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multiple poses and</a:t>
            </a: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</a:rPr>
              <a:t> build solvers bank. </a:t>
            </a:r>
            <a:endParaRPr lang="en-US" altLang="en-US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</a:rPr>
              <a:t>Estimate the pose by weighted aggregation with differentiable outliers elimination and final refinement.</a:t>
            </a:r>
            <a:endParaRPr lang="en-US" altLang="en-US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endParaRPr lang="en-US" altLang="en-US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274320"/>
            <a:ext cx="10515600" cy="1325563"/>
          </a:xfrm>
        </p:spPr>
        <p:txBody>
          <a:bodyPr/>
          <a:p>
            <a:pPr algn="l"/>
            <a:r>
              <a:rPr lang="en-US" altLang="en-US"/>
              <a:t>同时物体分割与位姿估计网络</a:t>
            </a:r>
            <a:endParaRPr lang="en-US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810" y="1412875"/>
            <a:ext cx="8928735" cy="2943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7260" y="4356735"/>
            <a:ext cx="10363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ake the feature information of the color and depth information separately and then fuse them    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redict the key points defined in advance, the classification label of each point, and the center point offset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U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se mean shift clustering to solve the division of different instances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U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se Least squares to fit the transformation of the world coordinate system and the camera coordinate system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MK,MC andMS to predict the translation offsets to keypoints, center point and semantic labels of each point respectively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600" y="518400"/>
            <a:ext cx="778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项目实施方案</a:t>
            </a:r>
            <a:endParaRPr lang="zh-CN" altLang="en-US" sz="3200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443" y="1503613"/>
            <a:ext cx="10769114" cy="415614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演示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方正书宋_GBK</vt:lpstr>
      <vt:lpstr>Wingdings</vt:lpstr>
      <vt:lpstr>Songti SC Regular</vt:lpstr>
      <vt:lpstr>宋体</vt:lpstr>
      <vt:lpstr>微软雅黑</vt:lpstr>
      <vt:lpstr>汉仪旗黑</vt:lpstr>
      <vt:lpstr>Open Sans</vt:lpstr>
      <vt:lpstr>苹方-简</vt:lpstr>
      <vt:lpstr>Times New Roman Italic</vt:lpstr>
      <vt:lpstr>Songti SC</vt:lpstr>
      <vt:lpstr>FontAwesome</vt:lpstr>
      <vt:lpstr>Times New Roman Regular</vt:lpstr>
      <vt:lpstr>楷体_GB2312</vt:lpstr>
      <vt:lpstr>汉仪楷体简</vt:lpstr>
      <vt:lpstr>Times New Roman Bold</vt:lpstr>
      <vt:lpstr>Road Rage</vt:lpstr>
      <vt:lpstr>宋体</vt:lpstr>
      <vt:lpstr>Arial Unicode MS</vt:lpstr>
      <vt:lpstr>Calibri</vt:lpstr>
      <vt:lpstr>Helvetica Neue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分割解码器网络</vt:lpstr>
      <vt:lpstr>位姿估计解码器网络</vt:lpstr>
      <vt:lpstr>同时物体分割与位姿估计网络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leo</cp:lastModifiedBy>
  <cp:revision>145</cp:revision>
  <dcterms:created xsi:type="dcterms:W3CDTF">2021-05-29T10:53:40Z</dcterms:created>
  <dcterms:modified xsi:type="dcterms:W3CDTF">2021-05-29T10:53:40Z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