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ppt/slideLayouts/slideLayout1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35"/>
  </p:notesMasterIdLst>
  <p:handoutMasterIdLst>
    <p:handoutMasterId r:id="rId36"/>
  </p:handoutMasterIdLst>
  <p:sldIdLst>
    <p:sldId id="355" r:id="rId7"/>
    <p:sldId id="411" r:id="rId8"/>
    <p:sldId id="412" r:id="rId9"/>
    <p:sldId id="423" r:id="rId10"/>
    <p:sldId id="416" r:id="rId11"/>
    <p:sldId id="429" r:id="rId12"/>
    <p:sldId id="419" r:id="rId13"/>
    <p:sldId id="430" r:id="rId14"/>
    <p:sldId id="420" r:id="rId15"/>
    <p:sldId id="413" r:id="rId16"/>
    <p:sldId id="422" r:id="rId17"/>
    <p:sldId id="421" r:id="rId18"/>
    <p:sldId id="425" r:id="rId19"/>
    <p:sldId id="414" r:id="rId20"/>
    <p:sldId id="424" r:id="rId21"/>
    <p:sldId id="426" r:id="rId22"/>
    <p:sldId id="427" r:id="rId23"/>
    <p:sldId id="428" r:id="rId24"/>
    <p:sldId id="431" r:id="rId25"/>
    <p:sldId id="432" r:id="rId26"/>
    <p:sldId id="433" r:id="rId27"/>
    <p:sldId id="415" r:id="rId28"/>
    <p:sldId id="434" r:id="rId29"/>
    <p:sldId id="435" r:id="rId30"/>
    <p:sldId id="436" r:id="rId31"/>
    <p:sldId id="437" r:id="rId32"/>
    <p:sldId id="438" r:id="rId33"/>
    <p:sldId id="439" r:id="rId34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61" autoAdjust="0"/>
    <p:restoredTop sz="88283" autoAdjust="0"/>
  </p:normalViewPr>
  <p:slideViewPr>
    <p:cSldViewPr snapToGrid="0">
      <p:cViewPr varScale="1">
        <p:scale>
          <a:sx n="81" d="100"/>
          <a:sy n="81" d="100"/>
        </p:scale>
        <p:origin x="186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0538" cy="333375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338" y="0"/>
            <a:ext cx="4302125" cy="333375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E5400DF-45F4-40DC-86FC-6C2229E852F6}" type="datetimeFigureOut">
              <a:rPr lang="en-GB"/>
              <a:pPr>
                <a:defRPr/>
              </a:pPr>
              <a:t>06/07/2018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6330950"/>
            <a:ext cx="4300538" cy="333375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338" y="6330950"/>
            <a:ext cx="4302125" cy="333375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4474D1F-787F-4EB4-AECB-1D56B1BAE7E3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0538" cy="333375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338" y="0"/>
            <a:ext cx="4302125" cy="333375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8499F67-ADE3-48C5-8D0A-F80654EFC7A1}" type="datetimeFigureOut">
              <a:rPr lang="en-GB"/>
              <a:pPr>
                <a:defRPr/>
              </a:pPr>
              <a:t>06/07/2018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188" y="3167063"/>
            <a:ext cx="7940675" cy="2998787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  <a:endParaRPr lang="en-GB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330950"/>
            <a:ext cx="4300538" cy="333375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338" y="6330950"/>
            <a:ext cx="4302125" cy="333375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85CED78-4AB5-4F9A-A942-5CBCE81D6412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eaLnBrk="0" fontAlgn="base" hangingPunct="0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eaLnBrk="0" fontAlgn="base" hangingPunct="0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eaLnBrk="0" fontAlgn="base" hangingPunct="0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eaLnBrk="0" fontAlgn="base" hangingPunct="0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de-DE">
              <a:latin typeface="Arial" charset="0"/>
              <a:cs typeface="Arial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24BCF7-8CF9-4DC0-86FB-2F8B6CE11330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5CED78-4AB5-4F9A-A942-5CBCE81D6412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854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5CED78-4AB5-4F9A-A942-5CBCE81D6412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79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3"/>
          <p:cNvSpPr/>
          <p:nvPr userDrawn="1"/>
        </p:nvSpPr>
        <p:spPr bwMode="auto">
          <a:xfrm>
            <a:off x="8347075" y="6408738"/>
            <a:ext cx="576263" cy="3587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eaLnBrk="0" hangingPunct="0">
              <a:defRPr/>
            </a:pPr>
            <a:endParaRPr lang="de-DE" sz="2000">
              <a:latin typeface="Arial" pitchFamily="34" charset="0"/>
            </a:endParaRPr>
          </a:p>
        </p:txBody>
      </p:sp>
      <p:sp>
        <p:nvSpPr>
          <p:cNvPr id="16" name="Inhaltsplatzhalter 2"/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Textmasterformate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Titelmasterformat durch Klicken bearbeiten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D1C9C8-64BC-4563-8475-AC3C75FEBB8B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6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Textmasterformate durch Klicken bearbeiten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Titelmasterformat durch Klicken bearbeiten</a:t>
            </a:r>
          </a:p>
        </p:txBody>
      </p:sp>
      <p:sp>
        <p:nvSpPr>
          <p:cNvPr id="5" name="Foliennummernplatzhalt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B74A45-04EC-40B8-B8CC-A15004A9F4D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6" name="Fußzeilenplatzhalter 1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Dr. rer. nat. Erika Mustermann (TUM) | kann beliebig erweitert werden | Infos mit Strich trennen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Titelmasterformat durch Klicken bearbeiten</a:t>
            </a:r>
          </a:p>
        </p:txBody>
      </p:sp>
      <p:sp>
        <p:nvSpPr>
          <p:cNvPr id="4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65F77C-F26F-4BFA-8A34-915D315ECDA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769B06-9B27-41DA-BC61-D768F3B7150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3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B4066-898F-497B-9FFB-2B66775B4FFF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BB751C-F43D-424D-A760-D294CB2EE33F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22"/>
          <p:cNvSpPr txBox="1"/>
          <p:nvPr/>
        </p:nvSpPr>
        <p:spPr>
          <a:xfrm>
            <a:off x="7713663" y="6548438"/>
            <a:ext cx="1114425" cy="207962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/>
          <a:p>
            <a:pPr algn="r">
              <a:lnSpc>
                <a:spcPct val="114000"/>
              </a:lnSpc>
              <a:defRPr/>
            </a:pPr>
            <a:fld id="{CED0E9B6-65C9-43B3-B3A0-A61DE3C7C598}" type="slidenum">
              <a:rPr lang="de-DE" sz="120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  <a:defRPr/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2863" y="0"/>
            <a:ext cx="918527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Bild 6" descr="20150416 tum logo blau png final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23250" y="325438"/>
            <a:ext cx="598488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Titelmasterformat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Textmasterformate durch Klicken bearbeiten</a:t>
            </a:r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BE3C4B1-AF8A-4322-9A12-7AB4040896F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3"/>
          <p:cNvSpPr/>
          <p:nvPr userDrawn="1"/>
        </p:nvSpPr>
        <p:spPr bwMode="auto">
          <a:xfrm>
            <a:off x="8347075" y="6408738"/>
            <a:ext cx="576263" cy="3587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eaLnBrk="0" hangingPunct="0">
              <a:defRPr/>
            </a:pPr>
            <a:endParaRPr lang="de-DE" sz="2000">
              <a:latin typeface="Arial" pitchFamily="34" charset="0"/>
            </a:endParaRPr>
          </a:p>
        </p:txBody>
      </p:sp>
      <p:sp>
        <p:nvSpPr>
          <p:cNvPr id="16" name="Inhaltsplatzhalter 2"/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Textmasterformate durch Klicken bearbeiten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Titelmasterformat durch Klicken bearbeiten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CEFE2-2172-4B99-AC40-6C99FB029F7C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6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3"/>
          <p:cNvSpPr/>
          <p:nvPr userDrawn="1"/>
        </p:nvSpPr>
        <p:spPr bwMode="auto">
          <a:xfrm>
            <a:off x="8347075" y="6408738"/>
            <a:ext cx="576263" cy="3587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eaLnBrk="0" hangingPunct="0">
              <a:defRPr/>
            </a:pPr>
            <a:endParaRPr lang="de-DE" sz="2000">
              <a:latin typeface="Arial" pitchFamily="34" charset="0"/>
            </a:endParaRPr>
          </a:p>
        </p:txBody>
      </p:sp>
      <p:sp>
        <p:nvSpPr>
          <p:cNvPr id="16" name="Inhaltsplatzhalter 2"/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Textmasterformate durch Klicken bearbeiten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Titelmasterformat durch Klicken bearbeiten</a:t>
            </a:r>
          </a:p>
        </p:txBody>
      </p:sp>
      <p:sp>
        <p:nvSpPr>
          <p:cNvPr id="5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DFC9B-9657-46E1-8946-D644A1939F8B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6" name="Fußzeilenplatzhalt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Titelmasterformat durch Klicken bearbeiten</a:t>
            </a:r>
          </a:p>
        </p:txBody>
      </p:sp>
      <p:sp>
        <p:nvSpPr>
          <p:cNvPr id="4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BF9FC-EC89-4E70-928E-D36159FA902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Textmasterformate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Titelmasterformat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A1FA5-3702-44F4-AB00-6F0287DE8C7F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Titelmasterformat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D81CA-F230-4A85-BFA6-060CF1E25EF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Textmasterformate durch Klicken bearbeiten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Titelmasterformat durch Klicken bearbeiten</a:t>
            </a:r>
          </a:p>
        </p:txBody>
      </p:sp>
      <p:sp>
        <p:nvSpPr>
          <p:cNvPr id="6" name="Foliennummernplatzhalter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FA857-DAED-4BE1-BBAE-FD6514E6AAC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7" name="Fußzeilenplatzhalter 11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Dr. rer. nat. Erika Mustermann (TUM) | kann beliebig erweitert werden | Infos mit Strich trennen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8"/>
          <p:cNvSpPr/>
          <p:nvPr userDrawn="1"/>
        </p:nvSpPr>
        <p:spPr bwMode="auto">
          <a:xfrm>
            <a:off x="0" y="2476500"/>
            <a:ext cx="9144000" cy="43815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eaLnBrk="0" hangingPunct="0">
              <a:defRPr/>
            </a:pPr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Textmasterformate durch Klicken bearbeiten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Titelmasterformat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374B28-B03E-4F29-AF2A-1340000B4701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9" name="Fußzeilenplatzhalter 11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Dr. rer. nat. Erika Mustermann (TUM) | kann beliebig erweitert werden | Infos mit Strich trennen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8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3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ild 8" descr="20150416 tum logo blau png final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18488" y="325438"/>
            <a:ext cx="608012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50" y="6473825"/>
            <a:ext cx="7829550" cy="38417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5450" y="6473825"/>
            <a:ext cx="205105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5E4E956-C5AD-4FA8-95C9-779BC928087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663" y="6562725"/>
            <a:ext cx="1114425" cy="193675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/>
          <a:p>
            <a:pPr algn="r">
              <a:lnSpc>
                <a:spcPct val="114000"/>
              </a:lnSpc>
              <a:defRPr/>
            </a:pPr>
            <a:fld id="{08AFDA1F-DAA0-46FD-8300-F4DCB90F41A5}" type="slidenum">
              <a:rPr lang="de-DE" sz="120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  <a:defRPr/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3075" name="Bild 4" descr="Fahnen_HG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42863" y="0"/>
            <a:ext cx="918527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Bild 6" descr="20150416 tum logo blau png final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23250" y="325438"/>
            <a:ext cx="598488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5450" y="6473825"/>
            <a:ext cx="205105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BFE14A0-4EF5-4636-BD32-789C12781A5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50" y="6473825"/>
            <a:ext cx="64643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5450" y="6473825"/>
            <a:ext cx="205105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90A6E4D-A4DD-4AC1-89E5-F4A9A7C521A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50" y="6473825"/>
            <a:ext cx="64643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5124" name="Bild 6" descr="20150416 tum logo blau png final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18488" y="325438"/>
            <a:ext cx="608012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feld 10"/>
          <p:cNvSpPr txBox="1"/>
          <p:nvPr userDrawn="1"/>
        </p:nvSpPr>
        <p:spPr>
          <a:xfrm>
            <a:off x="320675" y="314325"/>
            <a:ext cx="7699375" cy="34766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ct val="94000"/>
              </a:lnSpc>
              <a:defRPr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defRPr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defRPr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 München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Bild 2" descr="20150416 tum logo blau png final.png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8218488" y="325438"/>
            <a:ext cx="608012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5450" y="6473825"/>
            <a:ext cx="205105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015A0FF-0683-4394-93A9-52293049537D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50" y="6473825"/>
            <a:ext cx="64643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09" r:id="rId2"/>
    <p:sldLayoutId id="2147483708" r:id="rId3"/>
    <p:sldLayoutId id="2147483707" r:id="rId4"/>
    <p:sldLayoutId id="2147483716" r:id="rId5"/>
    <p:sldLayoutId id="2147483717" r:id="rId6"/>
    <p:sldLayoutId id="2147483718" r:id="rId7"/>
    <p:sldLayoutId id="2147483706" r:id="rId8"/>
    <p:sldLayoutId id="2147483705" r:id="rId9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114000"/>
              </a:lnSpc>
              <a:defRPr/>
            </a:pPr>
            <a:endParaRPr lang="de-DE" dirty="0"/>
          </a:p>
        </p:txBody>
      </p:sp>
      <p:pic>
        <p:nvPicPr>
          <p:cNvPr id="17411" name="Bild 3" descr="20150416 tum logo blau png final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black">
          <a:xfrm>
            <a:off x="8223250" y="325438"/>
            <a:ext cx="598488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5450" y="6473825"/>
            <a:ext cx="205105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2610B8B-5394-46AA-AE08-D5D4F519875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50" y="6473825"/>
            <a:ext cx="64643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114000"/>
              </a:lnSpc>
              <a:defRPr/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9459" name="Bild 3" descr="20150416 tum logo blau png final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black">
          <a:xfrm>
            <a:off x="8223250" y="325438"/>
            <a:ext cx="598488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5450" y="6473825"/>
            <a:ext cx="205105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5FA089E-3F4F-4D1D-B1CE-818EDA2F3874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50" y="6473825"/>
            <a:ext cx="64643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Inhaltsplatzhalter 2"/>
          <p:cNvSpPr>
            <a:spLocks noGrp="1"/>
          </p:cNvSpPr>
          <p:nvPr>
            <p:ph idx="10"/>
          </p:nvPr>
        </p:nvSpPr>
        <p:spPr bwMode="auto">
          <a:xfrm>
            <a:off x="311150" y="2154237"/>
            <a:ext cx="8509000" cy="1274763"/>
          </a:xfrm>
          <a:noFill/>
        </p:spPr>
        <p:txBody>
          <a:bodyPr/>
          <a:lstStyle/>
          <a:p>
            <a:pPr eaLnBrk="1" hangingPunct="1"/>
            <a:r>
              <a:rPr lang="de-DE" dirty="0"/>
              <a:t>Technische Universität München</a:t>
            </a:r>
            <a:endParaRPr dirty="0"/>
          </a:p>
          <a:p>
            <a:pPr eaLnBrk="1" hangingPunct="1"/>
            <a:r>
              <a:rPr lang="de-DE" dirty="0" err="1"/>
              <a:t>Bachelor‘s</a:t>
            </a:r>
            <a:r>
              <a:rPr lang="de-DE" dirty="0"/>
              <a:t> Thesis</a:t>
            </a:r>
            <a:endParaRPr dirty="0"/>
          </a:p>
          <a:p>
            <a:pPr eaLnBrk="1" hangingPunct="1"/>
            <a:r>
              <a:rPr dirty="0"/>
              <a:t>Leo Eichhorn</a:t>
            </a:r>
          </a:p>
          <a:p>
            <a:pPr eaLnBrk="1" hangingPunct="1"/>
            <a:r>
              <a:rPr dirty="0"/>
              <a:t>Garching, </a:t>
            </a:r>
            <a:r>
              <a:rPr lang="de-DE" dirty="0"/>
              <a:t>17 </a:t>
            </a:r>
            <a:r>
              <a:rPr lang="de-DE" dirty="0" err="1"/>
              <a:t>July</a:t>
            </a:r>
            <a:r>
              <a:rPr dirty="0"/>
              <a:t> 201</a:t>
            </a:r>
            <a:r>
              <a:rPr lang="de-DE" dirty="0"/>
              <a:t>8</a:t>
            </a:r>
          </a:p>
          <a:p>
            <a:pPr eaLnBrk="1" hangingPunct="1"/>
            <a:endParaRPr dirty="0"/>
          </a:p>
        </p:txBody>
      </p:sp>
      <p:sp>
        <p:nvSpPr>
          <p:cNvPr id="23554" name="Titel 6"/>
          <p:cNvSpPr>
            <a:spLocks noGrp="1"/>
          </p:cNvSpPr>
          <p:nvPr>
            <p:ph type="title"/>
          </p:nvPr>
        </p:nvSpPr>
        <p:spPr bwMode="auto">
          <a:xfrm>
            <a:off x="319088" y="993775"/>
            <a:ext cx="8509000" cy="820738"/>
          </a:xfrm>
          <a:noFill/>
        </p:spPr>
        <p:txBody>
          <a:bodyPr/>
          <a:lstStyle/>
          <a:p>
            <a:r>
              <a:rPr lang="de-DE" dirty="0"/>
              <a:t>Simulation-Based Analysis </a:t>
            </a:r>
            <a:r>
              <a:rPr lang="de-DE" dirty="0" err="1"/>
              <a:t>of</a:t>
            </a:r>
            <a:r>
              <a:rPr lang="de-DE" dirty="0"/>
              <a:t> Blockchain </a:t>
            </a:r>
            <a:r>
              <a:rPr lang="de-DE" dirty="0" err="1"/>
              <a:t>Architectures</a:t>
            </a:r>
            <a:r>
              <a:rPr lang="de-DE" dirty="0"/>
              <a:t>: </a:t>
            </a:r>
            <a:r>
              <a:rPr lang="de-DE" dirty="0">
                <a:solidFill>
                  <a:schemeClr val="tx2"/>
                </a:solidFill>
              </a:rPr>
              <a:t>Double-</a:t>
            </a:r>
            <a:r>
              <a:rPr lang="de-DE" dirty="0" err="1">
                <a:solidFill>
                  <a:schemeClr val="tx2"/>
                </a:solidFill>
              </a:rPr>
              <a:t>Spend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Attacks</a:t>
            </a:r>
            <a:endParaRPr dirty="0">
              <a:solidFill>
                <a:schemeClr val="tx2"/>
              </a:solidFill>
            </a:endParaRPr>
          </a:p>
        </p:txBody>
      </p:sp>
      <p:pic>
        <p:nvPicPr>
          <p:cNvPr id="23555" name="Bild 4" descr="TUM_Glockenturm.t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7600" y="3051175"/>
            <a:ext cx="3892550" cy="339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200" dirty="0" err="1"/>
              <a:t>Context</a:t>
            </a:r>
            <a:endParaRPr lang="de-DE" sz="22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200" dirty="0"/>
              <a:t>Blockchain Simulation</a:t>
            </a:r>
          </a:p>
          <a:p>
            <a:pPr marL="817563" lvl="2" indent="-457200">
              <a:lnSpc>
                <a:spcPct val="120000"/>
              </a:lnSpc>
            </a:pPr>
            <a:r>
              <a:rPr lang="de-DE" sz="2000" dirty="0">
                <a:solidFill>
                  <a:schemeClr val="bg2"/>
                </a:solidFill>
              </a:rPr>
              <a:t>Simulation Parameters</a:t>
            </a:r>
          </a:p>
          <a:p>
            <a:pPr marL="817563" lvl="2" indent="-457200">
              <a:lnSpc>
                <a:spcPct val="120000"/>
              </a:lnSpc>
            </a:pPr>
            <a:r>
              <a:rPr lang="de-DE" sz="2000" dirty="0">
                <a:solidFill>
                  <a:schemeClr val="bg2"/>
                </a:solidFill>
              </a:rPr>
              <a:t>Simulation Model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200" dirty="0"/>
              <a:t>Analysis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200" dirty="0" err="1"/>
              <a:t>Empirical</a:t>
            </a:r>
            <a:r>
              <a:rPr lang="de-DE" sz="2200" dirty="0"/>
              <a:t> Model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200" dirty="0" err="1"/>
              <a:t>Conclusion</a:t>
            </a:r>
            <a:endParaRPr lang="de-DE" sz="22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304800" indent="-304800">
              <a:lnSpc>
                <a:spcPct val="120000"/>
              </a:lnSpc>
              <a:buFontTx/>
              <a:buAutoNum type="arabicPeriod"/>
            </a:pPr>
            <a:endParaRPr lang="de-DE" sz="2200" dirty="0"/>
          </a:p>
          <a:p>
            <a:pPr marL="304800" indent="-304800">
              <a:lnSpc>
                <a:spcPct val="114000"/>
              </a:lnSpc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10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150706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166687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200" dirty="0" err="1"/>
              <a:t>Number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attacking</a:t>
            </a:r>
            <a:r>
              <a:rPr lang="de-DE" sz="2200" dirty="0"/>
              <a:t> and </a:t>
            </a:r>
            <a:r>
              <a:rPr lang="de-DE" sz="2200" dirty="0" err="1"/>
              <a:t>trusted</a:t>
            </a:r>
            <a:r>
              <a:rPr lang="de-DE" sz="2200" dirty="0"/>
              <a:t> nodes</a:t>
            </a:r>
          </a:p>
          <a:p>
            <a:pPr marL="166687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200" dirty="0" err="1"/>
              <a:t>Number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Confirmations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targeted</a:t>
            </a:r>
            <a:r>
              <a:rPr lang="de-DE" sz="2200" dirty="0"/>
              <a:t> </a:t>
            </a:r>
            <a:r>
              <a:rPr lang="de-DE" sz="2200" dirty="0" err="1"/>
              <a:t>entity</a:t>
            </a:r>
            <a:r>
              <a:rPr lang="de-DE" sz="2200" dirty="0"/>
              <a:t> </a:t>
            </a:r>
            <a:r>
              <a:rPr lang="de-DE" sz="2200" dirty="0" err="1"/>
              <a:t>is</a:t>
            </a:r>
            <a:r>
              <a:rPr lang="de-DE" sz="2200" dirty="0"/>
              <a:t> </a:t>
            </a:r>
            <a:r>
              <a:rPr lang="de-DE" sz="2200" dirty="0" err="1"/>
              <a:t>relying</a:t>
            </a:r>
            <a:r>
              <a:rPr lang="de-DE" sz="2200" dirty="0"/>
              <a:t> on</a:t>
            </a:r>
          </a:p>
          <a:p>
            <a:pPr marL="166687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200" dirty="0" err="1"/>
              <a:t>Difficulty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mining</a:t>
            </a:r>
            <a:r>
              <a:rPr lang="de-DE" sz="2200" dirty="0"/>
              <a:t> a </a:t>
            </a:r>
            <a:r>
              <a:rPr lang="de-DE" sz="2200" dirty="0" err="1"/>
              <a:t>new</a:t>
            </a:r>
            <a:r>
              <a:rPr lang="de-DE" sz="2200" dirty="0"/>
              <a:t> block (</a:t>
            </a:r>
            <a:r>
              <a:rPr lang="de-DE" sz="2200" dirty="0" err="1"/>
              <a:t>proof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work</a:t>
            </a:r>
            <a:r>
              <a:rPr lang="de-DE" sz="2200" dirty="0"/>
              <a:t>)</a:t>
            </a:r>
          </a:p>
          <a:p>
            <a:pPr marL="166687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200" dirty="0"/>
              <a:t>Network </a:t>
            </a:r>
            <a:r>
              <a:rPr lang="de-DE" sz="2200" dirty="0" err="1"/>
              <a:t>topology</a:t>
            </a:r>
            <a:r>
              <a:rPr lang="de-DE" sz="2200" dirty="0"/>
              <a:t> and </a:t>
            </a:r>
            <a:r>
              <a:rPr lang="de-DE" sz="2200" dirty="0" err="1"/>
              <a:t>latency</a:t>
            </a:r>
            <a:endParaRPr lang="de-DE" sz="2200" dirty="0"/>
          </a:p>
          <a:p>
            <a:pPr marL="304800" indent="-304800">
              <a:lnSpc>
                <a:spcPct val="120000"/>
              </a:lnSpc>
              <a:buFontTx/>
              <a:buAutoNum type="arabicPeriod"/>
            </a:pPr>
            <a:endParaRPr lang="de-DE" sz="2200" dirty="0"/>
          </a:p>
          <a:p>
            <a:pPr marL="304800" indent="-304800">
              <a:lnSpc>
                <a:spcPct val="114000"/>
              </a:lnSpc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11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Simulation Parameters</a:t>
            </a:r>
          </a:p>
        </p:txBody>
      </p:sp>
    </p:spTree>
    <p:extLst>
      <p:ext uri="{BB962C8B-B14F-4D97-AF65-F5344CB8AC3E}">
        <p14:creationId xmlns:p14="http://schemas.microsoft.com/office/powerpoint/2010/main" val="2681321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304800" indent="-304800">
              <a:lnSpc>
                <a:spcPct val="120000"/>
              </a:lnSpc>
              <a:buFontTx/>
              <a:buAutoNum type="arabicPeriod"/>
            </a:pPr>
            <a:endParaRPr lang="de-DE" sz="2200" dirty="0"/>
          </a:p>
          <a:p>
            <a:pPr marL="304800" indent="-304800">
              <a:lnSpc>
                <a:spcPct val="114000"/>
              </a:lnSpc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12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Simulation Model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50246D6-D702-4E90-91AB-AEACA7B4E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738" y="1683544"/>
            <a:ext cx="6307687" cy="450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154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200" dirty="0" err="1"/>
              <a:t>Context</a:t>
            </a:r>
            <a:endParaRPr lang="de-DE" sz="22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200" dirty="0"/>
              <a:t>Blockchain Simulation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200" dirty="0"/>
              <a:t>Analysis</a:t>
            </a:r>
          </a:p>
          <a:p>
            <a:pPr marL="817563" lvl="2" indent="-457200">
              <a:lnSpc>
                <a:spcPct val="120000"/>
              </a:lnSpc>
            </a:pPr>
            <a:r>
              <a:rPr lang="de-DE" sz="2000" dirty="0">
                <a:solidFill>
                  <a:schemeClr val="bg2"/>
                </a:solidFill>
              </a:rPr>
              <a:t>Experiment Design</a:t>
            </a:r>
          </a:p>
          <a:p>
            <a:pPr marL="817563" lvl="2" indent="-457200">
              <a:lnSpc>
                <a:spcPct val="120000"/>
              </a:lnSpc>
            </a:pPr>
            <a:r>
              <a:rPr lang="de-DE" sz="2000" dirty="0" err="1">
                <a:solidFill>
                  <a:schemeClr val="bg2"/>
                </a:solidFill>
              </a:rPr>
              <a:t>Results</a:t>
            </a:r>
            <a:endParaRPr lang="de-DE" sz="2000" dirty="0">
              <a:solidFill>
                <a:schemeClr val="bg2"/>
              </a:solidFill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200" dirty="0" err="1"/>
              <a:t>Empirical</a:t>
            </a:r>
            <a:r>
              <a:rPr lang="de-DE" sz="2200" dirty="0"/>
              <a:t> Model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200" dirty="0" err="1"/>
              <a:t>Conclusion</a:t>
            </a:r>
            <a:endParaRPr lang="de-DE" sz="22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304800" indent="-304800">
              <a:lnSpc>
                <a:spcPct val="120000"/>
              </a:lnSpc>
              <a:buFontTx/>
              <a:buAutoNum type="arabicPeriod"/>
            </a:pPr>
            <a:endParaRPr lang="de-DE" sz="2200" dirty="0"/>
          </a:p>
          <a:p>
            <a:pPr marL="304800" indent="-304800">
              <a:lnSpc>
                <a:spcPct val="114000"/>
              </a:lnSpc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13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414505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200" dirty="0"/>
              <a:t>Eight </a:t>
            </a:r>
            <a:r>
              <a:rPr lang="de-DE" sz="2200" dirty="0" err="1"/>
              <a:t>independent</a:t>
            </a:r>
            <a:r>
              <a:rPr lang="de-DE" sz="2200" dirty="0"/>
              <a:t> variables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interval</a:t>
            </a:r>
            <a:r>
              <a:rPr lang="de-DE" sz="2200" dirty="0"/>
              <a:t> </a:t>
            </a:r>
            <a:r>
              <a:rPr lang="de-DE" sz="2200" dirty="0" err="1"/>
              <a:t>scales</a:t>
            </a:r>
            <a:endParaRPr lang="de-DE" sz="2200" dirty="0"/>
          </a:p>
          <a:p>
            <a:pPr marL="703263" lvl="2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de-DE" sz="2000" dirty="0" err="1"/>
              <a:t>Factorial</a:t>
            </a:r>
            <a:r>
              <a:rPr lang="de-DE" sz="2000" dirty="0"/>
              <a:t> design out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reach</a:t>
            </a:r>
            <a:endParaRPr lang="de-DE" sz="2000" dirty="0"/>
          </a:p>
          <a:p>
            <a:pPr lvl="2" indent="0">
              <a:lnSpc>
                <a:spcPct val="120000"/>
              </a:lnSpc>
              <a:buNone/>
            </a:pPr>
            <a:endParaRPr lang="de-DE" sz="2000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200" dirty="0"/>
              <a:t>Multiple </a:t>
            </a:r>
            <a:r>
              <a:rPr lang="de-DE" sz="2200" dirty="0" err="1"/>
              <a:t>experiments</a:t>
            </a:r>
            <a:r>
              <a:rPr lang="de-DE" sz="2200" dirty="0"/>
              <a:t> </a:t>
            </a:r>
            <a:r>
              <a:rPr lang="de-DE" sz="2200" dirty="0" err="1"/>
              <a:t>testing</a:t>
            </a:r>
            <a:r>
              <a:rPr lang="de-DE" sz="2200" dirty="0"/>
              <a:t> </a:t>
            </a:r>
            <a:r>
              <a:rPr lang="de-DE" sz="2200" dirty="0" err="1"/>
              <a:t>each</a:t>
            </a:r>
            <a:r>
              <a:rPr lang="de-DE" sz="2200" dirty="0"/>
              <a:t> individual </a:t>
            </a:r>
            <a:r>
              <a:rPr lang="de-DE" sz="2200" dirty="0" err="1"/>
              <a:t>parameter</a:t>
            </a:r>
            <a:endParaRPr lang="de-DE" sz="2200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200" dirty="0"/>
              <a:t>Not </a:t>
            </a:r>
            <a:r>
              <a:rPr lang="de-DE" sz="2200" dirty="0" err="1"/>
              <a:t>currently</a:t>
            </a:r>
            <a:r>
              <a:rPr lang="de-DE" sz="2200" dirty="0"/>
              <a:t> </a:t>
            </a:r>
            <a:r>
              <a:rPr lang="de-DE" sz="2200" dirty="0" err="1"/>
              <a:t>tested</a:t>
            </a:r>
            <a:r>
              <a:rPr lang="de-DE" sz="2200" dirty="0"/>
              <a:t> variables </a:t>
            </a:r>
            <a:r>
              <a:rPr lang="de-DE" sz="2200" dirty="0" err="1"/>
              <a:t>are</a:t>
            </a:r>
            <a:r>
              <a:rPr lang="de-DE" sz="2200" dirty="0"/>
              <a:t> </a:t>
            </a:r>
            <a:r>
              <a:rPr lang="de-DE" sz="2200" dirty="0" err="1"/>
              <a:t>fixed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default</a:t>
            </a:r>
            <a:r>
              <a:rPr lang="de-DE" sz="2200" dirty="0"/>
              <a:t> </a:t>
            </a:r>
            <a:r>
              <a:rPr lang="de-DE" sz="2200" dirty="0" err="1"/>
              <a:t>values</a:t>
            </a:r>
            <a:endParaRPr lang="de-DE" sz="2200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200" dirty="0" err="1"/>
              <a:t>Dependent</a:t>
            </a:r>
            <a:r>
              <a:rPr lang="de-DE" sz="2200" dirty="0"/>
              <a:t> variables:</a:t>
            </a:r>
          </a:p>
          <a:p>
            <a:pPr marL="519113" lvl="1" indent="-342900">
              <a:lnSpc>
                <a:spcPct val="120000"/>
              </a:lnSpc>
              <a:buFont typeface="Symbol" panose="05050102010706020507" pitchFamily="18" charset="2"/>
              <a:buChar char="-"/>
            </a:pPr>
            <a:r>
              <a:rPr lang="de-DE" sz="2200" dirty="0"/>
              <a:t>Percentage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successful</a:t>
            </a:r>
            <a:r>
              <a:rPr lang="de-DE" sz="2200" dirty="0"/>
              <a:t> double-</a:t>
            </a:r>
            <a:r>
              <a:rPr lang="de-DE" sz="2200" dirty="0" err="1"/>
              <a:t>spends</a:t>
            </a:r>
            <a:r>
              <a:rPr lang="de-DE" sz="2200" dirty="0"/>
              <a:t> (PDS)</a:t>
            </a:r>
          </a:p>
          <a:p>
            <a:pPr marL="519113" lvl="1" indent="-342900">
              <a:lnSpc>
                <a:spcPct val="120000"/>
              </a:lnSpc>
              <a:buFont typeface="Symbol" panose="05050102010706020507" pitchFamily="18" charset="2"/>
              <a:buChar char="-"/>
            </a:pPr>
            <a:r>
              <a:rPr lang="de-DE" sz="2200"/>
              <a:t>Percentage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stale</a:t>
            </a:r>
            <a:r>
              <a:rPr lang="de-DE" sz="2200" dirty="0"/>
              <a:t> </a:t>
            </a:r>
            <a:r>
              <a:rPr lang="de-DE" sz="2200" dirty="0" err="1"/>
              <a:t>blocks</a:t>
            </a:r>
            <a:r>
              <a:rPr lang="de-DE" sz="2200" dirty="0"/>
              <a:t> (PSB)</a:t>
            </a:r>
          </a:p>
          <a:p>
            <a:pPr marL="304800" indent="-304800">
              <a:lnSpc>
                <a:spcPct val="114000"/>
              </a:lnSpc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14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Experiment Design</a:t>
            </a:r>
          </a:p>
        </p:txBody>
      </p:sp>
    </p:spTree>
    <p:extLst>
      <p:ext uri="{BB962C8B-B14F-4D97-AF65-F5344CB8AC3E}">
        <p14:creationId xmlns:p14="http://schemas.microsoft.com/office/powerpoint/2010/main" val="2433749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1542D6C0-F91B-4F07-BCED-555FF9D65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305" y="1139206"/>
            <a:ext cx="5637534" cy="5321919"/>
          </a:xfrm>
          <a:prstGeom prst="rect">
            <a:avLst/>
          </a:prstGeom>
        </p:spPr>
      </p:pic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Double-</a:t>
            </a:r>
            <a:r>
              <a:rPr lang="de-DE" sz="2000" dirty="0" err="1"/>
              <a:t>spends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R &gt; 0.5</a:t>
            </a:r>
            <a:br>
              <a:rPr lang="de-DE" sz="2000" dirty="0"/>
            </a:br>
            <a:r>
              <a:rPr lang="de-DE" sz="2000" dirty="0" err="1"/>
              <a:t>always</a:t>
            </a:r>
            <a:r>
              <a:rPr lang="de-DE" sz="2000" dirty="0"/>
              <a:t> </a:t>
            </a:r>
            <a:r>
              <a:rPr lang="de-DE" sz="2000" dirty="0" err="1"/>
              <a:t>succeed</a:t>
            </a:r>
            <a:endParaRPr lang="de-DE" sz="2000" dirty="0"/>
          </a:p>
          <a:p>
            <a:pPr marL="304800" indent="-304800">
              <a:lnSpc>
                <a:spcPct val="120000"/>
              </a:lnSpc>
              <a:buFontTx/>
              <a:buAutoNum type="arabicPeriod"/>
            </a:pPr>
            <a:endParaRPr lang="de-DE" sz="2200" dirty="0"/>
          </a:p>
          <a:p>
            <a:pPr lvl="1">
              <a:lnSpc>
                <a:spcPct val="114000"/>
              </a:lnSpc>
              <a:spcAft>
                <a:spcPts val="1200"/>
              </a:spcAft>
            </a:pPr>
            <a:r>
              <a:rPr lang="de-DE" sz="2000" dirty="0"/>
              <a:t>But: DSA at R = 0.5</a:t>
            </a:r>
            <a:br>
              <a:rPr lang="de-DE" sz="2000" dirty="0"/>
            </a:br>
            <a:r>
              <a:rPr lang="de-DE" sz="2000" dirty="0"/>
              <a:t>not guranteed</a:t>
            </a:r>
          </a:p>
          <a:p>
            <a:pPr lvl="2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de-DE" sz="1800" dirty="0"/>
              <a:t> Simulator end </a:t>
            </a:r>
            <a:r>
              <a:rPr lang="de-DE" sz="1800" dirty="0" err="1"/>
              <a:t>condition</a:t>
            </a:r>
            <a:r>
              <a:rPr lang="de-DE" sz="1800" dirty="0"/>
              <a:t>?</a:t>
            </a:r>
          </a:p>
          <a:p>
            <a:pPr lvl="2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de-DE" sz="1800" dirty="0"/>
              <a:t> </a:t>
            </a:r>
            <a:r>
              <a:rPr lang="de-DE" sz="1800" dirty="0" err="1"/>
              <a:t>Influence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other</a:t>
            </a:r>
            <a:r>
              <a:rPr lang="de-DE" sz="1800" dirty="0"/>
              <a:t> </a:t>
            </a:r>
            <a:br>
              <a:rPr lang="de-DE" sz="1800" dirty="0"/>
            </a:br>
            <a:r>
              <a:rPr lang="de-DE" sz="1800" dirty="0"/>
              <a:t> Parameters?</a:t>
            </a:r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15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Ratio </a:t>
            </a:r>
            <a:r>
              <a:rPr lang="de-DE" sz="3000" dirty="0" err="1">
                <a:solidFill>
                  <a:schemeClr val="bg2"/>
                </a:solidFill>
              </a:rPr>
              <a:t>of</a:t>
            </a:r>
            <a:r>
              <a:rPr lang="de-DE" sz="3000" dirty="0">
                <a:solidFill>
                  <a:schemeClr val="bg2"/>
                </a:solidFill>
              </a:rPr>
              <a:t> </a:t>
            </a:r>
            <a:r>
              <a:rPr lang="de-DE" sz="3000" dirty="0" err="1">
                <a:solidFill>
                  <a:schemeClr val="bg2"/>
                </a:solidFill>
              </a:rPr>
              <a:t>attacking</a:t>
            </a:r>
            <a:r>
              <a:rPr lang="de-DE" sz="3000" dirty="0">
                <a:solidFill>
                  <a:schemeClr val="bg2"/>
                </a:solidFill>
              </a:rPr>
              <a:t> nodes </a:t>
            </a:r>
            <a:r>
              <a:rPr lang="de-DE" sz="3000" i="1" dirty="0">
                <a:solidFill>
                  <a:schemeClr val="bg2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929535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34EEDD4-C31D-4CEB-9E7D-FDB6C1C9F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305" y="1151906"/>
            <a:ext cx="5637534" cy="5321919"/>
          </a:xfrm>
          <a:prstGeom prst="rect">
            <a:avLst/>
          </a:prstGeom>
        </p:spPr>
      </p:pic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PDS </a:t>
            </a:r>
            <a:r>
              <a:rPr lang="de-DE" sz="2000" dirty="0" err="1"/>
              <a:t>decreases</a:t>
            </a:r>
            <a:r>
              <a:rPr lang="de-DE" sz="2000" dirty="0"/>
              <a:t> </a:t>
            </a:r>
            <a:br>
              <a:rPr lang="de-DE" sz="2000" dirty="0"/>
            </a:br>
            <a:r>
              <a:rPr lang="de-DE" sz="2000" dirty="0" err="1"/>
              <a:t>exponentially</a:t>
            </a:r>
            <a:endParaRPr lang="de-DE" sz="2000" dirty="0"/>
          </a:p>
          <a:p>
            <a:pPr>
              <a:lnSpc>
                <a:spcPct val="120000"/>
              </a:lnSpc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16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 err="1">
                <a:solidFill>
                  <a:schemeClr val="bg2"/>
                </a:solidFill>
              </a:rPr>
              <a:t>Confirmations</a:t>
            </a:r>
            <a:r>
              <a:rPr lang="de-DE" sz="3000" dirty="0">
                <a:solidFill>
                  <a:schemeClr val="bg2"/>
                </a:solidFill>
              </a:rPr>
              <a:t> </a:t>
            </a:r>
            <a:r>
              <a:rPr lang="de-DE" sz="3000" i="1" dirty="0">
                <a:solidFill>
                  <a:schemeClr val="bg2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549877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F3E176B-C736-4960-BF27-88C28D051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305" y="1126506"/>
            <a:ext cx="5637534" cy="5321919"/>
          </a:xfrm>
          <a:prstGeom prst="rect">
            <a:avLst/>
          </a:prstGeom>
        </p:spPr>
      </p:pic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PDS </a:t>
            </a:r>
            <a:r>
              <a:rPr lang="de-DE" sz="2000" dirty="0" err="1"/>
              <a:t>decreases</a:t>
            </a:r>
            <a:r>
              <a:rPr lang="de-DE" sz="2000" dirty="0"/>
              <a:t> </a:t>
            </a:r>
            <a:br>
              <a:rPr lang="de-DE" sz="2000" dirty="0"/>
            </a:br>
            <a:r>
              <a:rPr lang="de-DE" sz="2000" dirty="0" err="1"/>
              <a:t>exponentially</a:t>
            </a:r>
            <a:endParaRPr lang="de-DE" sz="2000" dirty="0"/>
          </a:p>
          <a:p>
            <a:pPr marL="304800" indent="-304800">
              <a:lnSpc>
                <a:spcPct val="120000"/>
              </a:lnSpc>
              <a:buFontTx/>
              <a:buAutoNum type="arabicPeriod"/>
            </a:pPr>
            <a:endParaRPr lang="de-DE" sz="2200" dirty="0"/>
          </a:p>
          <a:p>
            <a:pPr lvl="1">
              <a:lnSpc>
                <a:spcPct val="114000"/>
              </a:lnSpc>
              <a:spcAft>
                <a:spcPts val="1200"/>
              </a:spcAft>
            </a:pPr>
            <a:r>
              <a:rPr lang="de-DE" sz="2000" dirty="0" err="1"/>
              <a:t>No</a:t>
            </a:r>
            <a:r>
              <a:rPr lang="de-DE" sz="2000" dirty="0"/>
              <a:t> </a:t>
            </a:r>
            <a:r>
              <a:rPr lang="de-DE" sz="2000" dirty="0" err="1"/>
              <a:t>effect</a:t>
            </a:r>
            <a:r>
              <a:rPr lang="de-DE" sz="2000" dirty="0"/>
              <a:t> </a:t>
            </a:r>
            <a:r>
              <a:rPr lang="de-DE" sz="2000" dirty="0" err="1"/>
              <a:t>once</a:t>
            </a:r>
            <a:r>
              <a:rPr lang="de-DE" sz="2000" dirty="0"/>
              <a:t> </a:t>
            </a:r>
            <a:r>
              <a:rPr lang="de-DE" sz="2000" dirty="0" err="1"/>
              <a:t>majority</a:t>
            </a:r>
            <a:br>
              <a:rPr lang="de-DE" sz="2000" dirty="0"/>
            </a:b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computing</a:t>
            </a:r>
            <a:r>
              <a:rPr lang="de-DE" sz="2000" dirty="0"/>
              <a:t> power</a:t>
            </a:r>
            <a:br>
              <a:rPr lang="de-DE" sz="2000" dirty="0"/>
            </a:br>
            <a:r>
              <a:rPr lang="de-DE" sz="2000" dirty="0" err="1"/>
              <a:t>under</a:t>
            </a:r>
            <a:r>
              <a:rPr lang="de-DE" sz="2000" dirty="0"/>
              <a:t> </a:t>
            </a:r>
            <a:r>
              <a:rPr lang="de-DE" sz="2000" dirty="0" err="1"/>
              <a:t>attackers</a:t>
            </a:r>
            <a:r>
              <a:rPr lang="de-DE" sz="2000" dirty="0"/>
              <a:t>‘ </a:t>
            </a:r>
            <a:r>
              <a:rPr lang="de-DE" sz="2000" dirty="0" err="1"/>
              <a:t>control</a:t>
            </a:r>
            <a:endParaRPr lang="de-DE" sz="18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17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 err="1">
                <a:solidFill>
                  <a:schemeClr val="bg2"/>
                </a:solidFill>
              </a:rPr>
              <a:t>Confirmations</a:t>
            </a:r>
            <a:r>
              <a:rPr lang="de-DE" sz="3000" dirty="0">
                <a:solidFill>
                  <a:schemeClr val="bg2"/>
                </a:solidFill>
              </a:rPr>
              <a:t> </a:t>
            </a:r>
            <a:r>
              <a:rPr lang="de-DE" sz="3000" i="1" dirty="0">
                <a:solidFill>
                  <a:schemeClr val="bg2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603198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CFF8F7C0-C465-47F5-ACF0-B90057F11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305" y="1151906"/>
            <a:ext cx="5637534" cy="5321919"/>
          </a:xfrm>
          <a:prstGeom prst="rect">
            <a:avLst/>
          </a:prstGeom>
        </p:spPr>
      </p:pic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Percentage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stale</a:t>
            </a:r>
            <a:r>
              <a:rPr lang="de-DE" sz="2000" dirty="0"/>
              <a:t> </a:t>
            </a:r>
            <a:r>
              <a:rPr lang="de-DE" sz="2000" dirty="0" err="1"/>
              <a:t>blocks</a:t>
            </a:r>
            <a:br>
              <a:rPr lang="de-DE" sz="2000" dirty="0"/>
            </a:br>
            <a:r>
              <a:rPr lang="de-DE" sz="2000" dirty="0" err="1"/>
              <a:t>increases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rising</a:t>
            </a:r>
            <a:r>
              <a:rPr lang="de-DE" sz="2000" dirty="0"/>
              <a:t> </a:t>
            </a:r>
            <a:r>
              <a:rPr lang="de-DE" sz="2000" dirty="0" err="1"/>
              <a:t>latency</a:t>
            </a:r>
            <a:endParaRPr lang="de-DE" sz="20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0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de-DE" sz="2000" dirty="0"/>
              <a:t>More </a:t>
            </a:r>
            <a:r>
              <a:rPr lang="de-DE" sz="2000" dirty="0" err="1"/>
              <a:t>computing</a:t>
            </a:r>
            <a:r>
              <a:rPr lang="de-DE" sz="2000" dirty="0"/>
              <a:t> power </a:t>
            </a:r>
            <a:r>
              <a:rPr lang="de-DE" sz="2000" dirty="0" err="1"/>
              <a:t>is</a:t>
            </a:r>
            <a:br>
              <a:rPr lang="de-DE" sz="2000" dirty="0"/>
            </a:br>
            <a:r>
              <a:rPr lang="de-DE" sz="2000" dirty="0" err="1"/>
              <a:t>wasted</a:t>
            </a:r>
            <a:r>
              <a:rPr lang="de-DE" sz="2000" dirty="0"/>
              <a:t> on </a:t>
            </a:r>
            <a:r>
              <a:rPr lang="de-DE" sz="2000" dirty="0" err="1"/>
              <a:t>generation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br>
              <a:rPr lang="de-DE" sz="2000" dirty="0"/>
            </a:br>
            <a:r>
              <a:rPr lang="de-DE" sz="2000" dirty="0" err="1"/>
              <a:t>stale</a:t>
            </a:r>
            <a:r>
              <a:rPr lang="de-DE" sz="2000" dirty="0"/>
              <a:t> </a:t>
            </a:r>
            <a:r>
              <a:rPr lang="de-DE" sz="2000" dirty="0" err="1"/>
              <a:t>blocks</a:t>
            </a:r>
            <a:endParaRPr lang="de-DE" sz="2000" dirty="0"/>
          </a:p>
          <a:p>
            <a:pPr marL="304800" indent="-304800">
              <a:lnSpc>
                <a:spcPct val="120000"/>
              </a:lnSpc>
              <a:buFontTx/>
              <a:buAutoNum type="arabicPeriod"/>
            </a:pPr>
            <a:endParaRPr lang="de-DE" sz="2200" dirty="0"/>
          </a:p>
          <a:p>
            <a:pPr lvl="1">
              <a:lnSpc>
                <a:spcPct val="114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000" dirty="0"/>
              <a:t>Lower </a:t>
            </a:r>
            <a:r>
              <a:rPr lang="de-DE" sz="2000" dirty="0" err="1"/>
              <a:t>resistance</a:t>
            </a:r>
            <a:r>
              <a:rPr lang="de-DE" sz="2000" dirty="0"/>
              <a:t> </a:t>
            </a:r>
            <a:r>
              <a:rPr lang="de-DE" sz="2000" dirty="0" err="1"/>
              <a:t>against</a:t>
            </a:r>
            <a:br>
              <a:rPr lang="de-DE" sz="2000" dirty="0"/>
            </a:br>
            <a:r>
              <a:rPr lang="de-DE" sz="2000" dirty="0"/>
              <a:t>double-</a:t>
            </a:r>
            <a:r>
              <a:rPr lang="de-DE" sz="2000" dirty="0" err="1"/>
              <a:t>spend</a:t>
            </a:r>
            <a:r>
              <a:rPr lang="de-DE" sz="2000" dirty="0"/>
              <a:t> </a:t>
            </a:r>
            <a:r>
              <a:rPr lang="de-DE" sz="2000" dirty="0" err="1"/>
              <a:t>attacks</a:t>
            </a:r>
            <a:endParaRPr lang="de-DE" sz="18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18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 err="1">
                <a:solidFill>
                  <a:schemeClr val="bg2"/>
                </a:solidFill>
              </a:rPr>
              <a:t>Trusted</a:t>
            </a:r>
            <a:r>
              <a:rPr lang="de-DE" sz="3000" dirty="0">
                <a:solidFill>
                  <a:schemeClr val="bg2"/>
                </a:solidFill>
              </a:rPr>
              <a:t> </a:t>
            </a:r>
            <a:r>
              <a:rPr lang="de-DE" sz="3000" dirty="0" err="1">
                <a:solidFill>
                  <a:schemeClr val="bg2"/>
                </a:solidFill>
              </a:rPr>
              <a:t>Latency</a:t>
            </a:r>
            <a:r>
              <a:rPr lang="de-DE" sz="3000" dirty="0">
                <a:solidFill>
                  <a:schemeClr val="bg2"/>
                </a:solidFill>
              </a:rPr>
              <a:t> </a:t>
            </a:r>
            <a:r>
              <a:rPr lang="de-DE" sz="3000" i="1" dirty="0">
                <a:solidFill>
                  <a:schemeClr val="bg2"/>
                </a:solidFill>
              </a:rPr>
              <a:t>L</a:t>
            </a:r>
            <a:r>
              <a:rPr lang="de-DE" sz="3000" i="1" baseline="-25000" dirty="0">
                <a:solidFill>
                  <a:schemeClr val="bg2"/>
                </a:solidFill>
              </a:rPr>
              <a:t>T</a:t>
            </a:r>
            <a:endParaRPr lang="de-DE" sz="3000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355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0FE9521-8241-4055-9477-3155CD695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305" y="1139206"/>
            <a:ext cx="5637534" cy="5321919"/>
          </a:xfrm>
          <a:prstGeom prst="rect">
            <a:avLst/>
          </a:prstGeom>
        </p:spPr>
      </p:pic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dirty="0" err="1"/>
              <a:t>Direct</a:t>
            </a:r>
            <a:r>
              <a:rPr lang="de-DE" sz="2000" dirty="0"/>
              <a:t> </a:t>
            </a:r>
            <a:r>
              <a:rPr lang="de-DE" sz="2000" dirty="0" err="1"/>
              <a:t>effect</a:t>
            </a:r>
            <a:r>
              <a:rPr lang="de-DE" sz="2000" dirty="0"/>
              <a:t> on </a:t>
            </a:r>
            <a:r>
              <a:rPr lang="de-DE" sz="2000" dirty="0" err="1"/>
              <a:t>value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R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0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dirty="0" err="1"/>
              <a:t>Effect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L</a:t>
            </a:r>
            <a:r>
              <a:rPr lang="de-DE" sz="2000" baseline="-25000" dirty="0"/>
              <a:t>A </a:t>
            </a:r>
            <a:r>
              <a:rPr lang="de-DE" sz="2000" dirty="0" err="1"/>
              <a:t>analogous</a:t>
            </a:r>
            <a:br>
              <a:rPr lang="de-DE" sz="2000" dirty="0"/>
            </a:br>
            <a:r>
              <a:rPr lang="de-DE" sz="2000" dirty="0"/>
              <a:t>(</a:t>
            </a:r>
            <a:r>
              <a:rPr lang="de-DE" sz="2000" dirty="0" err="1"/>
              <a:t>opposite</a:t>
            </a:r>
            <a:r>
              <a:rPr lang="de-DE" sz="2000" dirty="0"/>
              <a:t> </a:t>
            </a:r>
            <a:r>
              <a:rPr lang="de-DE" sz="2000" dirty="0" err="1"/>
              <a:t>direction</a:t>
            </a:r>
            <a:r>
              <a:rPr lang="de-DE" sz="2000" dirty="0"/>
              <a:t>)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0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Network </a:t>
            </a:r>
            <a:r>
              <a:rPr lang="de-DE" sz="2000" dirty="0" err="1"/>
              <a:t>densities</a:t>
            </a:r>
            <a:r>
              <a:rPr lang="de-DE" sz="2000" dirty="0"/>
              <a:t> D</a:t>
            </a:r>
            <a:r>
              <a:rPr lang="de-DE" sz="2000" baseline="-25000" dirty="0"/>
              <a:t>T</a:t>
            </a:r>
            <a:r>
              <a:rPr lang="de-DE" sz="2000" dirty="0"/>
              <a:t>, D</a:t>
            </a:r>
            <a:r>
              <a:rPr lang="de-DE" sz="2000" baseline="-25000" dirty="0"/>
              <a:t>A</a:t>
            </a:r>
            <a:br>
              <a:rPr lang="de-DE" sz="2000" dirty="0"/>
            </a:br>
            <a:r>
              <a:rPr lang="de-DE" sz="2000" dirty="0" err="1"/>
              <a:t>produce</a:t>
            </a:r>
            <a:r>
              <a:rPr lang="de-DE" sz="2000" dirty="0"/>
              <a:t> </a:t>
            </a:r>
            <a:r>
              <a:rPr lang="de-DE" sz="2000" dirty="0" err="1"/>
              <a:t>similar</a:t>
            </a:r>
            <a:r>
              <a:rPr lang="de-DE" sz="2000" dirty="0"/>
              <a:t> </a:t>
            </a:r>
            <a:r>
              <a:rPr lang="de-DE" sz="2000" dirty="0" err="1"/>
              <a:t>effects</a:t>
            </a:r>
            <a:endParaRPr lang="de-DE" sz="20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19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 err="1">
                <a:solidFill>
                  <a:schemeClr val="bg2"/>
                </a:solidFill>
              </a:rPr>
              <a:t>Trusted</a:t>
            </a:r>
            <a:r>
              <a:rPr lang="de-DE" sz="3000" dirty="0">
                <a:solidFill>
                  <a:schemeClr val="bg2"/>
                </a:solidFill>
              </a:rPr>
              <a:t> </a:t>
            </a:r>
            <a:r>
              <a:rPr lang="de-DE" sz="3000" dirty="0" err="1">
                <a:solidFill>
                  <a:schemeClr val="bg2"/>
                </a:solidFill>
              </a:rPr>
              <a:t>Latency</a:t>
            </a:r>
            <a:r>
              <a:rPr lang="de-DE" sz="3000" dirty="0">
                <a:solidFill>
                  <a:schemeClr val="bg2"/>
                </a:solidFill>
              </a:rPr>
              <a:t> </a:t>
            </a:r>
            <a:r>
              <a:rPr lang="de-DE" sz="3000" i="1" dirty="0">
                <a:solidFill>
                  <a:schemeClr val="bg2"/>
                </a:solidFill>
              </a:rPr>
              <a:t>L</a:t>
            </a:r>
            <a:r>
              <a:rPr lang="de-DE" sz="3000" i="1" baseline="-25000" dirty="0">
                <a:solidFill>
                  <a:schemeClr val="bg2"/>
                </a:solidFill>
              </a:rPr>
              <a:t>T</a:t>
            </a:r>
            <a:endParaRPr lang="de-DE" sz="3000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704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304800" indent="-304800">
              <a:lnSpc>
                <a:spcPct val="114000"/>
              </a:lnSpc>
            </a:pPr>
            <a:r>
              <a:rPr lang="de-DE" sz="2200" dirty="0"/>
              <a:t>TODO</a:t>
            </a:r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2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1135146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36FA2DF-1684-40BF-A5A9-E24467A78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305" y="1164606"/>
            <a:ext cx="5637534" cy="5321919"/>
          </a:xfrm>
          <a:prstGeom prst="rect">
            <a:avLst/>
          </a:prstGeom>
        </p:spPr>
      </p:pic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High T </a:t>
            </a:r>
            <a:r>
              <a:rPr lang="de-DE" sz="2000" dirty="0" err="1"/>
              <a:t>increases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rate</a:t>
            </a:r>
            <a:br>
              <a:rPr lang="de-DE" sz="2000" dirty="0"/>
            </a:b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new</a:t>
            </a:r>
            <a:r>
              <a:rPr lang="de-DE" sz="2000" dirty="0"/>
              <a:t> </a:t>
            </a:r>
            <a:r>
              <a:rPr lang="de-DE" sz="2000" dirty="0" err="1"/>
              <a:t>blocks</a:t>
            </a:r>
            <a:endParaRPr lang="de-DE" sz="20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0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0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de-DE" sz="2000" dirty="0" err="1"/>
              <a:t>Amplifies</a:t>
            </a:r>
            <a:r>
              <a:rPr lang="de-DE" sz="2000" dirty="0"/>
              <a:t> </a:t>
            </a:r>
            <a:r>
              <a:rPr lang="de-DE" sz="2000" dirty="0" err="1"/>
              <a:t>effect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br>
              <a:rPr lang="de-DE" sz="2000" dirty="0"/>
            </a:br>
            <a:r>
              <a:rPr lang="de-DE" sz="2000" dirty="0" err="1"/>
              <a:t>network</a:t>
            </a:r>
            <a:r>
              <a:rPr lang="de-DE" sz="2000" dirty="0"/>
              <a:t> </a:t>
            </a:r>
            <a:r>
              <a:rPr lang="de-DE" sz="2000" dirty="0" err="1"/>
              <a:t>topology</a:t>
            </a:r>
            <a:br>
              <a:rPr lang="de-DE" sz="2000" dirty="0"/>
            </a:br>
            <a:r>
              <a:rPr lang="de-DE" sz="2000" dirty="0" err="1"/>
              <a:t>resulting</a:t>
            </a:r>
            <a:r>
              <a:rPr lang="de-DE" sz="2000" dirty="0"/>
              <a:t> in </a:t>
            </a:r>
            <a:r>
              <a:rPr lang="de-DE" sz="2000" dirty="0" err="1"/>
              <a:t>more</a:t>
            </a:r>
            <a:r>
              <a:rPr lang="de-DE" sz="2000" dirty="0"/>
              <a:t> </a:t>
            </a:r>
            <a:br>
              <a:rPr lang="de-DE" sz="2000" dirty="0"/>
            </a:br>
            <a:r>
              <a:rPr lang="de-DE" sz="2000" dirty="0" err="1"/>
              <a:t>stale</a:t>
            </a:r>
            <a:r>
              <a:rPr lang="de-DE" sz="2000" dirty="0"/>
              <a:t> </a:t>
            </a:r>
            <a:r>
              <a:rPr lang="de-DE" sz="2000" dirty="0" err="1"/>
              <a:t>blocks</a:t>
            </a:r>
            <a:endParaRPr lang="de-DE" sz="20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20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 err="1">
                <a:solidFill>
                  <a:schemeClr val="bg2"/>
                </a:solidFill>
              </a:rPr>
              <a:t>Difficulty</a:t>
            </a:r>
            <a:r>
              <a:rPr lang="de-DE" sz="3000" dirty="0">
                <a:solidFill>
                  <a:schemeClr val="bg2"/>
                </a:solidFill>
              </a:rPr>
              <a:t> </a:t>
            </a:r>
            <a:r>
              <a:rPr lang="de-DE" sz="3000" dirty="0" err="1">
                <a:solidFill>
                  <a:schemeClr val="bg2"/>
                </a:solidFill>
              </a:rPr>
              <a:t>target</a:t>
            </a:r>
            <a:r>
              <a:rPr lang="de-DE" sz="3000" dirty="0">
                <a:solidFill>
                  <a:schemeClr val="bg2"/>
                </a:solidFill>
              </a:rPr>
              <a:t> </a:t>
            </a:r>
            <a:r>
              <a:rPr lang="de-DE" sz="3000" i="1" dirty="0">
                <a:solidFill>
                  <a:schemeClr val="bg2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101806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982D397-FCAD-439E-95F3-94636AD2D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305" y="1164606"/>
            <a:ext cx="5637534" cy="5321919"/>
          </a:xfrm>
          <a:prstGeom prst="rect">
            <a:avLst/>
          </a:prstGeom>
        </p:spPr>
      </p:pic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T 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used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reduce</a:t>
            </a:r>
            <a:br>
              <a:rPr lang="de-DE" sz="2000" dirty="0"/>
            </a:br>
            <a:r>
              <a:rPr lang="de-DE" sz="2000" dirty="0" err="1"/>
              <a:t>effect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topology</a:t>
            </a:r>
            <a:endParaRPr lang="de-DE" sz="20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0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Low </a:t>
            </a:r>
            <a:r>
              <a:rPr lang="de-DE" sz="2000" dirty="0" err="1"/>
              <a:t>difficutly</a:t>
            </a:r>
            <a:r>
              <a:rPr lang="de-DE" sz="2000" dirty="0"/>
              <a:t> </a:t>
            </a:r>
            <a:r>
              <a:rPr lang="de-DE" sz="2000" dirty="0" err="1"/>
              <a:t>target</a:t>
            </a:r>
            <a:r>
              <a:rPr lang="de-DE" sz="2000" dirty="0"/>
              <a:t> </a:t>
            </a:r>
            <a:br>
              <a:rPr lang="de-DE" sz="2000" dirty="0"/>
            </a:br>
            <a:r>
              <a:rPr lang="de-DE" sz="2000" dirty="0" err="1"/>
              <a:t>creates</a:t>
            </a:r>
            <a:r>
              <a:rPr lang="de-DE" sz="2000" dirty="0"/>
              <a:t> </a:t>
            </a:r>
            <a:r>
              <a:rPr lang="de-DE" sz="2000" dirty="0" err="1"/>
              <a:t>more</a:t>
            </a:r>
            <a:r>
              <a:rPr lang="de-DE" sz="2000" dirty="0"/>
              <a:t> time </a:t>
            </a:r>
            <a:br>
              <a:rPr lang="de-DE" sz="2000" dirty="0"/>
            </a:br>
            <a:r>
              <a:rPr lang="de-DE" sz="2000" dirty="0" err="1"/>
              <a:t>between</a:t>
            </a:r>
            <a:r>
              <a:rPr lang="de-DE" sz="2000" dirty="0"/>
              <a:t> block </a:t>
            </a:r>
            <a:r>
              <a:rPr lang="de-DE" sz="2000" dirty="0" err="1"/>
              <a:t>creations</a:t>
            </a:r>
            <a:endParaRPr lang="de-DE" sz="20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0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de-DE" sz="2000" dirty="0" err="1"/>
              <a:t>Less</a:t>
            </a:r>
            <a:r>
              <a:rPr lang="de-DE" sz="2000" dirty="0"/>
              <a:t> </a:t>
            </a:r>
            <a:r>
              <a:rPr lang="de-DE" sz="2000" dirty="0" err="1"/>
              <a:t>stale</a:t>
            </a:r>
            <a:r>
              <a:rPr lang="de-DE" sz="2000" dirty="0"/>
              <a:t> </a:t>
            </a:r>
            <a:r>
              <a:rPr lang="de-DE" sz="2000" dirty="0" err="1"/>
              <a:t>blocks</a:t>
            </a:r>
            <a:r>
              <a:rPr lang="de-DE" sz="2000" dirty="0"/>
              <a:t> </a:t>
            </a:r>
            <a:r>
              <a:rPr lang="de-DE" sz="2000" dirty="0" err="1"/>
              <a:t>even</a:t>
            </a:r>
            <a:r>
              <a:rPr lang="de-DE" sz="2000" dirty="0"/>
              <a:t> </a:t>
            </a:r>
            <a:br>
              <a:rPr lang="de-DE" sz="2000" dirty="0"/>
            </a:br>
            <a:r>
              <a:rPr lang="de-DE" sz="2000" dirty="0"/>
              <a:t>at </a:t>
            </a:r>
            <a:r>
              <a:rPr lang="de-DE" sz="2000" dirty="0" err="1"/>
              <a:t>higher</a:t>
            </a:r>
            <a:r>
              <a:rPr lang="de-DE" sz="2000" dirty="0"/>
              <a:t> </a:t>
            </a:r>
            <a:r>
              <a:rPr lang="de-DE" sz="2000" dirty="0" err="1"/>
              <a:t>latencies</a:t>
            </a:r>
            <a:endParaRPr lang="de-DE" sz="20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0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0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21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 err="1">
                <a:solidFill>
                  <a:schemeClr val="bg2"/>
                </a:solidFill>
              </a:rPr>
              <a:t>Difficulty</a:t>
            </a:r>
            <a:r>
              <a:rPr lang="de-DE" sz="3000" dirty="0">
                <a:solidFill>
                  <a:schemeClr val="bg2"/>
                </a:solidFill>
              </a:rPr>
              <a:t> </a:t>
            </a:r>
            <a:r>
              <a:rPr lang="de-DE" sz="3000" dirty="0" err="1">
                <a:solidFill>
                  <a:schemeClr val="bg2"/>
                </a:solidFill>
              </a:rPr>
              <a:t>target</a:t>
            </a:r>
            <a:r>
              <a:rPr lang="de-DE" sz="3000" dirty="0">
                <a:solidFill>
                  <a:schemeClr val="bg2"/>
                </a:solidFill>
              </a:rPr>
              <a:t> </a:t>
            </a:r>
            <a:r>
              <a:rPr lang="de-DE" sz="3000" i="1" dirty="0">
                <a:solidFill>
                  <a:schemeClr val="bg2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307415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200" dirty="0" err="1"/>
              <a:t>Context</a:t>
            </a:r>
            <a:endParaRPr lang="de-DE" sz="22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200" dirty="0"/>
              <a:t>Blockchain Simulation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200" dirty="0"/>
              <a:t>Analysis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200" dirty="0" err="1"/>
              <a:t>Empirical</a:t>
            </a:r>
            <a:r>
              <a:rPr lang="de-DE" sz="2200" dirty="0"/>
              <a:t> Model</a:t>
            </a:r>
          </a:p>
          <a:p>
            <a:pPr marL="817563" lvl="2" indent="-457200">
              <a:lnSpc>
                <a:spcPct val="120000"/>
              </a:lnSpc>
            </a:pPr>
            <a:r>
              <a:rPr lang="de-DE" sz="2000" dirty="0">
                <a:solidFill>
                  <a:schemeClr val="bg2"/>
                </a:solidFill>
              </a:rPr>
              <a:t>Building </a:t>
            </a:r>
            <a:r>
              <a:rPr lang="de-DE" sz="2000" dirty="0" err="1">
                <a:solidFill>
                  <a:schemeClr val="bg2"/>
                </a:solidFill>
              </a:rPr>
              <a:t>the</a:t>
            </a:r>
            <a:r>
              <a:rPr lang="de-DE" sz="2000" dirty="0">
                <a:solidFill>
                  <a:schemeClr val="bg2"/>
                </a:solidFill>
              </a:rPr>
              <a:t> Model</a:t>
            </a:r>
          </a:p>
          <a:p>
            <a:pPr marL="817563" lvl="2" indent="-457200">
              <a:lnSpc>
                <a:spcPct val="120000"/>
              </a:lnSpc>
            </a:pPr>
            <a:r>
              <a:rPr lang="de-DE" sz="2000" dirty="0">
                <a:solidFill>
                  <a:schemeClr val="bg2"/>
                </a:solidFill>
              </a:rPr>
              <a:t>Model</a:t>
            </a:r>
            <a:endParaRPr lang="de-DE" sz="22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200" dirty="0" err="1"/>
              <a:t>Conclusion</a:t>
            </a:r>
            <a:endParaRPr lang="de-DE" sz="22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304800" indent="-304800">
              <a:lnSpc>
                <a:spcPct val="120000"/>
              </a:lnSpc>
              <a:buFontTx/>
              <a:buAutoNum type="arabicPeriod"/>
            </a:pPr>
            <a:endParaRPr lang="de-DE" sz="2200" dirty="0"/>
          </a:p>
          <a:p>
            <a:pPr marL="304800" indent="-304800">
              <a:lnSpc>
                <a:spcPct val="114000"/>
              </a:lnSpc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22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500921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200" dirty="0"/>
              <a:t>All individual </a:t>
            </a:r>
            <a:r>
              <a:rPr lang="de-DE" sz="2200" dirty="0" err="1"/>
              <a:t>curves</a:t>
            </a:r>
            <a:r>
              <a:rPr lang="de-DE" sz="2200" dirty="0"/>
              <a:t> </a:t>
            </a:r>
            <a:r>
              <a:rPr lang="de-DE" sz="2200" dirty="0" err="1"/>
              <a:t>were</a:t>
            </a:r>
            <a:r>
              <a:rPr lang="de-DE" sz="2200" dirty="0"/>
              <a:t> </a:t>
            </a:r>
            <a:r>
              <a:rPr lang="de-DE" sz="2200" dirty="0" err="1"/>
              <a:t>sufficiently</a:t>
            </a:r>
            <a:r>
              <a:rPr lang="de-DE" sz="2200" dirty="0"/>
              <a:t> </a:t>
            </a:r>
            <a:r>
              <a:rPr lang="de-DE" sz="2200" dirty="0" err="1"/>
              <a:t>described</a:t>
            </a:r>
            <a:r>
              <a:rPr lang="de-DE" sz="2200" dirty="0"/>
              <a:t> </a:t>
            </a:r>
            <a:r>
              <a:rPr lang="de-DE" sz="2200" dirty="0" err="1"/>
              <a:t>by</a:t>
            </a:r>
            <a:r>
              <a:rPr lang="de-DE" sz="2200" dirty="0"/>
              <a:t> simple </a:t>
            </a:r>
            <a:r>
              <a:rPr lang="de-DE" sz="2200" dirty="0" err="1"/>
              <a:t>exponential</a:t>
            </a:r>
            <a:r>
              <a:rPr lang="de-DE" sz="2200" dirty="0"/>
              <a:t> models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200" dirty="0"/>
              <a:t>Begin </a:t>
            </a:r>
            <a:r>
              <a:rPr lang="de-DE" sz="2200" dirty="0" err="1"/>
              <a:t>with</a:t>
            </a:r>
            <a:r>
              <a:rPr lang="de-DE" sz="2200" dirty="0"/>
              <a:t> </a:t>
            </a:r>
            <a:r>
              <a:rPr lang="de-DE" sz="2200" dirty="0" err="1"/>
              <a:t>exponential</a:t>
            </a:r>
            <a:r>
              <a:rPr lang="de-DE" sz="2200" dirty="0"/>
              <a:t> </a:t>
            </a:r>
            <a:r>
              <a:rPr lang="de-DE" sz="2200" dirty="0" err="1"/>
              <a:t>model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single</a:t>
            </a:r>
            <a:r>
              <a:rPr lang="de-DE" sz="2200" dirty="0"/>
              <a:t> </a:t>
            </a:r>
            <a:r>
              <a:rPr lang="de-DE" sz="2200" dirty="0" err="1"/>
              <a:t>parameter</a:t>
            </a:r>
            <a:r>
              <a:rPr lang="de-DE" sz="2200" dirty="0"/>
              <a:t> </a:t>
            </a:r>
            <a:r>
              <a:rPr lang="de-DE" sz="2200" i="1" dirty="0"/>
              <a:t>R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200" dirty="0" err="1"/>
              <a:t>Iteratively</a:t>
            </a:r>
            <a:r>
              <a:rPr lang="de-DE" sz="2200" dirty="0"/>
              <a:t> </a:t>
            </a:r>
            <a:r>
              <a:rPr lang="de-DE" sz="2200" dirty="0" err="1"/>
              <a:t>include</a:t>
            </a:r>
            <a:r>
              <a:rPr lang="de-DE" sz="2200" dirty="0"/>
              <a:t> </a:t>
            </a:r>
            <a:r>
              <a:rPr lang="de-DE" sz="2200" dirty="0" err="1"/>
              <a:t>remaining</a:t>
            </a:r>
            <a:r>
              <a:rPr lang="de-DE" sz="2200" dirty="0"/>
              <a:t> parameters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200" dirty="0"/>
              <a:t>Fit </a:t>
            </a:r>
            <a:r>
              <a:rPr lang="de-DE" sz="2200" dirty="0" err="1"/>
              <a:t>resulting</a:t>
            </a:r>
            <a:r>
              <a:rPr lang="de-DE" sz="2200" dirty="0"/>
              <a:t> </a:t>
            </a:r>
            <a:r>
              <a:rPr lang="de-DE" sz="2200" dirty="0" err="1"/>
              <a:t>model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experimental </a:t>
            </a:r>
            <a:r>
              <a:rPr lang="de-DE" sz="2200" dirty="0" err="1"/>
              <a:t>data</a:t>
            </a:r>
            <a:r>
              <a:rPr lang="de-DE" sz="2200" dirty="0"/>
              <a:t> after </a:t>
            </a:r>
            <a:r>
              <a:rPr lang="de-DE" sz="2200" dirty="0" err="1"/>
              <a:t>each</a:t>
            </a:r>
            <a:r>
              <a:rPr lang="de-DE" sz="2200" dirty="0"/>
              <a:t> </a:t>
            </a:r>
            <a:r>
              <a:rPr lang="de-DE" sz="2200" dirty="0" err="1"/>
              <a:t>iteration</a:t>
            </a:r>
            <a:r>
              <a:rPr lang="de-DE" sz="2200" dirty="0"/>
              <a:t> </a:t>
            </a:r>
            <a:r>
              <a:rPr lang="de-DE" sz="2200" dirty="0" err="1"/>
              <a:t>step</a:t>
            </a:r>
            <a:endParaRPr lang="de-DE" sz="2200" dirty="0"/>
          </a:p>
          <a:p>
            <a:pPr marL="304800" indent="-304800">
              <a:lnSpc>
                <a:spcPct val="120000"/>
              </a:lnSpc>
              <a:buFontTx/>
              <a:buAutoNum type="arabicPeriod"/>
            </a:pPr>
            <a:endParaRPr lang="de-DE" sz="2200" dirty="0"/>
          </a:p>
          <a:p>
            <a:pPr marL="304800" indent="-304800">
              <a:lnSpc>
                <a:spcPct val="114000"/>
              </a:lnSpc>
            </a:pPr>
            <a:r>
              <a:rPr lang="de-DE" sz="2200" dirty="0">
                <a:solidFill>
                  <a:srgbClr val="FF0000"/>
                </a:solidFill>
              </a:rPr>
              <a:t>Graphisch</a:t>
            </a:r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23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1036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Building </a:t>
            </a:r>
            <a:r>
              <a:rPr lang="de-DE" sz="3000" dirty="0" err="1">
                <a:solidFill>
                  <a:schemeClr val="bg2"/>
                </a:solidFill>
              </a:rPr>
              <a:t>the</a:t>
            </a:r>
            <a:r>
              <a:rPr lang="de-DE" sz="3000" dirty="0">
                <a:solidFill>
                  <a:schemeClr val="bg2"/>
                </a:solidFill>
              </a:rPr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59469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342900" indent="-34290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200" dirty="0" err="1"/>
              <a:t>Empirical</a:t>
            </a:r>
            <a:r>
              <a:rPr lang="de-DE" sz="2200" dirty="0"/>
              <a:t> </a:t>
            </a:r>
            <a:r>
              <a:rPr lang="de-DE" sz="2200" dirty="0" err="1"/>
              <a:t>constants</a:t>
            </a:r>
            <a:r>
              <a:rPr lang="de-DE" sz="2200" dirty="0"/>
              <a:t> omitted</a:t>
            </a:r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200" dirty="0" err="1"/>
              <a:t>Multiplied</a:t>
            </a:r>
            <a:r>
              <a:rPr lang="de-DE" sz="2200" dirty="0"/>
              <a:t> </a:t>
            </a:r>
            <a:r>
              <a:rPr lang="de-DE" sz="2200" dirty="0" err="1"/>
              <a:t>by</a:t>
            </a:r>
            <a:r>
              <a:rPr lang="de-DE" sz="2200" dirty="0"/>
              <a:t> 100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receive</a:t>
            </a:r>
            <a:r>
              <a:rPr lang="de-DE" sz="2200" dirty="0"/>
              <a:t> percentage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200" dirty="0" err="1"/>
              <a:t>exp</a:t>
            </a:r>
            <a:r>
              <a:rPr lang="de-DE" sz="2200" dirty="0"/>
              <a:t>(x) </a:t>
            </a:r>
            <a:r>
              <a:rPr lang="de-DE" sz="2200" dirty="0" err="1"/>
              <a:t>corresponds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e</a:t>
            </a:r>
            <a:r>
              <a:rPr lang="de-DE" sz="2200" baseline="30000" dirty="0"/>
              <a:t>x</a:t>
            </a:r>
          </a:p>
          <a:p>
            <a:pPr marL="304800" indent="-304800">
              <a:lnSpc>
                <a:spcPct val="114000"/>
              </a:lnSpc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24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Model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DEA653B-C871-440B-8757-6DC878C5D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000" y="1762125"/>
            <a:ext cx="6600000" cy="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81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037CE32-7904-48B8-9F54-7F12346B0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380" y="2232562"/>
            <a:ext cx="4681389" cy="441930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358BC89-562B-4D18-B850-BAE5373EC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036" y="1762125"/>
            <a:ext cx="5337928" cy="700940"/>
          </a:xfrm>
          <a:prstGeom prst="rect">
            <a:avLst/>
          </a:prstGeom>
        </p:spPr>
      </p:pic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304800" indent="-304800">
              <a:lnSpc>
                <a:spcPct val="120000"/>
              </a:lnSpc>
              <a:buFontTx/>
              <a:buAutoNum type="arabicPeriod"/>
            </a:pPr>
            <a:endParaRPr lang="de-DE" sz="2200" dirty="0"/>
          </a:p>
          <a:p>
            <a:pPr marL="304800" indent="-304800">
              <a:lnSpc>
                <a:spcPct val="114000"/>
              </a:lnSpc>
            </a:pPr>
            <a:endParaRPr lang="de-DE" sz="2200" dirty="0"/>
          </a:p>
          <a:p>
            <a:pPr marL="304800" indent="-304800">
              <a:lnSpc>
                <a:spcPct val="114000"/>
              </a:lnSpc>
            </a:pPr>
            <a:endParaRPr lang="de-DE" sz="2200" dirty="0"/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sz="2000" dirty="0" err="1"/>
              <a:t>Effects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latency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br>
              <a:rPr lang="de-DE" sz="2000" dirty="0"/>
            </a:br>
            <a:r>
              <a:rPr lang="de-DE" sz="2000" dirty="0" err="1"/>
              <a:t>amplified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density</a:t>
            </a:r>
            <a:br>
              <a:rPr lang="de-DE" sz="2000" dirty="0"/>
            </a:br>
            <a:r>
              <a:rPr lang="de-DE" sz="2000" dirty="0"/>
              <a:t>and </a:t>
            </a:r>
            <a:r>
              <a:rPr lang="de-DE" sz="2000" dirty="0" err="1"/>
              <a:t>mining</a:t>
            </a:r>
            <a:r>
              <a:rPr lang="de-DE" sz="2000" dirty="0"/>
              <a:t> </a:t>
            </a:r>
            <a:r>
              <a:rPr lang="de-DE" sz="2000" dirty="0" err="1"/>
              <a:t>difficulty</a:t>
            </a:r>
            <a:endParaRPr lang="de-DE" sz="2000" dirty="0"/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sz="2000" dirty="0" err="1"/>
              <a:t>Computation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more</a:t>
            </a:r>
            <a:br>
              <a:rPr lang="de-DE" sz="2000" dirty="0"/>
            </a:br>
            <a:r>
              <a:rPr lang="de-DE" sz="2000" dirty="0" err="1"/>
              <a:t>stale</a:t>
            </a:r>
            <a:r>
              <a:rPr lang="de-DE" sz="2000" dirty="0"/>
              <a:t> </a:t>
            </a:r>
            <a:r>
              <a:rPr lang="de-DE" sz="2000" dirty="0" err="1"/>
              <a:t>blocks</a:t>
            </a:r>
            <a:r>
              <a:rPr lang="de-DE" sz="2000" dirty="0"/>
              <a:t> </a:t>
            </a:r>
            <a:r>
              <a:rPr lang="de-DE" sz="2000" dirty="0" err="1"/>
              <a:t>influences</a:t>
            </a:r>
            <a:br>
              <a:rPr lang="de-DE" sz="2000" dirty="0"/>
            </a:br>
            <a:r>
              <a:rPr lang="de-DE" sz="2000" dirty="0" err="1"/>
              <a:t>effective</a:t>
            </a:r>
            <a:r>
              <a:rPr lang="de-DE" sz="2000" dirty="0"/>
              <a:t> </a:t>
            </a:r>
            <a:r>
              <a:rPr lang="de-DE" sz="2000" dirty="0" err="1"/>
              <a:t>value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Nodes</a:t>
            </a:r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25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3008515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B10918AA-105C-4616-9D32-15B03FE11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378" y="2245262"/>
            <a:ext cx="4681390" cy="4419304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C34C5970-FCDD-4F57-8D9A-FB2AB3B05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036" y="1762126"/>
            <a:ext cx="5337928" cy="700940"/>
          </a:xfrm>
          <a:prstGeom prst="rect">
            <a:avLst/>
          </a:prstGeom>
        </p:spPr>
      </p:pic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304800" indent="-304800">
              <a:lnSpc>
                <a:spcPct val="120000"/>
              </a:lnSpc>
              <a:buFontTx/>
              <a:buAutoNum type="arabicPeriod"/>
            </a:pPr>
            <a:endParaRPr lang="de-DE" sz="2200" dirty="0"/>
          </a:p>
          <a:p>
            <a:pPr marL="304800" indent="-304800">
              <a:lnSpc>
                <a:spcPct val="114000"/>
              </a:lnSpc>
            </a:pPr>
            <a:endParaRPr lang="de-DE" sz="2200" dirty="0"/>
          </a:p>
          <a:p>
            <a:pPr marL="304800" indent="-304800">
              <a:lnSpc>
                <a:spcPct val="114000"/>
              </a:lnSpc>
            </a:pPr>
            <a:endParaRPr lang="de-DE" sz="2200" dirty="0"/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C and LC </a:t>
            </a:r>
            <a:r>
              <a:rPr lang="de-DE" sz="2000" dirty="0" err="1"/>
              <a:t>produce</a:t>
            </a:r>
            <a:br>
              <a:rPr lang="de-DE" sz="2000" dirty="0"/>
            </a:br>
            <a:r>
              <a:rPr lang="de-DE" sz="2000" dirty="0" err="1"/>
              <a:t>dampening</a:t>
            </a:r>
            <a:r>
              <a:rPr lang="de-DE" sz="2000" dirty="0"/>
              <a:t> </a:t>
            </a:r>
            <a:r>
              <a:rPr lang="de-DE" sz="2000" dirty="0" err="1"/>
              <a:t>effect</a:t>
            </a:r>
            <a:endParaRPr lang="de-DE" sz="2000" dirty="0"/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sz="2000" dirty="0" err="1"/>
              <a:t>No</a:t>
            </a:r>
            <a:r>
              <a:rPr lang="de-DE" sz="2000" dirty="0"/>
              <a:t> </a:t>
            </a:r>
            <a:r>
              <a:rPr lang="de-DE" sz="2000" dirty="0" err="1"/>
              <a:t>effect</a:t>
            </a:r>
            <a:r>
              <a:rPr lang="de-DE" sz="2000" dirty="0"/>
              <a:t> </a:t>
            </a:r>
            <a:r>
              <a:rPr lang="de-DE" sz="2000" dirty="0" err="1"/>
              <a:t>if</a:t>
            </a:r>
            <a:r>
              <a:rPr lang="de-DE" sz="2000" dirty="0"/>
              <a:t> </a:t>
            </a:r>
            <a:r>
              <a:rPr lang="de-DE" sz="2000" dirty="0" err="1"/>
              <a:t>majority</a:t>
            </a:r>
            <a:r>
              <a:rPr lang="de-DE" sz="2000" dirty="0"/>
              <a:t> </a:t>
            </a:r>
            <a:br>
              <a:rPr lang="de-DE" sz="2000" dirty="0"/>
            </a:b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effective</a:t>
            </a:r>
            <a:r>
              <a:rPr lang="de-DE" sz="2000" dirty="0"/>
              <a:t> </a:t>
            </a:r>
            <a:r>
              <a:rPr lang="de-DE" sz="2000" dirty="0" err="1"/>
              <a:t>mining</a:t>
            </a:r>
            <a:r>
              <a:rPr lang="de-DE" sz="2000" dirty="0"/>
              <a:t> power </a:t>
            </a:r>
            <a:br>
              <a:rPr lang="de-DE" sz="2000" dirty="0"/>
            </a:br>
            <a:r>
              <a:rPr lang="de-DE" sz="2000" dirty="0" err="1"/>
              <a:t>controlled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attacker</a:t>
            </a:r>
            <a:endParaRPr lang="de-DE" sz="2000" dirty="0"/>
          </a:p>
          <a:p>
            <a:pPr>
              <a:lnSpc>
                <a:spcPct val="114000"/>
              </a:lnSpc>
            </a:pPr>
            <a:endParaRPr lang="de-DE" sz="20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26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8833452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sz="2200" dirty="0"/>
              <a:t>Simulator -&gt; </a:t>
            </a:r>
            <a:r>
              <a:rPr lang="de-DE" sz="2200" dirty="0" err="1"/>
              <a:t>model</a:t>
            </a:r>
            <a:r>
              <a:rPr lang="de-DE" sz="2200" dirty="0"/>
              <a:t> -&gt; Additional </a:t>
            </a:r>
            <a:r>
              <a:rPr lang="de-DE" sz="2200" dirty="0" err="1"/>
              <a:t>findings</a:t>
            </a:r>
            <a:r>
              <a:rPr lang="de-DE" sz="2200" dirty="0"/>
              <a:t>:</a:t>
            </a:r>
          </a:p>
          <a:p>
            <a:pPr marL="342900" indent="-342900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200" dirty="0"/>
              <a:t>Definition </a:t>
            </a:r>
            <a:r>
              <a:rPr lang="de-DE" sz="2200" dirty="0" err="1"/>
              <a:t>of</a:t>
            </a:r>
            <a:r>
              <a:rPr lang="de-DE" sz="2200" dirty="0"/>
              <a:t> double-</a:t>
            </a:r>
            <a:r>
              <a:rPr lang="de-DE" sz="2200" dirty="0" err="1"/>
              <a:t>spend</a:t>
            </a:r>
            <a:r>
              <a:rPr lang="de-DE" sz="2200" dirty="0"/>
              <a:t> </a:t>
            </a:r>
            <a:r>
              <a:rPr lang="de-DE" sz="2200" dirty="0" err="1"/>
              <a:t>attack</a:t>
            </a:r>
            <a:r>
              <a:rPr lang="de-DE" sz="2200" dirty="0"/>
              <a:t> </a:t>
            </a:r>
            <a:r>
              <a:rPr lang="de-DE" sz="2200" dirty="0" err="1"/>
              <a:t>as</a:t>
            </a:r>
            <a:r>
              <a:rPr lang="de-DE" sz="2200" dirty="0"/>
              <a:t> 51% </a:t>
            </a:r>
            <a:r>
              <a:rPr lang="de-DE" sz="2200" dirty="0" err="1"/>
              <a:t>or</a:t>
            </a:r>
            <a:r>
              <a:rPr lang="de-DE" sz="2200" dirty="0"/>
              <a:t> </a:t>
            </a:r>
            <a:r>
              <a:rPr lang="de-DE" sz="2200" dirty="0" err="1"/>
              <a:t>majority</a:t>
            </a:r>
            <a:r>
              <a:rPr lang="de-DE" sz="2200" dirty="0"/>
              <a:t> </a:t>
            </a:r>
            <a:r>
              <a:rPr lang="de-DE" sz="2200" dirty="0" err="1"/>
              <a:t>attack</a:t>
            </a:r>
            <a:r>
              <a:rPr lang="de-DE" sz="2200" dirty="0"/>
              <a:t> </a:t>
            </a:r>
            <a:r>
              <a:rPr lang="de-DE" sz="2200" dirty="0" err="1"/>
              <a:t>is</a:t>
            </a:r>
            <a:r>
              <a:rPr lang="de-DE" sz="2200" dirty="0"/>
              <a:t> misleading</a:t>
            </a:r>
          </a:p>
          <a:p>
            <a:pPr marL="342900" indent="-342900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200" dirty="0" err="1"/>
              <a:t>Capability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conducting</a:t>
            </a:r>
            <a:r>
              <a:rPr lang="de-DE" sz="2200" dirty="0"/>
              <a:t> double-</a:t>
            </a:r>
            <a:r>
              <a:rPr lang="de-DE" sz="2200" dirty="0" err="1"/>
              <a:t>spend</a:t>
            </a:r>
            <a:r>
              <a:rPr lang="de-DE" sz="2200" dirty="0"/>
              <a:t> </a:t>
            </a:r>
            <a:r>
              <a:rPr lang="de-DE" sz="2200" dirty="0" err="1"/>
              <a:t>attacks</a:t>
            </a:r>
            <a:r>
              <a:rPr lang="de-DE" sz="2200" dirty="0"/>
              <a:t> </a:t>
            </a:r>
            <a:r>
              <a:rPr lang="de-DE" sz="2200" dirty="0" err="1"/>
              <a:t>depends</a:t>
            </a:r>
            <a:r>
              <a:rPr lang="de-DE" sz="2200" dirty="0"/>
              <a:t> on </a:t>
            </a:r>
            <a:r>
              <a:rPr lang="de-DE" sz="2200" dirty="0" err="1"/>
              <a:t>distribution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i="1" dirty="0" err="1"/>
              <a:t>effective</a:t>
            </a:r>
            <a:r>
              <a:rPr lang="de-DE" sz="2200" dirty="0"/>
              <a:t> </a:t>
            </a:r>
            <a:r>
              <a:rPr lang="de-DE" sz="2200" dirty="0" err="1"/>
              <a:t>mining</a:t>
            </a:r>
            <a:r>
              <a:rPr lang="de-DE" sz="2200" dirty="0"/>
              <a:t> power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sz="2200" dirty="0" err="1"/>
              <a:t>Architectures</a:t>
            </a:r>
            <a:r>
              <a:rPr lang="de-DE" sz="2200" dirty="0"/>
              <a:t> </a:t>
            </a:r>
            <a:r>
              <a:rPr lang="de-DE" sz="2200" dirty="0" err="1"/>
              <a:t>with</a:t>
            </a:r>
            <a:r>
              <a:rPr lang="de-DE" sz="2200" dirty="0"/>
              <a:t> </a:t>
            </a:r>
            <a:r>
              <a:rPr lang="de-DE" sz="2200" dirty="0" err="1"/>
              <a:t>higher</a:t>
            </a:r>
            <a:r>
              <a:rPr lang="de-DE" sz="2200" dirty="0"/>
              <a:t> </a:t>
            </a:r>
            <a:r>
              <a:rPr lang="de-DE" sz="2200" dirty="0" err="1"/>
              <a:t>stale</a:t>
            </a:r>
            <a:r>
              <a:rPr lang="de-DE" sz="2200" dirty="0"/>
              <a:t> block </a:t>
            </a:r>
            <a:r>
              <a:rPr lang="de-DE" sz="2200" dirty="0" err="1"/>
              <a:t>rates</a:t>
            </a:r>
            <a:r>
              <a:rPr lang="de-DE" sz="2200" dirty="0"/>
              <a:t> </a:t>
            </a:r>
            <a:r>
              <a:rPr lang="de-DE" sz="2200" dirty="0" err="1"/>
              <a:t>are</a:t>
            </a:r>
            <a:r>
              <a:rPr lang="de-DE" sz="2200" dirty="0"/>
              <a:t> </a:t>
            </a:r>
            <a:r>
              <a:rPr lang="de-DE" sz="2200" dirty="0" err="1"/>
              <a:t>more</a:t>
            </a:r>
            <a:r>
              <a:rPr lang="de-DE" sz="2200" dirty="0"/>
              <a:t> vulnerable</a:t>
            </a:r>
          </a:p>
          <a:p>
            <a:pPr>
              <a:lnSpc>
                <a:spcPct val="114000"/>
              </a:lnSpc>
            </a:pPr>
            <a:endParaRPr lang="de-DE" sz="2200" dirty="0"/>
          </a:p>
          <a:p>
            <a:pPr>
              <a:lnSpc>
                <a:spcPct val="114000"/>
              </a:lnSpc>
            </a:pPr>
            <a:r>
              <a:rPr lang="de-DE" sz="2200" dirty="0" err="1"/>
              <a:t>Implication</a:t>
            </a:r>
            <a:r>
              <a:rPr lang="de-DE" sz="2200" dirty="0"/>
              <a:t>: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sz="2200" dirty="0"/>
              <a:t>Simulator and </a:t>
            </a:r>
            <a:r>
              <a:rPr lang="de-DE" sz="2200" dirty="0" err="1"/>
              <a:t>model</a:t>
            </a:r>
            <a:r>
              <a:rPr lang="de-DE" sz="2200" dirty="0"/>
              <a:t> </a:t>
            </a:r>
            <a:r>
              <a:rPr lang="de-DE" sz="2200" dirty="0" err="1"/>
              <a:t>can</a:t>
            </a:r>
            <a:r>
              <a:rPr lang="de-DE" sz="2200" dirty="0"/>
              <a:t> </a:t>
            </a:r>
            <a:r>
              <a:rPr lang="de-DE" sz="2200" dirty="0" err="1"/>
              <a:t>be</a:t>
            </a:r>
            <a:r>
              <a:rPr lang="de-DE" sz="2200" dirty="0"/>
              <a:t> </a:t>
            </a:r>
            <a:r>
              <a:rPr lang="de-DE" sz="2200" dirty="0" err="1"/>
              <a:t>used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predict</a:t>
            </a:r>
            <a:r>
              <a:rPr lang="de-DE" sz="2200" dirty="0"/>
              <a:t> a </a:t>
            </a:r>
            <a:r>
              <a:rPr lang="de-DE" sz="2200" dirty="0" err="1"/>
              <a:t>blockchain</a:t>
            </a:r>
            <a:r>
              <a:rPr lang="de-DE" sz="2200" dirty="0"/>
              <a:t> </a:t>
            </a:r>
            <a:r>
              <a:rPr lang="de-DE" sz="2200" dirty="0" err="1"/>
              <a:t>architecture‘s</a:t>
            </a:r>
            <a:r>
              <a:rPr lang="de-DE" sz="2200" dirty="0"/>
              <a:t> </a:t>
            </a:r>
            <a:r>
              <a:rPr lang="de-DE" sz="2200" dirty="0" err="1"/>
              <a:t>resistance</a:t>
            </a:r>
            <a:r>
              <a:rPr lang="de-DE" sz="2200" dirty="0"/>
              <a:t> </a:t>
            </a:r>
            <a:r>
              <a:rPr lang="de-DE" sz="2200" dirty="0" err="1"/>
              <a:t>against</a:t>
            </a:r>
            <a:r>
              <a:rPr lang="de-DE" sz="2200" dirty="0"/>
              <a:t> double-</a:t>
            </a:r>
            <a:r>
              <a:rPr lang="de-DE" sz="2200" dirty="0" err="1"/>
              <a:t>spend</a:t>
            </a:r>
            <a:r>
              <a:rPr lang="de-DE" sz="2200" dirty="0"/>
              <a:t> </a:t>
            </a:r>
            <a:r>
              <a:rPr lang="de-DE" sz="2200" dirty="0" err="1"/>
              <a:t>attacks</a:t>
            </a:r>
            <a:endParaRPr lang="de-DE" sz="2200" dirty="0"/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27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 err="1">
                <a:solidFill>
                  <a:schemeClr val="bg2"/>
                </a:solidFill>
              </a:rPr>
              <a:t>Conclusion</a:t>
            </a:r>
            <a:endParaRPr lang="de-DE" sz="3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3629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28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166435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200" dirty="0" err="1"/>
              <a:t>Context</a:t>
            </a:r>
            <a:endParaRPr lang="de-DE" sz="2200" dirty="0"/>
          </a:p>
          <a:p>
            <a:pPr marL="703263" lvl="2" indent="-342900">
              <a:lnSpc>
                <a:spcPct val="120000"/>
              </a:lnSpc>
            </a:pPr>
            <a:r>
              <a:rPr lang="de-DE" sz="2000" dirty="0">
                <a:solidFill>
                  <a:schemeClr val="bg2"/>
                </a:solidFill>
              </a:rPr>
              <a:t>Blockchain</a:t>
            </a:r>
          </a:p>
          <a:p>
            <a:pPr marL="703263" lvl="2" indent="-342900">
              <a:lnSpc>
                <a:spcPct val="120000"/>
              </a:lnSpc>
            </a:pPr>
            <a:r>
              <a:rPr lang="de-DE" sz="2000" dirty="0">
                <a:solidFill>
                  <a:schemeClr val="bg2"/>
                </a:solidFill>
              </a:rPr>
              <a:t>Double-</a:t>
            </a:r>
            <a:r>
              <a:rPr lang="de-DE" sz="2000" dirty="0" err="1">
                <a:solidFill>
                  <a:schemeClr val="bg2"/>
                </a:solidFill>
              </a:rPr>
              <a:t>Spend</a:t>
            </a:r>
            <a:r>
              <a:rPr lang="de-DE" sz="2000" dirty="0">
                <a:solidFill>
                  <a:schemeClr val="bg2"/>
                </a:solidFill>
              </a:rPr>
              <a:t> </a:t>
            </a:r>
            <a:r>
              <a:rPr lang="de-DE" sz="2000" dirty="0" err="1">
                <a:solidFill>
                  <a:schemeClr val="bg2"/>
                </a:solidFill>
              </a:rPr>
              <a:t>Attacks</a:t>
            </a:r>
            <a:endParaRPr lang="de-DE" sz="2000" dirty="0">
              <a:solidFill>
                <a:schemeClr val="bg2"/>
              </a:solidFill>
            </a:endParaRPr>
          </a:p>
          <a:p>
            <a:pPr marL="703263" lvl="2" indent="-342900">
              <a:lnSpc>
                <a:spcPct val="120000"/>
              </a:lnSpc>
            </a:pPr>
            <a:r>
              <a:rPr lang="de-DE" sz="2000" dirty="0">
                <a:solidFill>
                  <a:schemeClr val="bg2"/>
                </a:solidFill>
              </a:rPr>
              <a:t>Problem Statement</a:t>
            </a:r>
          </a:p>
          <a:p>
            <a:pPr marL="703263" lvl="2" indent="-342900">
              <a:lnSpc>
                <a:spcPct val="120000"/>
              </a:lnSpc>
            </a:pPr>
            <a:r>
              <a:rPr lang="de-DE" sz="2000" dirty="0">
                <a:solidFill>
                  <a:schemeClr val="bg2"/>
                </a:solidFill>
              </a:rPr>
              <a:t>Approach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200" dirty="0"/>
              <a:t>Blockchain Simulation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200" dirty="0"/>
              <a:t>Analysis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200" dirty="0" err="1"/>
              <a:t>Empirical</a:t>
            </a:r>
            <a:r>
              <a:rPr lang="de-DE" sz="2200" dirty="0"/>
              <a:t> Model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200" dirty="0" err="1"/>
              <a:t>Conclusion</a:t>
            </a:r>
            <a:endParaRPr lang="de-DE" sz="22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304800" indent="-304800">
              <a:lnSpc>
                <a:spcPct val="120000"/>
              </a:lnSpc>
              <a:buFontTx/>
              <a:buAutoNum type="arabicPeriod"/>
            </a:pPr>
            <a:endParaRPr lang="de-DE" sz="2200" dirty="0"/>
          </a:p>
          <a:p>
            <a:pPr marL="304800" indent="-304800">
              <a:lnSpc>
                <a:spcPct val="114000"/>
              </a:lnSpc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3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192857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200" dirty="0"/>
              <a:t>Distributed database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200" dirty="0" err="1"/>
              <a:t>Entries</a:t>
            </a:r>
            <a:r>
              <a:rPr lang="de-DE" sz="2200" dirty="0"/>
              <a:t> (</a:t>
            </a:r>
            <a:r>
              <a:rPr lang="de-DE" sz="2200" dirty="0" err="1"/>
              <a:t>blocks</a:t>
            </a:r>
            <a:r>
              <a:rPr lang="de-DE" sz="2200" dirty="0"/>
              <a:t>) </a:t>
            </a:r>
            <a:r>
              <a:rPr lang="de-DE" sz="2200" dirty="0" err="1"/>
              <a:t>are</a:t>
            </a:r>
            <a:r>
              <a:rPr lang="de-DE" sz="2200" dirty="0"/>
              <a:t> </a:t>
            </a:r>
            <a:r>
              <a:rPr lang="de-DE" sz="2200" dirty="0" err="1"/>
              <a:t>linked</a:t>
            </a:r>
            <a:r>
              <a:rPr lang="de-DE" sz="2200" dirty="0"/>
              <a:t> </a:t>
            </a:r>
            <a:r>
              <a:rPr lang="de-DE" sz="2200" dirty="0" err="1"/>
              <a:t>by</a:t>
            </a:r>
            <a:r>
              <a:rPr lang="de-DE" sz="2200" dirty="0"/>
              <a:t> </a:t>
            </a:r>
            <a:r>
              <a:rPr lang="de-DE" sz="2200" dirty="0" err="1"/>
              <a:t>their</a:t>
            </a:r>
            <a:r>
              <a:rPr lang="de-DE" sz="2200" dirty="0"/>
              <a:t> hashes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200" dirty="0" err="1"/>
              <a:t>Peer-to-peer</a:t>
            </a:r>
            <a:r>
              <a:rPr lang="de-DE" sz="2200" dirty="0"/>
              <a:t> </a:t>
            </a:r>
            <a:r>
              <a:rPr lang="de-DE" sz="2200" dirty="0" err="1"/>
              <a:t>network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nodes </a:t>
            </a:r>
            <a:r>
              <a:rPr lang="de-DE" sz="2200" dirty="0" err="1"/>
              <a:t>maintaining</a:t>
            </a:r>
            <a:r>
              <a:rPr lang="de-DE" sz="2200" dirty="0"/>
              <a:t> </a:t>
            </a:r>
            <a:r>
              <a:rPr lang="de-DE" sz="2200" dirty="0" err="1"/>
              <a:t>local</a:t>
            </a:r>
            <a:r>
              <a:rPr lang="de-DE" sz="2200" dirty="0"/>
              <a:t> </a:t>
            </a:r>
            <a:r>
              <a:rPr lang="de-DE" sz="2200" dirty="0" err="1"/>
              <a:t>copies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blockchain</a:t>
            </a:r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200" dirty="0"/>
              <a:t>Next block </a:t>
            </a:r>
            <a:r>
              <a:rPr lang="de-DE" sz="2200" dirty="0" err="1"/>
              <a:t>is</a:t>
            </a:r>
            <a:r>
              <a:rPr lang="de-DE" sz="2200" dirty="0"/>
              <a:t> </a:t>
            </a:r>
            <a:r>
              <a:rPr lang="de-DE" sz="2200" dirty="0" err="1"/>
              <a:t>chosen</a:t>
            </a:r>
            <a:r>
              <a:rPr lang="de-DE" sz="2200" dirty="0"/>
              <a:t> </a:t>
            </a:r>
            <a:r>
              <a:rPr lang="de-DE" sz="2200" dirty="0" err="1"/>
              <a:t>by</a:t>
            </a:r>
            <a:r>
              <a:rPr lang="de-DE" sz="2200" dirty="0"/>
              <a:t> </a:t>
            </a:r>
            <a:r>
              <a:rPr lang="de-DE" sz="2200" dirty="0" err="1"/>
              <a:t>first</a:t>
            </a:r>
            <a:r>
              <a:rPr lang="de-DE" sz="2200" dirty="0"/>
              <a:t> </a:t>
            </a:r>
            <a:r>
              <a:rPr lang="de-DE" sz="2200" dirty="0" err="1"/>
              <a:t>node</a:t>
            </a:r>
            <a:r>
              <a:rPr lang="de-DE" sz="2200" dirty="0"/>
              <a:t> </a:t>
            </a:r>
            <a:r>
              <a:rPr lang="de-DE" sz="2200" dirty="0" err="1"/>
              <a:t>solving</a:t>
            </a:r>
            <a:r>
              <a:rPr lang="de-DE" sz="2200" dirty="0"/>
              <a:t> </a:t>
            </a:r>
            <a:r>
              <a:rPr lang="de-DE" sz="2200" dirty="0" err="1"/>
              <a:t>cryptographic</a:t>
            </a:r>
            <a:r>
              <a:rPr lang="de-DE" sz="2200" dirty="0"/>
              <a:t> puzzle (</a:t>
            </a:r>
            <a:r>
              <a:rPr lang="de-DE" sz="2200" dirty="0" err="1"/>
              <a:t>proof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work</a:t>
            </a:r>
            <a:r>
              <a:rPr lang="de-DE" sz="2200" dirty="0"/>
              <a:t>) and </a:t>
            </a:r>
            <a:r>
              <a:rPr lang="de-DE" sz="2200" dirty="0" err="1"/>
              <a:t>broadcasted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all peers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de-DE" sz="2200" dirty="0" err="1"/>
              <a:t>No</a:t>
            </a:r>
            <a:r>
              <a:rPr lang="de-DE" sz="2200" dirty="0"/>
              <a:t> intermediate, </a:t>
            </a:r>
            <a:r>
              <a:rPr lang="de-DE" sz="2200" dirty="0" err="1"/>
              <a:t>trusted</a:t>
            </a:r>
            <a:r>
              <a:rPr lang="de-DE" sz="2200" dirty="0"/>
              <a:t> </a:t>
            </a:r>
            <a:r>
              <a:rPr lang="de-DE" sz="2200" dirty="0" err="1"/>
              <a:t>authority</a:t>
            </a:r>
            <a:endParaRPr lang="de-DE" sz="2200" dirty="0"/>
          </a:p>
          <a:p>
            <a:pPr>
              <a:lnSpc>
                <a:spcPct val="120000"/>
              </a:lnSpc>
            </a:pPr>
            <a:endParaRPr lang="de-DE" sz="2200" dirty="0"/>
          </a:p>
          <a:p>
            <a:pPr>
              <a:lnSpc>
                <a:spcPct val="120000"/>
              </a:lnSpc>
            </a:pPr>
            <a:r>
              <a:rPr lang="de-DE" sz="2200" dirty="0">
                <a:solidFill>
                  <a:srgbClr val="FF0000"/>
                </a:solidFill>
              </a:rPr>
              <a:t>Unterscheidung Bitcoin \ </a:t>
            </a:r>
            <a:r>
              <a:rPr lang="de-DE" sz="2200" dirty="0" err="1">
                <a:solidFill>
                  <a:srgbClr val="FF0000"/>
                </a:solidFill>
              </a:rPr>
              <a:t>Blockchain</a:t>
            </a:r>
            <a:r>
              <a:rPr lang="de-DE" sz="2200" dirty="0">
                <a:solidFill>
                  <a:srgbClr val="FF0000"/>
                </a:solidFill>
              </a:rPr>
              <a:t>, Proof </a:t>
            </a:r>
            <a:r>
              <a:rPr lang="de-DE" sz="2200" dirty="0" err="1">
                <a:solidFill>
                  <a:srgbClr val="FF0000"/>
                </a:solidFill>
              </a:rPr>
              <a:t>of</a:t>
            </a:r>
            <a:r>
              <a:rPr lang="de-DE" sz="2200" dirty="0">
                <a:solidFill>
                  <a:srgbClr val="FF0000"/>
                </a:solidFill>
              </a:rPr>
              <a:t> </a:t>
            </a:r>
            <a:r>
              <a:rPr lang="de-DE" sz="2200" dirty="0" err="1">
                <a:solidFill>
                  <a:srgbClr val="FF0000"/>
                </a:solidFill>
              </a:rPr>
              <a:t>work</a:t>
            </a:r>
            <a:r>
              <a:rPr lang="de-DE" sz="2200" dirty="0">
                <a:solidFill>
                  <a:srgbClr val="FF0000"/>
                </a:solidFill>
              </a:rPr>
              <a:t> &lt;-</a:t>
            </a:r>
          </a:p>
          <a:p>
            <a:pPr marL="304800" indent="-304800">
              <a:lnSpc>
                <a:spcPct val="114000"/>
              </a:lnSpc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4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Blockchain</a:t>
            </a:r>
          </a:p>
        </p:txBody>
      </p:sp>
    </p:spTree>
    <p:extLst>
      <p:ext uri="{BB962C8B-B14F-4D97-AF65-F5344CB8AC3E}">
        <p14:creationId xmlns:p14="http://schemas.microsoft.com/office/powerpoint/2010/main" val="2193385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304800" indent="-304800">
              <a:lnSpc>
                <a:spcPct val="120000"/>
              </a:lnSpc>
              <a:buFontTx/>
              <a:buAutoNum type="arabicPeriod"/>
            </a:pPr>
            <a:endParaRPr lang="de-DE" sz="2200" dirty="0"/>
          </a:p>
          <a:p>
            <a:pPr marL="304800" indent="-304800">
              <a:lnSpc>
                <a:spcPct val="114000"/>
              </a:lnSpc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5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Blockchain </a:t>
            </a:r>
            <a:r>
              <a:rPr lang="de-DE" sz="3000" dirty="0" err="1">
                <a:solidFill>
                  <a:schemeClr val="bg2"/>
                </a:solidFill>
              </a:rPr>
              <a:t>Structure</a:t>
            </a:r>
            <a:r>
              <a:rPr lang="de-DE" sz="3000" dirty="0">
                <a:solidFill>
                  <a:schemeClr val="bg2"/>
                </a:solidFill>
              </a:rPr>
              <a:t> (Bitcoin)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CD7C13D-B3F5-46A8-85B5-D7DE5B107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88" y="1749425"/>
            <a:ext cx="8494712" cy="391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01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200" dirty="0" err="1"/>
              <a:t>Peer-to-peer</a:t>
            </a:r>
            <a:r>
              <a:rPr lang="de-DE" sz="2200" dirty="0"/>
              <a:t> </a:t>
            </a:r>
            <a:r>
              <a:rPr lang="de-DE" sz="2200" dirty="0" err="1"/>
              <a:t>networks</a:t>
            </a:r>
            <a:r>
              <a:rPr lang="de-DE" sz="2200" dirty="0"/>
              <a:t> </a:t>
            </a:r>
            <a:r>
              <a:rPr lang="de-DE" sz="2200" dirty="0" err="1"/>
              <a:t>are</a:t>
            </a:r>
            <a:r>
              <a:rPr lang="de-DE" sz="2200" dirty="0"/>
              <a:t> </a:t>
            </a:r>
            <a:r>
              <a:rPr lang="de-DE" sz="2200" dirty="0" err="1"/>
              <a:t>influenced</a:t>
            </a:r>
            <a:r>
              <a:rPr lang="de-DE" sz="2200" dirty="0"/>
              <a:t> </a:t>
            </a:r>
            <a:r>
              <a:rPr lang="de-DE" sz="2200" dirty="0" err="1"/>
              <a:t>by</a:t>
            </a:r>
            <a:r>
              <a:rPr lang="de-DE" sz="2200" dirty="0"/>
              <a:t> </a:t>
            </a:r>
            <a:r>
              <a:rPr lang="de-DE" sz="2200" dirty="0" err="1"/>
              <a:t>latency</a:t>
            </a:r>
            <a:r>
              <a:rPr lang="de-DE" sz="2200" dirty="0"/>
              <a:t> times</a:t>
            </a:r>
          </a:p>
          <a:p>
            <a:pPr marL="342900" indent="-342900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200" dirty="0" err="1"/>
              <a:t>Two</a:t>
            </a:r>
            <a:r>
              <a:rPr lang="de-DE" sz="2200" dirty="0"/>
              <a:t> </a:t>
            </a:r>
            <a:r>
              <a:rPr lang="de-DE" sz="2200" dirty="0" err="1"/>
              <a:t>blocks</a:t>
            </a:r>
            <a:r>
              <a:rPr lang="de-DE" sz="2200" dirty="0"/>
              <a:t> </a:t>
            </a:r>
            <a:r>
              <a:rPr lang="de-DE" sz="2200" dirty="0" err="1"/>
              <a:t>mined</a:t>
            </a:r>
            <a:r>
              <a:rPr lang="de-DE" sz="2200" dirty="0"/>
              <a:t> at </a:t>
            </a:r>
            <a:r>
              <a:rPr lang="de-DE" sz="2200" dirty="0" err="1"/>
              <a:t>roughly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same time: </a:t>
            </a:r>
            <a:r>
              <a:rPr lang="de-DE" sz="2200" dirty="0" err="1"/>
              <a:t>branch</a:t>
            </a:r>
            <a:r>
              <a:rPr lang="de-DE" sz="2200" dirty="0"/>
              <a:t> in blockchain</a:t>
            </a:r>
          </a:p>
          <a:p>
            <a:pPr marL="342900" indent="-342900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200" dirty="0"/>
              <a:t>Consensus </a:t>
            </a:r>
            <a:r>
              <a:rPr lang="de-DE" sz="2200" dirty="0" err="1"/>
              <a:t>is</a:t>
            </a:r>
            <a:r>
              <a:rPr lang="de-DE" sz="2200" dirty="0"/>
              <a:t> </a:t>
            </a:r>
            <a:r>
              <a:rPr lang="de-DE" sz="2200" dirty="0" err="1"/>
              <a:t>eventually</a:t>
            </a:r>
            <a:r>
              <a:rPr lang="de-DE" sz="2200" dirty="0"/>
              <a:t> </a:t>
            </a:r>
            <a:r>
              <a:rPr lang="de-DE" sz="2200" dirty="0" err="1"/>
              <a:t>retained</a:t>
            </a:r>
            <a:r>
              <a:rPr lang="de-DE" sz="2200" dirty="0"/>
              <a:t> due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longest</a:t>
            </a:r>
            <a:r>
              <a:rPr lang="de-DE" sz="2200" dirty="0"/>
              <a:t> </a:t>
            </a:r>
            <a:r>
              <a:rPr lang="de-DE" sz="2200" dirty="0" err="1"/>
              <a:t>chain</a:t>
            </a:r>
            <a:r>
              <a:rPr lang="de-DE" sz="2200" dirty="0"/>
              <a:t> rule</a:t>
            </a:r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200" dirty="0"/>
              <a:t>Blocks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shorter</a:t>
            </a:r>
            <a:r>
              <a:rPr lang="de-DE" sz="2200" dirty="0"/>
              <a:t> </a:t>
            </a:r>
            <a:r>
              <a:rPr lang="de-DE" sz="2200" dirty="0" err="1"/>
              <a:t>branch</a:t>
            </a:r>
            <a:r>
              <a:rPr lang="de-DE" sz="2200" dirty="0"/>
              <a:t> turn </a:t>
            </a:r>
            <a:r>
              <a:rPr lang="de-DE" sz="2200" dirty="0" err="1"/>
              <a:t>stale</a:t>
            </a:r>
            <a:endParaRPr lang="de-DE" sz="2000" dirty="0"/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de-DE" sz="2200" dirty="0" err="1"/>
              <a:t>Stale</a:t>
            </a:r>
            <a:r>
              <a:rPr lang="de-DE" sz="2200" dirty="0"/>
              <a:t> </a:t>
            </a:r>
            <a:r>
              <a:rPr lang="de-DE" sz="2200" dirty="0" err="1"/>
              <a:t>blocks</a:t>
            </a:r>
            <a:r>
              <a:rPr lang="de-DE" sz="2200" dirty="0"/>
              <a:t> </a:t>
            </a:r>
            <a:r>
              <a:rPr lang="de-DE" sz="2200" dirty="0" err="1"/>
              <a:t>indicate</a:t>
            </a:r>
            <a:r>
              <a:rPr lang="de-DE" sz="2200" dirty="0"/>
              <a:t> a </a:t>
            </a:r>
            <a:r>
              <a:rPr lang="de-DE" sz="2200" dirty="0" err="1"/>
              <a:t>waste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computational</a:t>
            </a:r>
            <a:r>
              <a:rPr lang="de-DE" sz="2200" dirty="0"/>
              <a:t> power</a:t>
            </a:r>
          </a:p>
          <a:p>
            <a:pPr marL="304800" indent="-304800">
              <a:lnSpc>
                <a:spcPct val="120000"/>
              </a:lnSpc>
              <a:buFontTx/>
              <a:buAutoNum type="arabicPeriod"/>
            </a:pPr>
            <a:endParaRPr lang="de-DE" sz="2200" dirty="0"/>
          </a:p>
          <a:p>
            <a:pPr marL="304800" indent="-304800">
              <a:lnSpc>
                <a:spcPct val="114000"/>
              </a:lnSpc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6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Block Propagation / </a:t>
            </a:r>
            <a:r>
              <a:rPr lang="de-DE" sz="3000" dirty="0" err="1">
                <a:solidFill>
                  <a:schemeClr val="bg2"/>
                </a:solidFill>
              </a:rPr>
              <a:t>Stale</a:t>
            </a:r>
            <a:r>
              <a:rPr lang="de-DE" sz="3000" dirty="0">
                <a:solidFill>
                  <a:schemeClr val="bg2"/>
                </a:solidFill>
              </a:rPr>
              <a:t> Blocks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A9DC5A1-0E01-4F04-A0F2-0DD6B793B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4162443"/>
            <a:ext cx="8509001" cy="231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801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200" dirty="0"/>
              <a:t>Name </a:t>
            </a:r>
            <a:r>
              <a:rPr lang="de-DE" sz="2200" dirty="0" err="1"/>
              <a:t>related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Bitcoin: </a:t>
            </a:r>
          </a:p>
          <a:p>
            <a:pPr marL="703263" lvl="2" indent="-342900">
              <a:lnSpc>
                <a:spcPct val="120000"/>
              </a:lnSpc>
              <a:spcAft>
                <a:spcPts val="1200"/>
              </a:spcAft>
            </a:pPr>
            <a:r>
              <a:rPr lang="de-DE" sz="2000" dirty="0"/>
              <a:t>Group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dishonest</a:t>
            </a:r>
            <a:r>
              <a:rPr lang="de-DE" sz="2000" dirty="0"/>
              <a:t> nodes </a:t>
            </a:r>
            <a:r>
              <a:rPr lang="de-DE" sz="2000" dirty="0" err="1"/>
              <a:t>revert</a:t>
            </a:r>
            <a:r>
              <a:rPr lang="de-DE" sz="2000" dirty="0"/>
              <a:t> </a:t>
            </a:r>
            <a:r>
              <a:rPr lang="de-DE" sz="2000" dirty="0" err="1"/>
              <a:t>transaction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a </a:t>
            </a:r>
            <a:r>
              <a:rPr lang="de-DE" sz="2000" dirty="0" err="1"/>
              <a:t>merchant</a:t>
            </a:r>
            <a:r>
              <a:rPr lang="de-DE" sz="2000" dirty="0"/>
              <a:t> after </a:t>
            </a:r>
            <a:r>
              <a:rPr lang="de-DE" sz="2000" dirty="0" err="1"/>
              <a:t>receiving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purchased</a:t>
            </a:r>
            <a:r>
              <a:rPr lang="de-DE" sz="2000" dirty="0"/>
              <a:t> </a:t>
            </a:r>
            <a:r>
              <a:rPr lang="de-DE" sz="2000" dirty="0" err="1"/>
              <a:t>product</a:t>
            </a:r>
            <a:endParaRPr lang="de-DE" sz="2000" dirty="0"/>
          </a:p>
          <a:p>
            <a:pPr marL="703263" lvl="2" indent="-342900">
              <a:lnSpc>
                <a:spcPct val="120000"/>
              </a:lnSpc>
              <a:spcAft>
                <a:spcPts val="1200"/>
              </a:spcAft>
            </a:pPr>
            <a:r>
              <a:rPr lang="de-DE" sz="2000" dirty="0" err="1"/>
              <a:t>Attacker</a:t>
            </a:r>
            <a:r>
              <a:rPr lang="de-DE" sz="2000" dirty="0"/>
              <a:t> </a:t>
            </a:r>
            <a:r>
              <a:rPr lang="de-DE" sz="2000" dirty="0" err="1"/>
              <a:t>needs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mine</a:t>
            </a:r>
            <a:r>
              <a:rPr lang="de-DE" sz="2000" dirty="0"/>
              <a:t> </a:t>
            </a:r>
            <a:r>
              <a:rPr lang="de-DE" sz="2000" dirty="0" err="1"/>
              <a:t>new</a:t>
            </a:r>
            <a:r>
              <a:rPr lang="de-DE" sz="2000" dirty="0"/>
              <a:t> </a:t>
            </a:r>
            <a:r>
              <a:rPr lang="de-DE" sz="2000" dirty="0" err="1"/>
              <a:t>blocks</a:t>
            </a:r>
            <a:r>
              <a:rPr lang="de-DE" sz="2000" dirty="0"/>
              <a:t> </a:t>
            </a:r>
            <a:r>
              <a:rPr lang="de-DE" sz="2000" dirty="0" err="1"/>
              <a:t>faster</a:t>
            </a:r>
            <a:r>
              <a:rPr lang="de-DE" sz="2000" dirty="0"/>
              <a:t> </a:t>
            </a:r>
            <a:r>
              <a:rPr lang="de-DE" sz="2000" dirty="0" err="1"/>
              <a:t>than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remaining</a:t>
            </a:r>
            <a:r>
              <a:rPr lang="de-DE" sz="2000" dirty="0"/>
              <a:t> </a:t>
            </a:r>
            <a:r>
              <a:rPr lang="de-DE" sz="2000" dirty="0" err="1"/>
              <a:t>network</a:t>
            </a:r>
            <a:endParaRPr lang="de-DE" sz="2000" dirty="0"/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200" dirty="0"/>
              <a:t>TODO: Visual </a:t>
            </a:r>
            <a:r>
              <a:rPr lang="de-DE" sz="2200" dirty="0" err="1"/>
              <a:t>example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double-</a:t>
            </a:r>
            <a:r>
              <a:rPr lang="de-DE" sz="2200" dirty="0" err="1"/>
              <a:t>spend</a:t>
            </a:r>
            <a:r>
              <a:rPr lang="de-DE" sz="2200" dirty="0"/>
              <a:t> </a:t>
            </a:r>
            <a:r>
              <a:rPr lang="de-DE" sz="2200" dirty="0" err="1"/>
              <a:t>attack</a:t>
            </a:r>
            <a:endParaRPr lang="de-DE" sz="2200" dirty="0"/>
          </a:p>
          <a:p>
            <a:pPr marL="304800" indent="-304800">
              <a:lnSpc>
                <a:spcPct val="114000"/>
              </a:lnSpc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7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Double-</a:t>
            </a:r>
            <a:r>
              <a:rPr lang="de-DE" sz="3000" dirty="0" err="1">
                <a:solidFill>
                  <a:schemeClr val="bg2"/>
                </a:solidFill>
              </a:rPr>
              <a:t>Spend</a:t>
            </a:r>
            <a:r>
              <a:rPr lang="de-DE" sz="3000" dirty="0">
                <a:solidFill>
                  <a:schemeClr val="bg2"/>
                </a:solidFill>
              </a:rPr>
              <a:t> </a:t>
            </a:r>
            <a:r>
              <a:rPr lang="de-DE" sz="3000" dirty="0" err="1">
                <a:solidFill>
                  <a:schemeClr val="bg2"/>
                </a:solidFill>
              </a:rPr>
              <a:t>Attacks</a:t>
            </a:r>
            <a:endParaRPr lang="de-DE" sz="3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62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200" dirty="0"/>
              <a:t>A blockchain </a:t>
            </a:r>
            <a:r>
              <a:rPr lang="de-DE" sz="2200" dirty="0" err="1"/>
              <a:t>architecture‘s</a:t>
            </a:r>
            <a:r>
              <a:rPr lang="de-DE" sz="2200" dirty="0"/>
              <a:t> </a:t>
            </a:r>
            <a:r>
              <a:rPr lang="de-DE" sz="2200" dirty="0" err="1"/>
              <a:t>resistance</a:t>
            </a:r>
            <a:r>
              <a:rPr lang="de-DE" sz="2200" dirty="0"/>
              <a:t> </a:t>
            </a:r>
            <a:r>
              <a:rPr lang="de-DE" sz="2200" dirty="0" err="1"/>
              <a:t>against</a:t>
            </a:r>
            <a:r>
              <a:rPr lang="de-DE" sz="2200" dirty="0"/>
              <a:t> double-</a:t>
            </a:r>
            <a:r>
              <a:rPr lang="de-DE" sz="2200" dirty="0" err="1"/>
              <a:t>spend</a:t>
            </a:r>
            <a:r>
              <a:rPr lang="de-DE" sz="2200" dirty="0"/>
              <a:t> </a:t>
            </a:r>
            <a:r>
              <a:rPr lang="de-DE" sz="2200" dirty="0" err="1"/>
              <a:t>attacks</a:t>
            </a:r>
            <a:r>
              <a:rPr lang="de-DE" sz="2200" dirty="0"/>
              <a:t> (RADS) </a:t>
            </a:r>
            <a:r>
              <a:rPr lang="de-DE" sz="2200" dirty="0" err="1"/>
              <a:t>may</a:t>
            </a:r>
            <a:r>
              <a:rPr lang="de-DE" sz="2200" dirty="0"/>
              <a:t> </a:t>
            </a:r>
            <a:r>
              <a:rPr lang="de-DE" sz="2200" dirty="0" err="1"/>
              <a:t>depend</a:t>
            </a:r>
            <a:r>
              <a:rPr lang="de-DE" sz="2200" dirty="0"/>
              <a:t> on </a:t>
            </a:r>
            <a:r>
              <a:rPr lang="de-DE" sz="2200" dirty="0" err="1"/>
              <a:t>many</a:t>
            </a:r>
            <a:r>
              <a:rPr lang="de-DE" sz="2200" dirty="0"/>
              <a:t> factors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200" dirty="0" err="1"/>
              <a:t>Existing</a:t>
            </a:r>
            <a:r>
              <a:rPr lang="de-DE" sz="2200" dirty="0"/>
              <a:t> models </a:t>
            </a:r>
            <a:r>
              <a:rPr lang="de-DE" sz="2200" dirty="0" err="1"/>
              <a:t>of</a:t>
            </a:r>
            <a:r>
              <a:rPr lang="de-DE" sz="2200" dirty="0"/>
              <a:t> RADS </a:t>
            </a:r>
            <a:r>
              <a:rPr lang="de-DE" sz="2200" dirty="0" err="1"/>
              <a:t>primarily</a:t>
            </a:r>
            <a:r>
              <a:rPr lang="de-DE" sz="2200" dirty="0"/>
              <a:t> </a:t>
            </a:r>
            <a:r>
              <a:rPr lang="de-DE" sz="2200" dirty="0" err="1"/>
              <a:t>consider</a:t>
            </a:r>
            <a:r>
              <a:rPr lang="de-DE" sz="2200" dirty="0"/>
              <a:t> </a:t>
            </a:r>
            <a:r>
              <a:rPr lang="de-DE" sz="2200" dirty="0" err="1"/>
              <a:t>distribution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hashing</a:t>
            </a:r>
            <a:r>
              <a:rPr lang="de-DE" sz="2200" dirty="0"/>
              <a:t> power </a:t>
            </a:r>
            <a:r>
              <a:rPr lang="de-DE" sz="2200" dirty="0" err="1"/>
              <a:t>between</a:t>
            </a:r>
            <a:r>
              <a:rPr lang="de-DE" sz="2200" dirty="0"/>
              <a:t> </a:t>
            </a:r>
            <a:r>
              <a:rPr lang="de-DE" sz="2200" dirty="0" err="1"/>
              <a:t>attacking</a:t>
            </a:r>
            <a:r>
              <a:rPr lang="de-DE" sz="2200" dirty="0"/>
              <a:t> and honest </a:t>
            </a:r>
            <a:r>
              <a:rPr lang="de-DE" sz="2200" dirty="0" err="1"/>
              <a:t>party</a:t>
            </a:r>
            <a:endParaRPr lang="de-DE" sz="2200" dirty="0"/>
          </a:p>
          <a:p>
            <a:pPr marL="703263" lvl="2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de-DE" sz="2000" dirty="0" err="1"/>
              <a:t>Missing</a:t>
            </a:r>
            <a:r>
              <a:rPr lang="de-DE" sz="2000" dirty="0"/>
              <a:t> </a:t>
            </a:r>
            <a:r>
              <a:rPr lang="de-DE" sz="2000" dirty="0" err="1"/>
              <a:t>realistic</a:t>
            </a:r>
            <a:r>
              <a:rPr lang="de-DE" sz="2000" dirty="0"/>
              <a:t> parameters and </a:t>
            </a:r>
            <a:r>
              <a:rPr lang="de-DE" sz="2000" dirty="0" err="1"/>
              <a:t>empirical</a:t>
            </a:r>
            <a:r>
              <a:rPr lang="de-DE" sz="2000" dirty="0"/>
              <a:t> </a:t>
            </a:r>
            <a:r>
              <a:rPr lang="de-DE" sz="2000" dirty="0" err="1"/>
              <a:t>evidence</a:t>
            </a:r>
            <a:endParaRPr lang="de-DE" sz="2000" dirty="0"/>
          </a:p>
          <a:p>
            <a:pPr marL="703263" lvl="2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de-DE" sz="2000" dirty="0"/>
          </a:p>
          <a:p>
            <a:pPr lvl="2" indent="0">
              <a:lnSpc>
                <a:spcPct val="120000"/>
              </a:lnSpc>
              <a:buNone/>
            </a:pPr>
            <a:r>
              <a:rPr lang="de-DE" sz="2000" dirty="0">
                <a:solidFill>
                  <a:srgbClr val="FF0000"/>
                </a:solidFill>
              </a:rPr>
              <a:t>Graphische Funktion 8 Ins 2 </a:t>
            </a:r>
            <a:r>
              <a:rPr lang="de-DE" sz="2000" dirty="0" err="1">
                <a:solidFill>
                  <a:srgbClr val="FF0000"/>
                </a:solidFill>
              </a:rPr>
              <a:t>outs</a:t>
            </a:r>
            <a:endParaRPr lang="de-DE" sz="200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de-DE" sz="2200" dirty="0" err="1"/>
              <a:t>Knowing</a:t>
            </a:r>
            <a:r>
              <a:rPr lang="de-DE" sz="2200" dirty="0"/>
              <a:t> </a:t>
            </a:r>
            <a:r>
              <a:rPr lang="de-DE" sz="2200" dirty="0" err="1"/>
              <a:t>more</a:t>
            </a:r>
            <a:r>
              <a:rPr lang="de-DE" sz="2200" dirty="0"/>
              <a:t> </a:t>
            </a:r>
            <a:r>
              <a:rPr lang="de-DE" sz="2200" dirty="0" err="1"/>
              <a:t>about</a:t>
            </a:r>
            <a:r>
              <a:rPr lang="de-DE" sz="2200" dirty="0"/>
              <a:t> factors </a:t>
            </a:r>
            <a:r>
              <a:rPr lang="de-DE" sz="2200" dirty="0" err="1"/>
              <a:t>affecting</a:t>
            </a:r>
            <a:r>
              <a:rPr lang="de-DE" sz="2200" dirty="0"/>
              <a:t> RADS </a:t>
            </a:r>
            <a:r>
              <a:rPr lang="de-DE" sz="2200" dirty="0" err="1"/>
              <a:t>would</a:t>
            </a:r>
            <a:r>
              <a:rPr lang="de-DE" sz="2200" dirty="0"/>
              <a:t> </a:t>
            </a:r>
            <a:r>
              <a:rPr lang="de-DE" sz="2200" dirty="0" err="1"/>
              <a:t>allow</a:t>
            </a:r>
            <a:r>
              <a:rPr lang="de-DE" sz="2200" dirty="0"/>
              <a:t> </a:t>
            </a:r>
            <a:r>
              <a:rPr lang="de-DE" sz="2200" dirty="0" err="1"/>
              <a:t>architect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improve</a:t>
            </a:r>
            <a:r>
              <a:rPr lang="de-DE" sz="2200" dirty="0"/>
              <a:t> </a:t>
            </a:r>
            <a:r>
              <a:rPr lang="de-DE" sz="2200" dirty="0" err="1"/>
              <a:t>predictions</a:t>
            </a:r>
            <a:endParaRPr lang="de-DE" sz="2200" dirty="0"/>
          </a:p>
          <a:p>
            <a:pPr marL="304800" indent="-304800">
              <a:lnSpc>
                <a:spcPct val="120000"/>
              </a:lnSpc>
              <a:buFontTx/>
              <a:buAutoNum type="arabicPeriod"/>
            </a:pPr>
            <a:endParaRPr lang="de-DE" sz="2200" dirty="0"/>
          </a:p>
          <a:p>
            <a:pPr marL="304800" indent="-304800">
              <a:lnSpc>
                <a:spcPct val="114000"/>
              </a:lnSpc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8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1194891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457200" lvl="1" indent="-457200">
              <a:lnSpc>
                <a:spcPct val="12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de-DE" sz="2200" dirty="0" err="1"/>
              <a:t>Identify</a:t>
            </a:r>
            <a:r>
              <a:rPr lang="de-DE" sz="2200" dirty="0"/>
              <a:t> parameters </a:t>
            </a:r>
            <a:r>
              <a:rPr lang="de-DE" sz="2200" dirty="0" err="1"/>
              <a:t>affecting</a:t>
            </a:r>
            <a:r>
              <a:rPr lang="de-DE" sz="2200" dirty="0"/>
              <a:t> RADS (</a:t>
            </a:r>
            <a:r>
              <a:rPr lang="de-DE" sz="2200" dirty="0" err="1"/>
              <a:t>literature</a:t>
            </a:r>
            <a:r>
              <a:rPr lang="de-DE" sz="2200" dirty="0"/>
              <a:t>)</a:t>
            </a:r>
          </a:p>
          <a:p>
            <a:pPr marL="457200" lvl="1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200" dirty="0"/>
              <a:t>Implement </a:t>
            </a:r>
            <a:r>
              <a:rPr lang="de-DE" sz="2200" dirty="0" err="1"/>
              <a:t>simulator</a:t>
            </a:r>
            <a:r>
              <a:rPr lang="de-DE" sz="2200" dirty="0"/>
              <a:t> </a:t>
            </a:r>
            <a:r>
              <a:rPr lang="de-DE" sz="2200" dirty="0" err="1"/>
              <a:t>for</a:t>
            </a:r>
            <a:r>
              <a:rPr lang="de-DE" sz="2200" dirty="0"/>
              <a:t> blockchain </a:t>
            </a:r>
            <a:r>
              <a:rPr lang="de-DE" sz="2200" dirty="0" err="1"/>
              <a:t>architectures</a:t>
            </a:r>
            <a:endParaRPr lang="de-DE" sz="2200" dirty="0"/>
          </a:p>
          <a:p>
            <a:pPr marL="819150" lvl="3" indent="-457200">
              <a:lnSpc>
                <a:spcPct val="120000"/>
              </a:lnSpc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de-DE" sz="2000" dirty="0"/>
              <a:t>Modelling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identified</a:t>
            </a:r>
            <a:r>
              <a:rPr lang="de-DE" sz="2000" dirty="0"/>
              <a:t> parameters</a:t>
            </a:r>
          </a:p>
          <a:p>
            <a:pPr marL="457200" lvl="1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200" dirty="0"/>
              <a:t>Analyse parameters‘ </a:t>
            </a:r>
            <a:r>
              <a:rPr lang="de-DE" sz="2200" dirty="0" err="1"/>
              <a:t>effects</a:t>
            </a:r>
            <a:r>
              <a:rPr lang="de-DE" sz="2200" dirty="0"/>
              <a:t> on RADS </a:t>
            </a:r>
            <a:r>
              <a:rPr lang="de-DE" sz="2200" dirty="0" err="1"/>
              <a:t>using</a:t>
            </a:r>
            <a:r>
              <a:rPr lang="de-DE" sz="2200" dirty="0"/>
              <a:t> </a:t>
            </a:r>
            <a:r>
              <a:rPr lang="de-DE" sz="2200" dirty="0" err="1"/>
              <a:t>experimentation</a:t>
            </a:r>
            <a:endParaRPr lang="de-DE" sz="2200" dirty="0"/>
          </a:p>
          <a:p>
            <a:pPr marL="819150" lvl="3" indent="-457200">
              <a:lnSpc>
                <a:spcPct val="120000"/>
              </a:lnSpc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de-DE" sz="2000" dirty="0" err="1"/>
              <a:t>Measure</a:t>
            </a:r>
            <a:r>
              <a:rPr lang="de-DE" sz="2000" dirty="0"/>
              <a:t> percentage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successful</a:t>
            </a:r>
            <a:r>
              <a:rPr lang="de-DE" sz="2000" dirty="0"/>
              <a:t> double-</a:t>
            </a:r>
            <a:r>
              <a:rPr lang="de-DE" sz="2000" dirty="0" err="1"/>
              <a:t>spend</a:t>
            </a:r>
            <a:r>
              <a:rPr lang="de-DE" sz="2000" dirty="0"/>
              <a:t> </a:t>
            </a:r>
            <a:r>
              <a:rPr lang="de-DE" sz="2000" dirty="0" err="1"/>
              <a:t>attacks</a:t>
            </a:r>
            <a:r>
              <a:rPr lang="de-DE" sz="2000" dirty="0"/>
              <a:t> on </a:t>
            </a:r>
            <a:r>
              <a:rPr lang="de-DE" sz="2000" dirty="0" err="1"/>
              <a:t>simulated</a:t>
            </a:r>
            <a:r>
              <a:rPr lang="de-DE" sz="2000" dirty="0"/>
              <a:t> architecture </a:t>
            </a:r>
            <a:r>
              <a:rPr lang="de-DE" sz="2000" dirty="0" err="1"/>
              <a:t>under</a:t>
            </a:r>
            <a:r>
              <a:rPr lang="de-DE" sz="2000" dirty="0"/>
              <a:t> different </a:t>
            </a:r>
            <a:r>
              <a:rPr lang="de-DE" sz="2000" dirty="0" err="1"/>
              <a:t>configurations</a:t>
            </a:r>
            <a:endParaRPr lang="de-DE" sz="2000" dirty="0"/>
          </a:p>
          <a:p>
            <a:pPr marL="457200" lvl="1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200" dirty="0" err="1"/>
              <a:t>Formulate</a:t>
            </a:r>
            <a:r>
              <a:rPr lang="de-DE" sz="2200" dirty="0"/>
              <a:t> </a:t>
            </a:r>
            <a:r>
              <a:rPr lang="de-DE" sz="2200" dirty="0" err="1"/>
              <a:t>empirical</a:t>
            </a:r>
            <a:r>
              <a:rPr lang="de-DE" sz="2200" dirty="0"/>
              <a:t> </a:t>
            </a:r>
            <a:r>
              <a:rPr lang="de-DE" sz="2200" dirty="0" err="1"/>
              <a:t>model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RADS </a:t>
            </a:r>
            <a:r>
              <a:rPr lang="de-DE" sz="2200" dirty="0" err="1"/>
              <a:t>based</a:t>
            </a:r>
            <a:r>
              <a:rPr lang="de-DE" sz="2200" dirty="0"/>
              <a:t> on </a:t>
            </a:r>
            <a:r>
              <a:rPr lang="de-DE" sz="2200" dirty="0" err="1"/>
              <a:t>results</a:t>
            </a:r>
            <a:endParaRPr lang="de-DE" sz="2200" dirty="0"/>
          </a:p>
          <a:p>
            <a:pPr marL="304800" indent="-304800">
              <a:lnSpc>
                <a:spcPct val="114000"/>
              </a:lnSpc>
            </a:pPr>
            <a:endParaRPr lang="de-DE" sz="2200" dirty="0"/>
          </a:p>
          <a:p>
            <a:pPr marL="304800" indent="-304800">
              <a:lnSpc>
                <a:spcPct val="114000"/>
              </a:lnSpc>
            </a:pPr>
            <a:r>
              <a:rPr lang="de-DE" sz="2200" dirty="0">
                <a:solidFill>
                  <a:srgbClr val="FF0000"/>
                </a:solidFill>
              </a:rPr>
              <a:t>Graphisch</a:t>
            </a:r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9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1207298698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964</Words>
  <Application>Microsoft Office PowerPoint</Application>
  <PresentationFormat>Bildschirmpräsentation (4:3)</PresentationFormat>
  <Paragraphs>229</Paragraphs>
  <Slides>28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28</vt:i4>
      </vt:variant>
    </vt:vector>
  </HeadingPairs>
  <TitlesOfParts>
    <vt:vector size="39" baseType="lpstr">
      <vt:lpstr>Arial</vt:lpstr>
      <vt:lpstr>Calibri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Simulation-Based Analysis of Blockchain Architectures: Double-Spend Attacks</vt:lpstr>
      <vt:lpstr>Motivation</vt:lpstr>
      <vt:lpstr>Outline</vt:lpstr>
      <vt:lpstr>Blockchain</vt:lpstr>
      <vt:lpstr>Blockchain Structure (Bitcoin)</vt:lpstr>
      <vt:lpstr>Block Propagation / Stale Blocks</vt:lpstr>
      <vt:lpstr>Double-Spend Attacks</vt:lpstr>
      <vt:lpstr>Problem Statement</vt:lpstr>
      <vt:lpstr>Approach</vt:lpstr>
      <vt:lpstr>Outline</vt:lpstr>
      <vt:lpstr>Simulation Parameters</vt:lpstr>
      <vt:lpstr>Simulation Model</vt:lpstr>
      <vt:lpstr>Outline</vt:lpstr>
      <vt:lpstr>Experiment Design</vt:lpstr>
      <vt:lpstr>Ratio of attacking nodes R</vt:lpstr>
      <vt:lpstr>Confirmations C</vt:lpstr>
      <vt:lpstr>Confirmations C</vt:lpstr>
      <vt:lpstr>Trusted Latency LT</vt:lpstr>
      <vt:lpstr>Trusted Latency LT</vt:lpstr>
      <vt:lpstr>Difficulty target T</vt:lpstr>
      <vt:lpstr>Difficulty target T</vt:lpstr>
      <vt:lpstr>Outline</vt:lpstr>
      <vt:lpstr>Building the Model</vt:lpstr>
      <vt:lpstr>Model</vt:lpstr>
      <vt:lpstr>Model</vt:lpstr>
      <vt:lpstr>Model</vt:lpstr>
      <vt:lpstr>Conclusion</vt:lpstr>
      <vt:lpstr>References</vt:lpstr>
    </vt:vector>
  </TitlesOfParts>
  <Company>--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--</dc:creator>
  <cp:lastModifiedBy>leo</cp:lastModifiedBy>
  <cp:revision>111</cp:revision>
  <cp:lastPrinted>2015-07-30T14:04:45Z</cp:lastPrinted>
  <dcterms:created xsi:type="dcterms:W3CDTF">2016-01-29T10:30:03Z</dcterms:created>
  <dcterms:modified xsi:type="dcterms:W3CDTF">2018-07-06T15:15:25Z</dcterms:modified>
</cp:coreProperties>
</file>