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62"/>
  </p:notesMasterIdLst>
  <p:handoutMasterIdLst>
    <p:handoutMasterId r:id="rId63"/>
  </p:handoutMasterIdLst>
  <p:sldIdLst>
    <p:sldId id="355" r:id="rId7"/>
    <p:sldId id="411" r:id="rId8"/>
    <p:sldId id="412" r:id="rId9"/>
    <p:sldId id="423" r:id="rId10"/>
    <p:sldId id="444" r:id="rId11"/>
    <p:sldId id="429" r:id="rId12"/>
    <p:sldId id="419" r:id="rId13"/>
    <p:sldId id="448" r:id="rId14"/>
    <p:sldId id="452" r:id="rId15"/>
    <p:sldId id="451" r:id="rId16"/>
    <p:sldId id="450" r:id="rId17"/>
    <p:sldId id="449" r:id="rId18"/>
    <p:sldId id="445" r:id="rId19"/>
    <p:sldId id="447" r:id="rId20"/>
    <p:sldId id="446" r:id="rId21"/>
    <p:sldId id="430" r:id="rId22"/>
    <p:sldId id="442" r:id="rId23"/>
    <p:sldId id="441" r:id="rId24"/>
    <p:sldId id="413" r:id="rId25"/>
    <p:sldId id="443" r:id="rId26"/>
    <p:sldId id="421" r:id="rId27"/>
    <p:sldId id="425" r:id="rId28"/>
    <p:sldId id="414" r:id="rId29"/>
    <p:sldId id="424" r:id="rId30"/>
    <p:sldId id="426" r:id="rId31"/>
    <p:sldId id="427" r:id="rId32"/>
    <p:sldId id="428" r:id="rId33"/>
    <p:sldId id="431" r:id="rId34"/>
    <p:sldId id="432" r:id="rId35"/>
    <p:sldId id="433" r:id="rId36"/>
    <p:sldId id="415" r:id="rId37"/>
    <p:sldId id="440" r:id="rId38"/>
    <p:sldId id="435" r:id="rId39"/>
    <p:sldId id="436" r:id="rId40"/>
    <p:sldId id="437" r:id="rId41"/>
    <p:sldId id="438" r:id="rId42"/>
    <p:sldId id="439" r:id="rId43"/>
    <p:sldId id="455" r:id="rId44"/>
    <p:sldId id="416" r:id="rId45"/>
    <p:sldId id="454" r:id="rId46"/>
    <p:sldId id="456" r:id="rId47"/>
    <p:sldId id="453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8283" autoAdjust="0"/>
  </p:normalViewPr>
  <p:slideViewPr>
    <p:cSldViewPr snapToGrid="0">
      <p:cViewPr varScale="1">
        <p:scale>
          <a:sx n="81" d="100"/>
          <a:sy n="81" d="100"/>
        </p:scale>
        <p:origin x="18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5400DF-45F4-40DC-86FC-6C2229E852F6}" type="datetimeFigureOut">
              <a:rPr lang="en-GB"/>
              <a:pPr>
                <a:defRPr/>
              </a:pPr>
              <a:t>13/07/2018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474D1F-787F-4EB4-AECB-1D56B1BAE7E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499F67-ADE3-48C5-8D0A-F80654EFC7A1}" type="datetimeFigureOut">
              <a:rPr lang="en-GB"/>
              <a:pPr>
                <a:defRPr/>
              </a:pPr>
              <a:t>13/07/2018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188" y="3167063"/>
            <a:ext cx="7940675" cy="2998787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5CED78-4AB5-4F9A-A942-5CBCE81D641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eaLnBrk="0" fontAlgn="base" hangingPunct="0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de-DE">
              <a:latin typeface="Arial" charset="0"/>
              <a:cs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4BCF7-8CF9-4DC0-86FB-2F8B6CE1133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5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3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C9C8-64BC-4563-8475-AC3C75FEBB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4A45-04EC-40B8-B8CC-A15004A9F4D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5F77C-F26F-4BFA-8A34-915D315ECDA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9B06-9B27-41DA-BC61-D768F3B7150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4066-898F-497B-9FFB-2B66775B4F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751C-F43D-424D-A760-D294CB2EE33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2"/>
          <p:cNvSpPr txBox="1"/>
          <p:nvPr/>
        </p:nvSpPr>
        <p:spPr>
          <a:xfrm>
            <a:off x="7713663" y="6548438"/>
            <a:ext cx="1114425" cy="20796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CED0E9B6-65C9-43B3-B3A0-A61DE3C7C598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E3C4B1-AF8A-4322-9A12-7AB4040896F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EFE2-2172-4B99-AC40-6C99FB029F7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DFC9B-9657-46E1-8946-D644A1939F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F9FC-EC89-4E70-928E-D36159FA902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A1FA5-3702-44F4-AB00-6F0287DE8C7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D81CA-F230-4A85-BFA6-060CF1E25E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A857-DAED-4BE1-BBAE-FD6514E6AAC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 userDrawn="1"/>
        </p:nvSpPr>
        <p:spPr bwMode="auto">
          <a:xfrm>
            <a:off x="0" y="2476500"/>
            <a:ext cx="9144000" cy="4381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B28-B03E-4F29-AF2A-1340000B47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8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7829550" cy="3841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E4E956-C5AD-4FA8-95C9-779BC928087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663" y="6562725"/>
            <a:ext cx="1114425" cy="19367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08AFDA1F-DAA0-46FD-8300-F4DCB90F41A5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3075" name="Bild 4" descr="Fahnen_H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Bild 6" descr="20150416 tum logo blau png fin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FE14A0-4EF5-4636-BD32-789C12781A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0A6E4D-A4DD-4AC1-89E5-F4A9A7C521A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5124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 userDrawn="1"/>
        </p:nvSpPr>
        <p:spPr>
          <a:xfrm>
            <a:off x="320675" y="314325"/>
            <a:ext cx="7699375" cy="3476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2" descr="20150416 tum logo blau png final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15A0FF-0683-4394-93A9-52293049537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08" r:id="rId3"/>
    <p:sldLayoutId id="2147483707" r:id="rId4"/>
    <p:sldLayoutId id="2147483716" r:id="rId5"/>
    <p:sldLayoutId id="2147483717" r:id="rId6"/>
    <p:sldLayoutId id="2147483718" r:id="rId7"/>
    <p:sldLayoutId id="2147483706" r:id="rId8"/>
    <p:sldLayoutId id="2147483705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/>
          </a:p>
        </p:txBody>
      </p:sp>
      <p:pic>
        <p:nvPicPr>
          <p:cNvPr id="17411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610B8B-5394-46AA-AE08-D5D4F51987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9459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FA089E-3F4F-4D1D-B1CE-818EDA2F387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Inhaltsplatzhalter 2"/>
          <p:cNvSpPr>
            <a:spLocks noGrp="1"/>
          </p:cNvSpPr>
          <p:nvPr>
            <p:ph idx="10"/>
          </p:nvPr>
        </p:nvSpPr>
        <p:spPr bwMode="auto">
          <a:xfrm>
            <a:off x="311150" y="2154237"/>
            <a:ext cx="8509000" cy="1274763"/>
          </a:xfrm>
          <a:noFill/>
        </p:spPr>
        <p:txBody>
          <a:bodyPr/>
          <a:lstStyle/>
          <a:p>
            <a:pPr eaLnBrk="1" hangingPunct="1"/>
            <a:r>
              <a:rPr lang="de-DE" dirty="0"/>
              <a:t>Technische Universität München</a:t>
            </a:r>
            <a:endParaRPr dirty="0"/>
          </a:p>
          <a:p>
            <a:pPr eaLnBrk="1" hangingPunct="1"/>
            <a:r>
              <a:rPr lang="de-DE" dirty="0" err="1"/>
              <a:t>Bachelor‘s</a:t>
            </a:r>
            <a:r>
              <a:rPr lang="de-DE" dirty="0"/>
              <a:t> Thesis</a:t>
            </a:r>
            <a:endParaRPr dirty="0"/>
          </a:p>
          <a:p>
            <a:pPr eaLnBrk="1" hangingPunct="1"/>
            <a:r>
              <a:rPr dirty="0"/>
              <a:t>Leo Eichhorn</a:t>
            </a:r>
          </a:p>
          <a:p>
            <a:pPr eaLnBrk="1" hangingPunct="1"/>
            <a:r>
              <a:rPr dirty="0"/>
              <a:t>Garching, </a:t>
            </a:r>
            <a:r>
              <a:rPr lang="de-DE" dirty="0"/>
              <a:t>17 </a:t>
            </a:r>
            <a:r>
              <a:rPr lang="de-DE" dirty="0" err="1"/>
              <a:t>July</a:t>
            </a:r>
            <a:r>
              <a:rPr dirty="0"/>
              <a:t> 201</a:t>
            </a:r>
            <a:r>
              <a:rPr lang="de-DE" dirty="0"/>
              <a:t>8</a:t>
            </a:r>
          </a:p>
          <a:p>
            <a:pPr eaLnBrk="1" hangingPunct="1"/>
            <a:endParaRPr dirty="0"/>
          </a:p>
        </p:txBody>
      </p:sp>
      <p:sp>
        <p:nvSpPr>
          <p:cNvPr id="23554" name="Titel 6"/>
          <p:cNvSpPr>
            <a:spLocks noGrp="1"/>
          </p:cNvSpPr>
          <p:nvPr>
            <p:ph type="title"/>
          </p:nvPr>
        </p:nvSpPr>
        <p:spPr bwMode="auto">
          <a:xfrm>
            <a:off x="319088" y="993775"/>
            <a:ext cx="8509000" cy="820738"/>
          </a:xfrm>
          <a:noFill/>
        </p:spPr>
        <p:txBody>
          <a:bodyPr/>
          <a:lstStyle/>
          <a:p>
            <a:r>
              <a:rPr lang="de-DE" dirty="0"/>
              <a:t>Simulation-Based Analysis </a:t>
            </a:r>
            <a:r>
              <a:rPr lang="de-DE" dirty="0" err="1"/>
              <a:t>of</a:t>
            </a:r>
            <a:r>
              <a:rPr lang="de-DE" dirty="0"/>
              <a:t> Blockchain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>
                <a:solidFill>
                  <a:schemeClr val="tx2"/>
                </a:solidFill>
              </a:rPr>
              <a:t>Double-</a:t>
            </a:r>
            <a:r>
              <a:rPr lang="de-DE" dirty="0" err="1">
                <a:solidFill>
                  <a:schemeClr val="tx2"/>
                </a:solidFill>
              </a:rPr>
              <a:t>Spend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Attacks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3555" name="Bild 4" descr="TUM_Glockentur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600" y="3051175"/>
            <a:ext cx="389255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C65681-C6A1-47FD-9BF9-983E481E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6979"/>
            <a:ext cx="4932373" cy="2369156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Attacking</a:t>
            </a:r>
            <a:r>
              <a:rPr lang="de-DE" sz="2200" dirty="0"/>
              <a:t> </a:t>
            </a:r>
            <a:r>
              <a:rPr lang="de-DE" sz="2200" dirty="0" err="1"/>
              <a:t>party</a:t>
            </a:r>
            <a:r>
              <a:rPr lang="de-DE" sz="2200" dirty="0"/>
              <a:t> </a:t>
            </a:r>
            <a:r>
              <a:rPr lang="de-DE" sz="2200" dirty="0" err="1"/>
              <a:t>secretly</a:t>
            </a:r>
            <a:r>
              <a:rPr lang="de-DE" sz="2200" dirty="0"/>
              <a:t> </a:t>
            </a:r>
            <a:r>
              <a:rPr lang="de-DE" sz="2200" dirty="0" err="1"/>
              <a:t>starts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a </a:t>
            </a:r>
            <a:r>
              <a:rPr lang="de-DE" sz="2200" dirty="0" err="1"/>
              <a:t>branch</a:t>
            </a:r>
            <a:r>
              <a:rPr lang="de-DE" sz="2200" dirty="0"/>
              <a:t>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On top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latest</a:t>
            </a:r>
            <a:r>
              <a:rPr lang="de-DE" sz="2200" dirty="0"/>
              <a:t> block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blockchain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6D02E0-87D3-4595-94C3-A977D779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0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Merchant‘s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confirmed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M </a:t>
            </a:r>
            <a:r>
              <a:rPr lang="de-DE" sz="2200" dirty="0" err="1"/>
              <a:t>delivers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purchased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(irreversible)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83067F6-426E-4DB1-9ACD-D53935F979AF}"/>
              </a:ext>
            </a:extLst>
          </p:cNvPr>
          <p:cNvCxnSpPr/>
          <p:nvPr/>
        </p:nvCxnSpPr>
        <p:spPr>
          <a:xfrm>
            <a:off x="6008914" y="3321735"/>
            <a:ext cx="0" cy="54626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D521085-87B7-4245-B813-9692A94AD1F6}"/>
              </a:ext>
            </a:extLst>
          </p:cNvPr>
          <p:cNvSpPr txBox="1"/>
          <p:nvPr/>
        </p:nvSpPr>
        <p:spPr>
          <a:xfrm>
            <a:off x="6116369" y="3393058"/>
            <a:ext cx="1318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/>
              <a:t>T</a:t>
            </a:r>
            <a:r>
              <a:rPr lang="de-DE" sz="1600" b="1" baseline="-25000" dirty="0"/>
              <a:t>M</a:t>
            </a:r>
            <a:r>
              <a:rPr lang="de-DE" sz="1600" dirty="0"/>
              <a:t> </a:t>
            </a:r>
            <a:r>
              <a:rPr lang="de-DE" sz="1600" dirty="0" err="1"/>
              <a:t>confirmed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4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870FCED-1E77-4E37-BDB6-28212C05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1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DBE4AFF-452A-4A9F-8344-6482A9F2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2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275FCE-2327-48D6-AB77-30211EBC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76667"/>
            <a:ext cx="8281214" cy="2373027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7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publishes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longer</a:t>
            </a:r>
            <a:r>
              <a:rPr lang="de-DE" sz="2200" dirty="0"/>
              <a:t> 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new</a:t>
            </a:r>
            <a:r>
              <a:rPr lang="de-DE" sz="2200" dirty="0"/>
              <a:t> valid 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Branch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turns</a:t>
            </a:r>
            <a:r>
              <a:rPr lang="de-DE" sz="2200" dirty="0"/>
              <a:t> stale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keeps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delivered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4A454A-9A2E-451E-95FB-E5546373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0" y="3883232"/>
            <a:ext cx="8841819" cy="23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blockchain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(RADS) </a:t>
            </a:r>
            <a:r>
              <a:rPr lang="de-DE" sz="2200" dirty="0" err="1"/>
              <a:t>may</a:t>
            </a:r>
            <a:r>
              <a:rPr lang="de-DE" sz="2200" dirty="0"/>
              <a:t> </a:t>
            </a:r>
            <a:r>
              <a:rPr lang="de-DE" sz="2200" dirty="0" err="1"/>
              <a:t>depend</a:t>
            </a:r>
            <a:r>
              <a:rPr lang="de-DE" sz="2200" dirty="0"/>
              <a:t> on </a:t>
            </a:r>
            <a:r>
              <a:rPr lang="de-DE" sz="2200" dirty="0" err="1"/>
              <a:t>many</a:t>
            </a:r>
            <a:r>
              <a:rPr lang="de-DE" sz="2200" dirty="0"/>
              <a:t> </a:t>
            </a:r>
            <a:r>
              <a:rPr lang="de-DE" sz="2200" dirty="0" err="1"/>
              <a:t>factors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Existing</a:t>
            </a:r>
            <a:r>
              <a:rPr lang="de-DE" sz="2200" dirty="0"/>
              <a:t> models </a:t>
            </a:r>
            <a:r>
              <a:rPr lang="de-DE" sz="2200" dirty="0" err="1"/>
              <a:t>of</a:t>
            </a:r>
            <a:r>
              <a:rPr lang="de-DE" sz="2200" dirty="0"/>
              <a:t> RADS </a:t>
            </a:r>
            <a:r>
              <a:rPr lang="de-DE" sz="2200" dirty="0" err="1"/>
              <a:t>primarily</a:t>
            </a:r>
            <a:r>
              <a:rPr lang="de-DE" sz="2200" dirty="0"/>
              <a:t> </a:t>
            </a:r>
            <a:r>
              <a:rPr lang="de-DE" sz="2200" dirty="0" err="1"/>
              <a:t>consider</a:t>
            </a:r>
            <a:r>
              <a:rPr lang="de-DE" sz="2200" dirty="0"/>
              <a:t>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hashing</a:t>
            </a:r>
            <a:r>
              <a:rPr lang="de-DE" sz="2200" dirty="0"/>
              <a:t> power </a:t>
            </a:r>
            <a:r>
              <a:rPr lang="de-DE" sz="2200" dirty="0" err="1"/>
              <a:t>between</a:t>
            </a:r>
            <a:r>
              <a:rPr lang="de-DE" sz="2200" dirty="0"/>
              <a:t> </a:t>
            </a:r>
            <a:r>
              <a:rPr lang="de-DE" sz="2200" dirty="0" err="1"/>
              <a:t>attacking</a:t>
            </a:r>
            <a:r>
              <a:rPr lang="de-DE" sz="2200" dirty="0"/>
              <a:t> and honest party</a:t>
            </a:r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realistic</a:t>
            </a:r>
            <a:r>
              <a:rPr lang="de-DE" sz="2000" dirty="0"/>
              <a:t> parameters and </a:t>
            </a:r>
            <a:r>
              <a:rPr lang="de-DE" sz="2000" dirty="0" err="1"/>
              <a:t>empirical</a:t>
            </a:r>
            <a:r>
              <a:rPr lang="de-DE" sz="2000" dirty="0"/>
              <a:t> </a:t>
            </a:r>
            <a:r>
              <a:rPr lang="de-DE" sz="2000" dirty="0" err="1"/>
              <a:t>evidence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9489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Knowing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factors </a:t>
            </a:r>
            <a:r>
              <a:rPr lang="de-DE" sz="2000" dirty="0" err="1"/>
              <a:t>affecting</a:t>
            </a:r>
            <a:r>
              <a:rPr lang="de-DE" sz="2000" dirty="0"/>
              <a:t> RADS </a:t>
            </a:r>
            <a:r>
              <a:rPr lang="de-DE" sz="2000" dirty="0" err="1"/>
              <a:t>would</a:t>
            </a:r>
            <a:r>
              <a:rPr lang="de-DE" sz="2000" dirty="0"/>
              <a:t> </a:t>
            </a:r>
            <a:r>
              <a:rPr lang="de-DE" sz="2000" dirty="0" err="1"/>
              <a:t>allow</a:t>
            </a:r>
            <a:r>
              <a:rPr lang="de-DE" sz="2000" dirty="0"/>
              <a:t> </a:t>
            </a:r>
            <a:r>
              <a:rPr lang="de-DE" sz="2000" dirty="0" err="1"/>
              <a:t>architect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 </a:t>
            </a:r>
            <a:r>
              <a:rPr lang="de-DE" sz="2000" dirty="0" err="1"/>
              <a:t>predictions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07DCDC-6273-4285-A975-6321CAAFF299}"/>
              </a:ext>
            </a:extLst>
          </p:cNvPr>
          <p:cNvSpPr/>
          <p:nvPr/>
        </p:nvSpPr>
        <p:spPr>
          <a:xfrm>
            <a:off x="2352901" y="2011294"/>
            <a:ext cx="1947553" cy="3000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44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64807-1D62-4C5F-9671-DAA514865245}"/>
              </a:ext>
            </a:extLst>
          </p:cNvPr>
          <p:cNvSpPr txBox="1"/>
          <p:nvPr/>
        </p:nvSpPr>
        <p:spPr>
          <a:xfrm>
            <a:off x="954387" y="2011563"/>
            <a:ext cx="6175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C601A-A2A8-4AE7-ACF9-DB1C0E879C22}"/>
              </a:ext>
            </a:extLst>
          </p:cNvPr>
          <p:cNvSpPr txBox="1"/>
          <p:nvPr/>
        </p:nvSpPr>
        <p:spPr>
          <a:xfrm>
            <a:off x="954384" y="2412776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0A37D9-1542-4955-81AC-750D96E35C87}"/>
              </a:ext>
            </a:extLst>
          </p:cNvPr>
          <p:cNvSpPr txBox="1"/>
          <p:nvPr/>
        </p:nvSpPr>
        <p:spPr>
          <a:xfrm>
            <a:off x="946837" y="2813990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387025-4286-493B-AA94-ADDC3F77BD99}"/>
              </a:ext>
            </a:extLst>
          </p:cNvPr>
          <p:cNvSpPr txBox="1"/>
          <p:nvPr/>
        </p:nvSpPr>
        <p:spPr>
          <a:xfrm>
            <a:off x="946836" y="4720625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2B4379-6E5A-44DF-BA57-86A0140591E4}"/>
              </a:ext>
            </a:extLst>
          </p:cNvPr>
          <p:cNvSpPr txBox="1"/>
          <p:nvPr/>
        </p:nvSpPr>
        <p:spPr>
          <a:xfrm>
            <a:off x="946836" y="4392266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8F5876-6E4C-4565-82E8-11A2CBEAD552}"/>
              </a:ext>
            </a:extLst>
          </p:cNvPr>
          <p:cNvSpPr txBox="1"/>
          <p:nvPr/>
        </p:nvSpPr>
        <p:spPr>
          <a:xfrm>
            <a:off x="962567" y="3256519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361B2A-EE79-44EA-B427-D8D4E0A8FC07}"/>
              </a:ext>
            </a:extLst>
          </p:cNvPr>
          <p:cNvSpPr txBox="1"/>
          <p:nvPr/>
        </p:nvSpPr>
        <p:spPr>
          <a:xfrm>
            <a:off x="962567" y="3584878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50CD9F-BC4E-477C-9DF4-12C627C9BDD7}"/>
              </a:ext>
            </a:extLst>
          </p:cNvPr>
          <p:cNvSpPr txBox="1"/>
          <p:nvPr/>
        </p:nvSpPr>
        <p:spPr>
          <a:xfrm>
            <a:off x="963074" y="391789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2C27B4-7893-4910-B0D4-D05DB200A9F7}"/>
              </a:ext>
            </a:extLst>
          </p:cNvPr>
          <p:cNvSpPr txBox="1"/>
          <p:nvPr/>
        </p:nvSpPr>
        <p:spPr>
          <a:xfrm>
            <a:off x="5230090" y="2802594"/>
            <a:ext cx="3695205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PDS (</a:t>
            </a:r>
            <a:r>
              <a:rPr lang="de-DE" i="1" dirty="0" err="1">
                <a:latin typeface="+mn-lt"/>
              </a:rPr>
              <a:t>Percentage</a:t>
            </a:r>
            <a:r>
              <a:rPr lang="de-DE" i="1" dirty="0">
                <a:latin typeface="+mn-lt"/>
              </a:rPr>
              <a:t> </a:t>
            </a:r>
            <a:r>
              <a:rPr lang="de-DE" i="1" dirty="0" err="1">
                <a:latin typeface="+mn-lt"/>
              </a:rPr>
              <a:t>Successful</a:t>
            </a:r>
            <a:r>
              <a:rPr lang="de-DE" i="1" dirty="0">
                <a:latin typeface="+mn-lt"/>
              </a:rPr>
              <a:t> DSA)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66509A-E144-4B51-828D-88D6C1C31686}"/>
              </a:ext>
            </a:extLst>
          </p:cNvPr>
          <p:cNvSpPr txBox="1"/>
          <p:nvPr/>
        </p:nvSpPr>
        <p:spPr>
          <a:xfrm>
            <a:off x="5230090" y="3917897"/>
            <a:ext cx="35948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PSB (</a:t>
            </a:r>
            <a:r>
              <a:rPr lang="de-DE" i="1" dirty="0" err="1">
                <a:latin typeface="+mn-lt"/>
              </a:rPr>
              <a:t>Percentage</a:t>
            </a:r>
            <a:r>
              <a:rPr lang="de-DE" i="1" dirty="0">
                <a:latin typeface="+mn-lt"/>
              </a:rPr>
              <a:t> </a:t>
            </a:r>
            <a:r>
              <a:rPr lang="de-DE" i="1" dirty="0" err="1">
                <a:latin typeface="+mn-lt"/>
              </a:rPr>
              <a:t>of</a:t>
            </a:r>
            <a:r>
              <a:rPr lang="de-DE" i="1" dirty="0">
                <a:latin typeface="+mn-lt"/>
              </a:rPr>
              <a:t> Stale Blocks)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381CDC-7859-4C07-9042-7374CFA46B31}"/>
              </a:ext>
            </a:extLst>
          </p:cNvPr>
          <p:cNvCxnSpPr>
            <a:cxnSpLocks/>
          </p:cNvCxnSpPr>
          <p:nvPr/>
        </p:nvCxnSpPr>
        <p:spPr>
          <a:xfrm>
            <a:off x="1263144" y="2156282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78D21A9-A9B0-4240-A33D-BCEA4D2CE3E0}"/>
              </a:ext>
            </a:extLst>
          </p:cNvPr>
          <p:cNvCxnSpPr>
            <a:cxnSpLocks/>
          </p:cNvCxnSpPr>
          <p:nvPr/>
        </p:nvCxnSpPr>
        <p:spPr>
          <a:xfrm>
            <a:off x="1271325" y="2557495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154D088-CA64-42C7-B259-F1D8CA5360D3}"/>
              </a:ext>
            </a:extLst>
          </p:cNvPr>
          <p:cNvCxnSpPr>
            <a:cxnSpLocks/>
          </p:cNvCxnSpPr>
          <p:nvPr/>
        </p:nvCxnSpPr>
        <p:spPr>
          <a:xfrm>
            <a:off x="1255595" y="2963079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8A2C0E6-B317-478F-B4A4-AE3EDF3EA778}"/>
              </a:ext>
            </a:extLst>
          </p:cNvPr>
          <p:cNvCxnSpPr>
            <a:cxnSpLocks/>
          </p:cNvCxnSpPr>
          <p:nvPr/>
        </p:nvCxnSpPr>
        <p:spPr>
          <a:xfrm>
            <a:off x="1271833" y="4072108"/>
            <a:ext cx="1089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9BDDAC-1EB8-466E-A83F-3C9B6FF76DCF}"/>
              </a:ext>
            </a:extLst>
          </p:cNvPr>
          <p:cNvCxnSpPr>
            <a:cxnSpLocks/>
          </p:cNvCxnSpPr>
          <p:nvPr/>
        </p:nvCxnSpPr>
        <p:spPr>
          <a:xfrm>
            <a:off x="1271832" y="4535694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1D6D6E-993B-4FF0-8BAA-F08EFA135398}"/>
              </a:ext>
            </a:extLst>
          </p:cNvPr>
          <p:cNvCxnSpPr>
            <a:cxnSpLocks/>
          </p:cNvCxnSpPr>
          <p:nvPr/>
        </p:nvCxnSpPr>
        <p:spPr>
          <a:xfrm>
            <a:off x="1271325" y="3431836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9E60B67-FCDE-404A-B588-299ED3F840C8}"/>
              </a:ext>
            </a:extLst>
          </p:cNvPr>
          <p:cNvCxnSpPr>
            <a:cxnSpLocks/>
          </p:cNvCxnSpPr>
          <p:nvPr/>
        </p:nvCxnSpPr>
        <p:spPr>
          <a:xfrm>
            <a:off x="1271831" y="3755839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DF2127-D449-4205-AE19-0CD92C95AFE1}"/>
              </a:ext>
            </a:extLst>
          </p:cNvPr>
          <p:cNvCxnSpPr>
            <a:cxnSpLocks/>
          </p:cNvCxnSpPr>
          <p:nvPr/>
        </p:nvCxnSpPr>
        <p:spPr>
          <a:xfrm>
            <a:off x="1255596" y="4859173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83CA456-473E-4DAE-904B-20641B1D3A0C}"/>
              </a:ext>
            </a:extLst>
          </p:cNvPr>
          <p:cNvCxnSpPr>
            <a:cxnSpLocks/>
          </p:cNvCxnSpPr>
          <p:nvPr/>
        </p:nvCxnSpPr>
        <p:spPr>
          <a:xfrm>
            <a:off x="4300454" y="2948784"/>
            <a:ext cx="829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52C2A6-562D-456F-A658-209E7C02992B}"/>
              </a:ext>
            </a:extLst>
          </p:cNvPr>
          <p:cNvCxnSpPr>
            <a:cxnSpLocks/>
          </p:cNvCxnSpPr>
          <p:nvPr/>
        </p:nvCxnSpPr>
        <p:spPr>
          <a:xfrm>
            <a:off x="4288778" y="4066322"/>
            <a:ext cx="841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endParaRPr lang="de-DE" sz="2200" dirty="0">
              <a:solidFill>
                <a:srgbClr val="FF0000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Approach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F46BA27-8D0E-411B-B83D-CCBB4007C7D4}"/>
              </a:ext>
            </a:extLst>
          </p:cNvPr>
          <p:cNvSpPr/>
          <p:nvPr/>
        </p:nvSpPr>
        <p:spPr>
          <a:xfrm>
            <a:off x="1799110" y="1780183"/>
            <a:ext cx="239881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Identify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affecting</a:t>
            </a:r>
            <a:r>
              <a:rPr lang="de-DE" sz="1600" dirty="0"/>
              <a:t> RADS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D8942-FAF5-4F64-8F92-769769DD1A4E}"/>
              </a:ext>
            </a:extLst>
          </p:cNvPr>
          <p:cNvSpPr/>
          <p:nvPr/>
        </p:nvSpPr>
        <p:spPr>
          <a:xfrm>
            <a:off x="5541374" y="1788842"/>
            <a:ext cx="1638794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Literature</a:t>
            </a:r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4F4CAC-530D-436E-B885-ADAEDD09ED37}"/>
              </a:ext>
            </a:extLst>
          </p:cNvPr>
          <p:cNvSpPr/>
          <p:nvPr/>
        </p:nvSpPr>
        <p:spPr>
          <a:xfrm>
            <a:off x="5440434" y="2928874"/>
            <a:ext cx="1840675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600" dirty="0"/>
              <a:t> </a:t>
            </a:r>
            <a:r>
              <a:rPr lang="de-DE" sz="1600" dirty="0" err="1"/>
              <a:t>blockchain</a:t>
            </a:r>
            <a:r>
              <a:rPr lang="de-DE" sz="1600" dirty="0"/>
              <a:t> </a:t>
            </a:r>
            <a:r>
              <a:rPr lang="de-DE" sz="1600" dirty="0" err="1"/>
              <a:t>simulator</a:t>
            </a:r>
            <a:endParaRPr lang="de-DE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070DC79-F723-4646-AA0C-FD4FA8DB8E32}"/>
              </a:ext>
            </a:extLst>
          </p:cNvPr>
          <p:cNvSpPr/>
          <p:nvPr/>
        </p:nvSpPr>
        <p:spPr>
          <a:xfrm>
            <a:off x="2078179" y="2919968"/>
            <a:ext cx="184067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Model &amp; </a:t>
            </a:r>
            <a:r>
              <a:rPr lang="de-DE" sz="1600" dirty="0" err="1"/>
              <a:t>simulate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EC0A1E-5BB5-43C3-BCB1-3E26C36EB12B}"/>
              </a:ext>
            </a:extLst>
          </p:cNvPr>
          <p:cNvSpPr/>
          <p:nvPr/>
        </p:nvSpPr>
        <p:spPr>
          <a:xfrm>
            <a:off x="5240092" y="4136942"/>
            <a:ext cx="2241363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i="1" dirty="0"/>
              <a:t>PDS</a:t>
            </a:r>
            <a:r>
              <a:rPr lang="de-DE" sz="1600" dirty="0"/>
              <a:t> / </a:t>
            </a:r>
            <a:r>
              <a:rPr lang="de-DE" sz="1600" i="1" dirty="0"/>
              <a:t>PSB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different </a:t>
            </a:r>
            <a:r>
              <a:rPr lang="de-DE" sz="1600" dirty="0" err="1"/>
              <a:t>configurations</a:t>
            </a:r>
            <a:endParaRPr lang="de-DE" sz="16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E46F29-515D-4B2A-B0D2-921F530A6E79}"/>
              </a:ext>
            </a:extLst>
          </p:cNvPr>
          <p:cNvSpPr/>
          <p:nvPr/>
        </p:nvSpPr>
        <p:spPr>
          <a:xfrm>
            <a:off x="1828796" y="4059753"/>
            <a:ext cx="2339439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Analyse </a:t>
            </a:r>
            <a:r>
              <a:rPr lang="de-DE" sz="1600" dirty="0" err="1"/>
              <a:t>parameters</a:t>
            </a:r>
            <a:r>
              <a:rPr lang="de-DE" sz="1600" dirty="0"/>
              <a:t>‘ </a:t>
            </a:r>
            <a:r>
              <a:rPr lang="de-DE" sz="1600" dirty="0" err="1"/>
              <a:t>effects</a:t>
            </a:r>
            <a:r>
              <a:rPr lang="de-DE" sz="1600" dirty="0"/>
              <a:t> on RADS (</a:t>
            </a:r>
            <a:r>
              <a:rPr lang="de-DE" sz="1600" dirty="0" err="1"/>
              <a:t>experimentation</a:t>
            </a:r>
            <a:r>
              <a:rPr lang="de-DE" sz="16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496308E-DC72-4A92-BF99-3DF9A4AED677}"/>
              </a:ext>
            </a:extLst>
          </p:cNvPr>
          <p:cNvSpPr/>
          <p:nvPr/>
        </p:nvSpPr>
        <p:spPr>
          <a:xfrm>
            <a:off x="2131616" y="5438899"/>
            <a:ext cx="1733797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Formulate</a:t>
            </a:r>
            <a:r>
              <a:rPr lang="de-DE" sz="1600" dirty="0"/>
              <a:t>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7FAEF9-A2F2-4153-BF50-0F9894CC1BDD}"/>
              </a:ext>
            </a:extLst>
          </p:cNvPr>
          <p:cNvSpPr/>
          <p:nvPr/>
        </p:nvSpPr>
        <p:spPr>
          <a:xfrm>
            <a:off x="5493874" y="5438899"/>
            <a:ext cx="1733797" cy="777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Results</a:t>
            </a:r>
            <a:r>
              <a:rPr lang="de-DE" sz="1600" dirty="0"/>
              <a:t> &amp; </a:t>
            </a:r>
            <a:r>
              <a:rPr lang="de-DE" sz="1600" dirty="0" err="1"/>
              <a:t>Insights</a:t>
            </a:r>
            <a:endParaRPr lang="de-DE" sz="16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6937FC-482F-49E1-9351-EFB39250CB26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197925" y="2168853"/>
            <a:ext cx="1343449" cy="2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F55002-91E3-498A-A8D3-939DD46EC8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18854" y="3308885"/>
            <a:ext cx="152158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CB2FA3-A125-4985-BCA1-552BD31A74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168235" y="4516953"/>
            <a:ext cx="10718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FAB065-4101-44A7-8EF1-695008BC3B1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3865413" y="5827817"/>
            <a:ext cx="16284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9F74757-EA72-49BC-BE3E-D7D126E0953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998517" y="2558018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A22DD5-0716-4329-A1F3-90CC4616F10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98516" y="3697803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5" name="Gerade Verbindung mit Pfeil 25604">
            <a:extLst>
              <a:ext uri="{FF2B5EF4-FFF2-40B4-BE49-F238E27FC236}">
                <a16:creationId xmlns:a16="http://schemas.microsoft.com/office/drawing/2014/main" id="{92D26F39-067B-46A5-8B05-9C70B3A24A6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98515" y="4974153"/>
            <a:ext cx="1" cy="4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7" name="Gerader Verbinder 25606">
            <a:extLst>
              <a:ext uri="{FF2B5EF4-FFF2-40B4-BE49-F238E27FC236}">
                <a16:creationId xmlns:a16="http://schemas.microsoft.com/office/drawing/2014/main" id="{BAF628CB-2C8C-4D5C-98E4-1887B7081D9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60773" y="4896963"/>
            <a:ext cx="1" cy="54193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0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Parameters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070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14000"/>
              </a:lnSpc>
            </a:pPr>
            <a:r>
              <a:rPr lang="de-DE" sz="2200" dirty="0"/>
              <a:t>TODO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351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07DCDC-6273-4285-A975-6321CAAFF299}"/>
              </a:ext>
            </a:extLst>
          </p:cNvPr>
          <p:cNvSpPr/>
          <p:nvPr/>
        </p:nvSpPr>
        <p:spPr>
          <a:xfrm>
            <a:off x="5404859" y="2332140"/>
            <a:ext cx="1947553" cy="3000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44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64807-1D62-4C5F-9671-DAA514865245}"/>
              </a:ext>
            </a:extLst>
          </p:cNvPr>
          <p:cNvSpPr txBox="1"/>
          <p:nvPr/>
        </p:nvSpPr>
        <p:spPr>
          <a:xfrm>
            <a:off x="4006345" y="2332409"/>
            <a:ext cx="6175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C601A-A2A8-4AE7-ACF9-DB1C0E879C22}"/>
              </a:ext>
            </a:extLst>
          </p:cNvPr>
          <p:cNvSpPr txBox="1"/>
          <p:nvPr/>
        </p:nvSpPr>
        <p:spPr>
          <a:xfrm>
            <a:off x="4006342" y="2733622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0A37D9-1542-4955-81AC-750D96E35C87}"/>
              </a:ext>
            </a:extLst>
          </p:cNvPr>
          <p:cNvSpPr txBox="1"/>
          <p:nvPr/>
        </p:nvSpPr>
        <p:spPr>
          <a:xfrm>
            <a:off x="3998795" y="3134836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387025-4286-493B-AA94-ADDC3F77BD99}"/>
              </a:ext>
            </a:extLst>
          </p:cNvPr>
          <p:cNvSpPr txBox="1"/>
          <p:nvPr/>
        </p:nvSpPr>
        <p:spPr>
          <a:xfrm>
            <a:off x="3998794" y="5041471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2B4379-6E5A-44DF-BA57-86A0140591E4}"/>
              </a:ext>
            </a:extLst>
          </p:cNvPr>
          <p:cNvSpPr txBox="1"/>
          <p:nvPr/>
        </p:nvSpPr>
        <p:spPr>
          <a:xfrm>
            <a:off x="3998794" y="4713112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8F5876-6E4C-4565-82E8-11A2CBEAD552}"/>
              </a:ext>
            </a:extLst>
          </p:cNvPr>
          <p:cNvSpPr txBox="1"/>
          <p:nvPr/>
        </p:nvSpPr>
        <p:spPr>
          <a:xfrm>
            <a:off x="4014525" y="3577365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361B2A-EE79-44EA-B427-D8D4E0A8FC07}"/>
              </a:ext>
            </a:extLst>
          </p:cNvPr>
          <p:cNvSpPr txBox="1"/>
          <p:nvPr/>
        </p:nvSpPr>
        <p:spPr>
          <a:xfrm>
            <a:off x="4014525" y="3905724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50CD9F-BC4E-477C-9DF4-12C627C9BDD7}"/>
              </a:ext>
            </a:extLst>
          </p:cNvPr>
          <p:cNvSpPr txBox="1"/>
          <p:nvPr/>
        </p:nvSpPr>
        <p:spPr>
          <a:xfrm>
            <a:off x="4015032" y="4238743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2C27B4-7893-4910-B0D4-D05DB200A9F7}"/>
              </a:ext>
            </a:extLst>
          </p:cNvPr>
          <p:cNvSpPr txBox="1"/>
          <p:nvPr/>
        </p:nvSpPr>
        <p:spPr>
          <a:xfrm>
            <a:off x="8282048" y="3123440"/>
            <a:ext cx="3695205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PDS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66509A-E144-4B51-828D-88D6C1C31686}"/>
              </a:ext>
            </a:extLst>
          </p:cNvPr>
          <p:cNvSpPr txBox="1"/>
          <p:nvPr/>
        </p:nvSpPr>
        <p:spPr>
          <a:xfrm>
            <a:off x="8282048" y="4238743"/>
            <a:ext cx="35948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PSB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381CDC-7859-4C07-9042-7374CFA46B31}"/>
              </a:ext>
            </a:extLst>
          </p:cNvPr>
          <p:cNvCxnSpPr>
            <a:cxnSpLocks/>
          </p:cNvCxnSpPr>
          <p:nvPr/>
        </p:nvCxnSpPr>
        <p:spPr>
          <a:xfrm>
            <a:off x="4315102" y="2477128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78D21A9-A9B0-4240-A33D-BCEA4D2CE3E0}"/>
              </a:ext>
            </a:extLst>
          </p:cNvPr>
          <p:cNvCxnSpPr>
            <a:cxnSpLocks/>
          </p:cNvCxnSpPr>
          <p:nvPr/>
        </p:nvCxnSpPr>
        <p:spPr>
          <a:xfrm>
            <a:off x="4323283" y="2878341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154D088-CA64-42C7-B259-F1D8CA5360D3}"/>
              </a:ext>
            </a:extLst>
          </p:cNvPr>
          <p:cNvCxnSpPr>
            <a:cxnSpLocks/>
          </p:cNvCxnSpPr>
          <p:nvPr/>
        </p:nvCxnSpPr>
        <p:spPr>
          <a:xfrm>
            <a:off x="4307553" y="3283925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8A2C0E6-B317-478F-B4A4-AE3EDF3EA778}"/>
              </a:ext>
            </a:extLst>
          </p:cNvPr>
          <p:cNvCxnSpPr>
            <a:cxnSpLocks/>
          </p:cNvCxnSpPr>
          <p:nvPr/>
        </p:nvCxnSpPr>
        <p:spPr>
          <a:xfrm>
            <a:off x="4323791" y="4392954"/>
            <a:ext cx="1089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9BDDAC-1EB8-466E-A83F-3C9B6FF76DCF}"/>
              </a:ext>
            </a:extLst>
          </p:cNvPr>
          <p:cNvCxnSpPr>
            <a:cxnSpLocks/>
          </p:cNvCxnSpPr>
          <p:nvPr/>
        </p:nvCxnSpPr>
        <p:spPr>
          <a:xfrm>
            <a:off x="4323790" y="4856540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1D6D6E-993B-4FF0-8BAA-F08EFA135398}"/>
              </a:ext>
            </a:extLst>
          </p:cNvPr>
          <p:cNvCxnSpPr>
            <a:cxnSpLocks/>
          </p:cNvCxnSpPr>
          <p:nvPr/>
        </p:nvCxnSpPr>
        <p:spPr>
          <a:xfrm>
            <a:off x="4323283" y="3752682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9E60B67-FCDE-404A-B588-299ED3F840C8}"/>
              </a:ext>
            </a:extLst>
          </p:cNvPr>
          <p:cNvCxnSpPr>
            <a:cxnSpLocks/>
          </p:cNvCxnSpPr>
          <p:nvPr/>
        </p:nvCxnSpPr>
        <p:spPr>
          <a:xfrm>
            <a:off x="4323789" y="4076685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DF2127-D449-4205-AE19-0CD92C95AFE1}"/>
              </a:ext>
            </a:extLst>
          </p:cNvPr>
          <p:cNvCxnSpPr>
            <a:cxnSpLocks/>
          </p:cNvCxnSpPr>
          <p:nvPr/>
        </p:nvCxnSpPr>
        <p:spPr>
          <a:xfrm>
            <a:off x="4307554" y="5180019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83CA456-473E-4DAE-904B-20641B1D3A0C}"/>
              </a:ext>
            </a:extLst>
          </p:cNvPr>
          <p:cNvCxnSpPr>
            <a:cxnSpLocks/>
          </p:cNvCxnSpPr>
          <p:nvPr/>
        </p:nvCxnSpPr>
        <p:spPr>
          <a:xfrm>
            <a:off x="7352412" y="3269630"/>
            <a:ext cx="829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52C2A6-562D-456F-A658-209E7C02992B}"/>
              </a:ext>
            </a:extLst>
          </p:cNvPr>
          <p:cNvCxnSpPr>
            <a:cxnSpLocks/>
          </p:cNvCxnSpPr>
          <p:nvPr/>
        </p:nvCxnSpPr>
        <p:spPr>
          <a:xfrm>
            <a:off x="7340736" y="4387168"/>
            <a:ext cx="841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C7ADD49B-BF46-43F9-B9FC-9A70FD8B43BA}"/>
              </a:ext>
            </a:extLst>
          </p:cNvPr>
          <p:cNvSpPr/>
          <p:nvPr/>
        </p:nvSpPr>
        <p:spPr>
          <a:xfrm>
            <a:off x="3793175" y="3601277"/>
            <a:ext cx="154380" cy="9508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126BD77B-BE0E-467C-BEA4-BE20D74ECF05}"/>
              </a:ext>
            </a:extLst>
          </p:cNvPr>
          <p:cNvSpPr/>
          <p:nvPr/>
        </p:nvSpPr>
        <p:spPr>
          <a:xfrm>
            <a:off x="3785627" y="4732572"/>
            <a:ext cx="154380" cy="6177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287B6D-C0E8-45D6-969F-530DD820F1AF}"/>
              </a:ext>
            </a:extLst>
          </p:cNvPr>
          <p:cNvSpPr txBox="1"/>
          <p:nvPr/>
        </p:nvSpPr>
        <p:spPr>
          <a:xfrm>
            <a:off x="1735184" y="3905724"/>
            <a:ext cx="1968946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>
                <a:latin typeface="+mn-lt"/>
              </a:rPr>
              <a:t>Latency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network</a:t>
            </a:r>
            <a:endParaRPr lang="de-DE" dirty="0">
              <a:latin typeface="+mn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F870BD-4E7E-45C4-9616-0290F7FCE06C}"/>
              </a:ext>
            </a:extLst>
          </p:cNvPr>
          <p:cNvSpPr txBox="1"/>
          <p:nvPr/>
        </p:nvSpPr>
        <p:spPr>
          <a:xfrm>
            <a:off x="661253" y="4867024"/>
            <a:ext cx="304287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>
                <a:latin typeface="+mn-lt"/>
              </a:rPr>
              <a:t>Topology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density</a:t>
            </a:r>
            <a:r>
              <a:rPr lang="de-DE" dirty="0">
                <a:latin typeface="+mn-lt"/>
              </a:rPr>
              <a:t>)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network</a:t>
            </a:r>
            <a:endParaRPr lang="de-DE" dirty="0">
              <a:latin typeface="+mn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610A20C-773B-46B0-B4D9-F1F5384FF8FB}"/>
              </a:ext>
            </a:extLst>
          </p:cNvPr>
          <p:cNvSpPr txBox="1"/>
          <p:nvPr/>
        </p:nvSpPr>
        <p:spPr>
          <a:xfrm>
            <a:off x="366848" y="2342523"/>
            <a:ext cx="3553980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attacking</a:t>
            </a:r>
            <a:r>
              <a:rPr lang="de-DE" dirty="0"/>
              <a:t> / </a:t>
            </a:r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EBFC450-D9D0-40D5-BB91-F2B17F7A795A}"/>
              </a:ext>
            </a:extLst>
          </p:cNvPr>
          <p:cNvSpPr txBox="1"/>
          <p:nvPr/>
        </p:nvSpPr>
        <p:spPr>
          <a:xfrm>
            <a:off x="1226030" y="2736689"/>
            <a:ext cx="269511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confirmations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  <a:r>
              <a:rPr lang="de-DE" dirty="0"/>
              <a:t>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36BB1A1-2DF7-4438-AFCF-279FF4A4960B}"/>
              </a:ext>
            </a:extLst>
          </p:cNvPr>
          <p:cNvSpPr txBox="1"/>
          <p:nvPr/>
        </p:nvSpPr>
        <p:spPr>
          <a:xfrm>
            <a:off x="1509550" y="3143671"/>
            <a:ext cx="242189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/>
              <a:t>Mining difficulty </a:t>
            </a:r>
            <a:r>
              <a:rPr lang="de-DE" dirty="0" err="1"/>
              <a:t>target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33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Model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0246D6-D702-4E90-91AB-AEACA7B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8" y="1683544"/>
            <a:ext cx="6307687" cy="45069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D687AD-307E-4F2D-A95C-3BC34C72773F}"/>
              </a:ext>
            </a:extLst>
          </p:cNvPr>
          <p:cNvSpPr txBox="1"/>
          <p:nvPr/>
        </p:nvSpPr>
        <p:spPr>
          <a:xfrm>
            <a:off x="2721476" y="235525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794EB1-1481-4F2A-8B86-C49FD27F1B0F}"/>
              </a:ext>
            </a:extLst>
          </p:cNvPr>
          <p:cNvSpPr txBox="1"/>
          <p:nvPr/>
        </p:nvSpPr>
        <p:spPr>
          <a:xfrm>
            <a:off x="6543180" y="4050443"/>
            <a:ext cx="96091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  <a:endParaRPr lang="de-DE" i="1" baseline="-25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3532EB-3705-4B52-B92F-64302DF321F9}"/>
              </a:ext>
            </a:extLst>
          </p:cNvPr>
          <p:cNvSpPr txBox="1"/>
          <p:nvPr/>
        </p:nvSpPr>
        <p:spPr>
          <a:xfrm>
            <a:off x="2471081" y="4358024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CC9D30-4EED-49F6-B0AC-13F3DAF1E904}"/>
              </a:ext>
            </a:extLst>
          </p:cNvPr>
          <p:cNvSpPr txBox="1"/>
          <p:nvPr/>
        </p:nvSpPr>
        <p:spPr>
          <a:xfrm>
            <a:off x="4275941" y="4528338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15168B-11DA-40E6-ADEA-175D8F4FBE01}"/>
              </a:ext>
            </a:extLst>
          </p:cNvPr>
          <p:cNvSpPr txBox="1"/>
          <p:nvPr/>
        </p:nvSpPr>
        <p:spPr>
          <a:xfrm>
            <a:off x="5187492" y="2375402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9115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Experiment Design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 err="1">
                <a:solidFill>
                  <a:schemeClr val="bg2"/>
                </a:solidFill>
              </a:rPr>
              <a:t>Results</a:t>
            </a:r>
            <a:endParaRPr lang="de-DE" sz="20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14505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Eight </a:t>
            </a:r>
            <a:r>
              <a:rPr lang="de-DE" sz="2200" dirty="0" err="1"/>
              <a:t>independent</a:t>
            </a:r>
            <a:r>
              <a:rPr lang="de-DE" sz="2200" dirty="0"/>
              <a:t> variables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interval</a:t>
            </a:r>
            <a:r>
              <a:rPr lang="de-DE" sz="2200" dirty="0"/>
              <a:t> </a:t>
            </a:r>
            <a:r>
              <a:rPr lang="de-DE" sz="2200" dirty="0" err="1"/>
              <a:t>scales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Factorial</a:t>
            </a:r>
            <a:r>
              <a:rPr lang="de-DE" sz="2000" dirty="0"/>
              <a:t> design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reach</a:t>
            </a: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Multiple </a:t>
            </a:r>
            <a:r>
              <a:rPr lang="de-DE" sz="2200" dirty="0" err="1"/>
              <a:t>experiments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individual </a:t>
            </a:r>
            <a:r>
              <a:rPr lang="de-DE" sz="2200" dirty="0" err="1"/>
              <a:t>parameter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Not </a:t>
            </a:r>
            <a:r>
              <a:rPr lang="de-DE" sz="2200" dirty="0" err="1"/>
              <a:t>currently</a:t>
            </a:r>
            <a:r>
              <a:rPr lang="de-DE" sz="2200" dirty="0"/>
              <a:t> </a:t>
            </a:r>
            <a:r>
              <a:rPr lang="de-DE" sz="2200" dirty="0" err="1"/>
              <a:t>tested</a:t>
            </a:r>
            <a:r>
              <a:rPr lang="de-DE" sz="2200" dirty="0"/>
              <a:t> variables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default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Dependent</a:t>
            </a:r>
            <a:r>
              <a:rPr lang="de-DE" sz="2200" dirty="0"/>
              <a:t> variables: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/>
              <a:t>Percentage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successful</a:t>
            </a:r>
            <a:r>
              <a:rPr lang="de-DE" sz="2200" dirty="0"/>
              <a:t> double-</a:t>
            </a:r>
            <a:r>
              <a:rPr lang="de-DE" sz="2200" dirty="0" err="1"/>
              <a:t>spends</a:t>
            </a:r>
            <a:r>
              <a:rPr lang="de-DE" sz="2200" dirty="0"/>
              <a:t> (PDS)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 err="1"/>
              <a:t>Percentage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stale </a:t>
            </a:r>
            <a:r>
              <a:rPr lang="de-DE" sz="2200" dirty="0" err="1"/>
              <a:t>blocks</a:t>
            </a:r>
            <a:r>
              <a:rPr lang="de-DE" sz="2200" dirty="0"/>
              <a:t> (PSB)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43374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42D6C0-F91B-4F07-BCED-555FF9D6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Double-</a:t>
            </a:r>
            <a:r>
              <a:rPr lang="de-DE" sz="2000" dirty="0" err="1"/>
              <a:t>spends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R &gt; 0.5</a:t>
            </a:r>
            <a:br>
              <a:rPr lang="de-DE" sz="2000" dirty="0"/>
            </a:b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succeed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/>
              <a:t>But: DSA at R = 0.5</a:t>
            </a:r>
            <a:br>
              <a:rPr lang="de-DE" sz="2000" dirty="0"/>
            </a:br>
            <a:r>
              <a:rPr lang="de-DE" sz="2000" dirty="0"/>
              <a:t>not guranteed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Simulator end </a:t>
            </a:r>
            <a:r>
              <a:rPr lang="de-DE" sz="1800" dirty="0" err="1"/>
              <a:t>condition</a:t>
            </a:r>
            <a:r>
              <a:rPr lang="de-DE" sz="1800" dirty="0"/>
              <a:t>?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 err="1"/>
              <a:t>Influence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 Parameters?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Ratio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attacking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29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4EEDD4-C31D-4CEB-9E7D-FDB6C1C9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519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4987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3E176B-C736-4960-BF27-88C28D05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265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computing</a:t>
            </a:r>
            <a:r>
              <a:rPr lang="de-DE" sz="2000" dirty="0"/>
              <a:t> power</a:t>
            </a:r>
            <a:br>
              <a:rPr lang="de-DE" sz="2000" dirty="0"/>
            </a:b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attackers</a:t>
            </a:r>
            <a:r>
              <a:rPr lang="de-DE" sz="2000" dirty="0"/>
              <a:t>‘ </a:t>
            </a:r>
            <a:r>
              <a:rPr lang="de-DE" sz="2000" dirty="0" err="1"/>
              <a:t>control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3198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3F34211-2A33-431A-A2FB-2037592D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3" y="1139205"/>
            <a:ext cx="5637535" cy="532192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Percentage </a:t>
            </a:r>
            <a:r>
              <a:rPr lang="de-DE" sz="2000" dirty="0" err="1"/>
              <a:t>of</a:t>
            </a:r>
            <a:r>
              <a:rPr lang="de-DE" sz="2000" dirty="0"/>
              <a:t> stale </a:t>
            </a:r>
            <a:r>
              <a:rPr lang="de-DE" sz="2000" dirty="0" err="1"/>
              <a:t>blocks</a:t>
            </a:r>
            <a:br>
              <a:rPr lang="de-DE" sz="2000" dirty="0"/>
            </a:b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rising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More </a:t>
            </a:r>
            <a:r>
              <a:rPr lang="de-DE" sz="2000" dirty="0" err="1"/>
              <a:t>computing</a:t>
            </a:r>
            <a:r>
              <a:rPr lang="de-DE" sz="2000" dirty="0"/>
              <a:t> power </a:t>
            </a:r>
            <a:r>
              <a:rPr lang="de-DE" sz="2000" dirty="0" err="1"/>
              <a:t>is</a:t>
            </a:r>
            <a:br>
              <a:rPr lang="de-DE" sz="2000" dirty="0"/>
            </a:br>
            <a:r>
              <a:rPr lang="de-DE" sz="2000" dirty="0" err="1"/>
              <a:t>wasted</a:t>
            </a:r>
            <a:r>
              <a:rPr lang="de-DE" sz="2000" dirty="0"/>
              <a:t> on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Lower </a:t>
            </a:r>
            <a:r>
              <a:rPr lang="de-DE" sz="2000" dirty="0" err="1"/>
              <a:t>resistance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br>
              <a:rPr lang="de-DE" sz="2000" dirty="0"/>
            </a:br>
            <a:r>
              <a:rPr lang="de-DE" sz="2000" dirty="0"/>
              <a:t>double-</a:t>
            </a:r>
            <a:r>
              <a:rPr lang="de-DE" sz="2000" dirty="0" err="1"/>
              <a:t>spend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FE9521-8241-4055-9477-3155CD69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Direct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on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L</a:t>
            </a:r>
            <a:r>
              <a:rPr lang="de-DE" sz="2000" baseline="-25000" dirty="0"/>
              <a:t>A </a:t>
            </a:r>
            <a:r>
              <a:rPr lang="de-DE" sz="2000" dirty="0" err="1"/>
              <a:t>analogous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opposite</a:t>
            </a:r>
            <a:r>
              <a:rPr lang="de-DE" sz="2000" dirty="0"/>
              <a:t> </a:t>
            </a:r>
            <a:r>
              <a:rPr lang="de-DE" sz="2000" dirty="0" err="1"/>
              <a:t>direction</a:t>
            </a:r>
            <a:r>
              <a:rPr lang="de-DE" sz="2000" dirty="0"/>
              <a:t>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Network </a:t>
            </a:r>
            <a:r>
              <a:rPr lang="de-DE" sz="2000" dirty="0" err="1"/>
              <a:t>densities</a:t>
            </a:r>
            <a:r>
              <a:rPr lang="de-DE" sz="2000" dirty="0"/>
              <a:t> D</a:t>
            </a:r>
            <a:r>
              <a:rPr lang="de-DE" sz="2000" baseline="-25000" dirty="0"/>
              <a:t>T</a:t>
            </a:r>
            <a:r>
              <a:rPr lang="de-DE" sz="2000" dirty="0"/>
              <a:t>, D</a:t>
            </a:r>
            <a:r>
              <a:rPr lang="de-DE" sz="2000" baseline="-25000" dirty="0"/>
              <a:t>A</a:t>
            </a:r>
            <a:br>
              <a:rPr lang="de-DE" sz="2000" dirty="0"/>
            </a:br>
            <a:r>
              <a:rPr lang="de-DE" sz="2000" dirty="0" err="1"/>
              <a:t>produce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4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BDF0D52-AF22-4CFF-BF00-9C0BDD83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3" y="1164605"/>
            <a:ext cx="5637535" cy="532192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High T </a:t>
            </a: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rate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Amplifies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br>
              <a:rPr lang="de-DE" sz="2000" dirty="0"/>
            </a:br>
            <a:r>
              <a:rPr lang="de-DE" sz="2000" dirty="0" err="1"/>
              <a:t>resulting</a:t>
            </a:r>
            <a:r>
              <a:rPr lang="de-DE" sz="2000" dirty="0"/>
              <a:t> in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Difficulty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180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Blockchain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Double-</a:t>
            </a:r>
            <a:r>
              <a:rPr lang="de-DE" sz="2000" dirty="0" err="1">
                <a:solidFill>
                  <a:schemeClr val="bg2"/>
                </a:solidFill>
              </a:rPr>
              <a:t>Spend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 err="1">
                <a:solidFill>
                  <a:schemeClr val="bg2"/>
                </a:solidFill>
              </a:rPr>
              <a:t>Attacks</a:t>
            </a:r>
            <a:endParaRPr lang="de-DE" sz="2000" dirty="0">
              <a:solidFill>
                <a:schemeClr val="bg2"/>
              </a:solidFill>
            </a:endParaRP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Problem Statement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Approach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285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2D397-FCAD-439E-95F3-94636AD2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646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reduce</a:t>
            </a:r>
            <a:br>
              <a:rPr lang="de-DE" sz="2000" dirty="0"/>
            </a:b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Low </a:t>
            </a:r>
            <a:r>
              <a:rPr lang="de-DE" sz="2000" dirty="0" err="1"/>
              <a:t>difficutly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creates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time </a:t>
            </a:r>
            <a:br>
              <a:rPr lang="de-DE" sz="2000" dirty="0"/>
            </a:br>
            <a:r>
              <a:rPr lang="de-DE" sz="2000" dirty="0" err="1"/>
              <a:t>between</a:t>
            </a:r>
            <a:r>
              <a:rPr lang="de-DE" sz="2000" dirty="0"/>
              <a:t> block </a:t>
            </a:r>
            <a:r>
              <a:rPr lang="de-DE" sz="2000" dirty="0" err="1"/>
              <a:t>creations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Less</a:t>
            </a:r>
            <a:r>
              <a:rPr lang="de-DE" sz="2000" dirty="0"/>
              <a:t> stale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at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latencies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Difficulty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7415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Building </a:t>
            </a:r>
            <a:r>
              <a:rPr lang="de-DE" sz="2000" dirty="0" err="1">
                <a:solidFill>
                  <a:schemeClr val="bg2"/>
                </a:solidFill>
              </a:rPr>
              <a:t>the</a:t>
            </a:r>
            <a:r>
              <a:rPr lang="de-DE" sz="2000" dirty="0">
                <a:solidFill>
                  <a:schemeClr val="bg2"/>
                </a:solidFill>
              </a:rPr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Model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092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10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Building </a:t>
            </a:r>
            <a:r>
              <a:rPr lang="de-DE" sz="3000" dirty="0" err="1">
                <a:solidFill>
                  <a:schemeClr val="bg2"/>
                </a:solidFill>
              </a:rPr>
              <a:t>the</a:t>
            </a:r>
            <a:r>
              <a:rPr lang="de-DE" sz="3000" dirty="0">
                <a:solidFill>
                  <a:schemeClr val="bg2"/>
                </a:solidFill>
              </a:rPr>
              <a:t> Model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CE02983-F46C-4EA5-B9F6-7E384BD7EF98}"/>
              </a:ext>
            </a:extLst>
          </p:cNvPr>
          <p:cNvSpPr/>
          <p:nvPr/>
        </p:nvSpPr>
        <p:spPr>
          <a:xfrm>
            <a:off x="5035554" y="2196908"/>
            <a:ext cx="2350490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Simple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i="1" dirty="0"/>
              <a:t>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80EFE0D-E18B-4113-ACF6-51284927A864}"/>
              </a:ext>
            </a:extLst>
          </p:cNvPr>
          <p:cNvSpPr/>
          <p:nvPr/>
        </p:nvSpPr>
        <p:spPr>
          <a:xfrm>
            <a:off x="5035554" y="3617551"/>
            <a:ext cx="2350490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Fit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constants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117FA21-312C-4D12-9F8F-65031BA2D789}"/>
              </a:ext>
            </a:extLst>
          </p:cNvPr>
          <p:cNvSpPr/>
          <p:nvPr/>
        </p:nvSpPr>
        <p:spPr>
          <a:xfrm>
            <a:off x="4809923" y="5038195"/>
            <a:ext cx="2801752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Include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(</a:t>
            </a:r>
            <a:r>
              <a:rPr lang="de-DE" sz="1600" dirty="0" err="1"/>
              <a:t>analytically</a:t>
            </a:r>
            <a:r>
              <a:rPr lang="de-DE" sz="1600" dirty="0"/>
              <a:t> / </a:t>
            </a:r>
            <a:r>
              <a:rPr lang="de-DE" sz="1600" dirty="0" err="1"/>
              <a:t>trial</a:t>
            </a:r>
            <a:r>
              <a:rPr lang="de-DE" sz="1600" dirty="0"/>
              <a:t> and </a:t>
            </a:r>
            <a:r>
              <a:rPr lang="de-DE" sz="1600" dirty="0" err="1"/>
              <a:t>error</a:t>
            </a:r>
            <a:r>
              <a:rPr lang="de-DE" sz="1600" dirty="0"/>
              <a:t>)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4090A90-14BA-4A27-BCB4-23EAB9AF03BE}"/>
              </a:ext>
            </a:extLst>
          </p:cNvPr>
          <p:cNvCxnSpPr>
            <a:cxnSpLocks/>
            <a:stCxn id="10" idx="3"/>
            <a:endCxn id="4" idx="3"/>
          </p:cNvCxnSpPr>
          <p:nvPr/>
        </p:nvCxnSpPr>
        <p:spPr>
          <a:xfrm flipH="1" flipV="1">
            <a:off x="7386044" y="4033188"/>
            <a:ext cx="225631" cy="1420644"/>
          </a:xfrm>
          <a:prstGeom prst="bentConnector3">
            <a:avLst>
              <a:gd name="adj1" fmla="val -1013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00F24FC-02B7-4483-B456-0E6A6DC6230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210799" y="3028181"/>
            <a:ext cx="0" cy="58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8895D0-D1F9-405D-A3FE-C3E706C7A25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210799" y="4448824"/>
            <a:ext cx="0" cy="589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15" name="Rechteck: abgerundete Ecken 25614">
            <a:extLst>
              <a:ext uri="{FF2B5EF4-FFF2-40B4-BE49-F238E27FC236}">
                <a16:creationId xmlns:a16="http://schemas.microsoft.com/office/drawing/2014/main" id="{2D8D3F25-96B8-4709-B8AC-021A26407368}"/>
              </a:ext>
            </a:extLst>
          </p:cNvPr>
          <p:cNvSpPr/>
          <p:nvPr/>
        </p:nvSpPr>
        <p:spPr>
          <a:xfrm>
            <a:off x="1269386" y="3675398"/>
            <a:ext cx="1727282" cy="715577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Final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25616" name="Rechteck 25615">
            <a:extLst>
              <a:ext uri="{FF2B5EF4-FFF2-40B4-BE49-F238E27FC236}">
                <a16:creationId xmlns:a16="http://schemas.microsoft.com/office/drawing/2014/main" id="{D0C60B9C-61AA-42C1-A36D-FB514A75DCE5}"/>
              </a:ext>
            </a:extLst>
          </p:cNvPr>
          <p:cNvSpPr/>
          <p:nvPr/>
        </p:nvSpPr>
        <p:spPr>
          <a:xfrm>
            <a:off x="1111750" y="2131224"/>
            <a:ext cx="2042554" cy="9737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All </a:t>
            </a:r>
            <a:r>
              <a:rPr lang="de-DE" sz="1600" dirty="0" err="1"/>
              <a:t>experiments</a:t>
            </a:r>
            <a:r>
              <a:rPr lang="de-DE" sz="1600" dirty="0"/>
              <a:t> </a:t>
            </a:r>
            <a:r>
              <a:rPr lang="de-DE" sz="1600" dirty="0" err="1"/>
              <a:t>sufficiently</a:t>
            </a:r>
            <a:r>
              <a:rPr lang="de-DE" sz="1600" dirty="0"/>
              <a:t> </a:t>
            </a:r>
            <a:r>
              <a:rPr lang="de-DE" sz="1600" dirty="0" err="1"/>
              <a:t>fitted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models</a:t>
            </a:r>
            <a:endParaRPr lang="de-DE" sz="1600" dirty="0"/>
          </a:p>
        </p:txBody>
      </p:sp>
      <p:cxnSp>
        <p:nvCxnSpPr>
          <p:cNvPr id="25623" name="Gerade Verbindung mit Pfeil 25622">
            <a:extLst>
              <a:ext uri="{FF2B5EF4-FFF2-40B4-BE49-F238E27FC236}">
                <a16:creationId xmlns:a16="http://schemas.microsoft.com/office/drawing/2014/main" id="{2D2F15C0-3D4A-4D3D-B665-B6CB421AA651}"/>
              </a:ext>
            </a:extLst>
          </p:cNvPr>
          <p:cNvCxnSpPr>
            <a:stCxn id="4" idx="1"/>
            <a:endCxn id="25615" idx="3"/>
          </p:cNvCxnSpPr>
          <p:nvPr/>
        </p:nvCxnSpPr>
        <p:spPr>
          <a:xfrm flipH="1" flipV="1">
            <a:off x="2996668" y="4033187"/>
            <a:ext cx="20388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43" name="Textfeld 25642">
            <a:extLst>
              <a:ext uri="{FF2B5EF4-FFF2-40B4-BE49-F238E27FC236}">
                <a16:creationId xmlns:a16="http://schemas.microsoft.com/office/drawing/2014/main" id="{989082CB-5B7D-469B-AB90-910FC23ED9E2}"/>
              </a:ext>
            </a:extLst>
          </p:cNvPr>
          <p:cNvSpPr txBox="1"/>
          <p:nvPr/>
        </p:nvSpPr>
        <p:spPr>
          <a:xfrm>
            <a:off x="3210400" y="3827485"/>
            <a:ext cx="198317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[all </a:t>
            </a:r>
            <a:r>
              <a:rPr lang="de-DE" sz="1200" dirty="0" err="1">
                <a:latin typeface="+mn-lt"/>
              </a:rPr>
              <a:t>parameters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included</a:t>
            </a:r>
            <a:r>
              <a:rPr lang="de-DE" sz="1200" dirty="0">
                <a:latin typeface="+mn-lt"/>
              </a:rPr>
              <a:t>]</a:t>
            </a:r>
          </a:p>
        </p:txBody>
      </p:sp>
      <p:cxnSp>
        <p:nvCxnSpPr>
          <p:cNvPr id="25647" name="Gerade Verbindung mit Pfeil 25646">
            <a:extLst>
              <a:ext uri="{FF2B5EF4-FFF2-40B4-BE49-F238E27FC236}">
                <a16:creationId xmlns:a16="http://schemas.microsoft.com/office/drawing/2014/main" id="{F745E2D3-91D6-481D-AF14-FDDA566FEF59}"/>
              </a:ext>
            </a:extLst>
          </p:cNvPr>
          <p:cNvCxnSpPr>
            <a:stCxn id="25616" idx="3"/>
            <a:endCxn id="3" idx="1"/>
          </p:cNvCxnSpPr>
          <p:nvPr/>
        </p:nvCxnSpPr>
        <p:spPr>
          <a:xfrm flipV="1">
            <a:off x="3154304" y="2612545"/>
            <a:ext cx="1881250" cy="556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Empirical</a:t>
            </a:r>
            <a:r>
              <a:rPr lang="de-DE" sz="2200" dirty="0"/>
              <a:t> </a:t>
            </a:r>
            <a:r>
              <a:rPr lang="de-DE" sz="2200" dirty="0" err="1"/>
              <a:t>constants</a:t>
            </a:r>
            <a:r>
              <a:rPr lang="de-DE" sz="2200" dirty="0"/>
              <a:t> omitted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Multiplied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100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receive</a:t>
            </a:r>
            <a:r>
              <a:rPr lang="de-DE" sz="2200" dirty="0"/>
              <a:t> percentage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exp</a:t>
            </a:r>
            <a:r>
              <a:rPr lang="de-DE" sz="2200" dirty="0"/>
              <a:t>(x) </a:t>
            </a:r>
            <a:r>
              <a:rPr lang="de-DE" sz="2200" dirty="0" err="1"/>
              <a:t>corresponds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e</a:t>
            </a:r>
            <a:r>
              <a:rPr lang="de-DE" sz="2200" baseline="30000" dirty="0"/>
              <a:t>x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EA653B-C871-440B-8757-6DC878C5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762125"/>
            <a:ext cx="6600000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1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37CE32-7904-48B8-9F54-7F12346B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80" y="2232562"/>
            <a:ext cx="4681389" cy="441930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358BC89-562B-4D18-B850-BAE5373E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36" y="1762125"/>
            <a:ext cx="5337928" cy="70094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br>
              <a:rPr lang="de-DE" sz="2000" dirty="0"/>
            </a:br>
            <a:r>
              <a:rPr lang="de-DE" sz="2000" dirty="0" err="1"/>
              <a:t>amplified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density</a:t>
            </a:r>
            <a:br>
              <a:rPr lang="de-DE" sz="2000" dirty="0"/>
            </a:br>
            <a:r>
              <a:rPr lang="de-DE" sz="2000" dirty="0"/>
              <a:t>and </a:t>
            </a:r>
            <a:r>
              <a:rPr lang="de-DE" sz="2000" dirty="0" err="1"/>
              <a:t>mining</a:t>
            </a:r>
            <a:r>
              <a:rPr lang="de-DE" sz="2000" dirty="0"/>
              <a:t> difficulty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br>
              <a:rPr lang="de-DE" sz="2000" dirty="0"/>
            </a:b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Nodes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0851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10918AA-105C-4616-9D32-15B03FE1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78" y="2245262"/>
            <a:ext cx="4681390" cy="44193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34C5970-FCDD-4F57-8D9A-FB2AB3B0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36" y="1762126"/>
            <a:ext cx="5337928" cy="70094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C and LC </a:t>
            </a:r>
            <a:r>
              <a:rPr lang="de-DE" sz="2000" dirty="0" err="1"/>
              <a:t>produce</a:t>
            </a:r>
            <a:br>
              <a:rPr lang="de-DE" sz="2000" dirty="0"/>
            </a:br>
            <a:r>
              <a:rPr lang="de-DE" sz="2000" dirty="0" err="1"/>
              <a:t>dampening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power </a:t>
            </a:r>
            <a:br>
              <a:rPr lang="de-DE" sz="2000" dirty="0"/>
            </a:br>
            <a:r>
              <a:rPr lang="de-DE" sz="2000" dirty="0" err="1"/>
              <a:t>controlled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attacker</a:t>
            </a:r>
            <a:endParaRPr lang="de-DE" sz="2000" dirty="0"/>
          </a:p>
          <a:p>
            <a:pPr>
              <a:lnSpc>
                <a:spcPct val="114000"/>
              </a:lnSpc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83345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FF0000"/>
                </a:solidFill>
              </a:rPr>
              <a:t>Simulator -&gt; </a:t>
            </a:r>
            <a:r>
              <a:rPr lang="de-DE" sz="2200" dirty="0" err="1">
                <a:solidFill>
                  <a:srgbClr val="FF0000"/>
                </a:solidFill>
              </a:rPr>
              <a:t>model</a:t>
            </a:r>
            <a:r>
              <a:rPr lang="de-DE" sz="2200" dirty="0">
                <a:solidFill>
                  <a:srgbClr val="FF0000"/>
                </a:solidFill>
              </a:rPr>
              <a:t> -&gt; Additional </a:t>
            </a:r>
            <a:r>
              <a:rPr lang="de-DE" sz="2200" dirty="0" err="1">
                <a:solidFill>
                  <a:srgbClr val="FF0000"/>
                </a:solidFill>
              </a:rPr>
              <a:t>findings</a:t>
            </a:r>
            <a:r>
              <a:rPr lang="de-DE" sz="2200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Definition </a:t>
            </a:r>
            <a:r>
              <a:rPr lang="de-DE" sz="2200" dirty="0" err="1"/>
              <a:t>of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51%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majority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misleading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Capability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conducting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Architectures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higher</a:t>
            </a:r>
            <a:r>
              <a:rPr lang="de-DE" sz="2200" dirty="0"/>
              <a:t> stale block </a:t>
            </a:r>
            <a:r>
              <a:rPr lang="de-DE" sz="2200" dirty="0" err="1"/>
              <a:t>rates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vulnerable</a:t>
            </a:r>
          </a:p>
          <a:p>
            <a:pPr>
              <a:lnSpc>
                <a:spcPct val="114000"/>
              </a:lnSpc>
            </a:pPr>
            <a:endParaRPr lang="de-DE" sz="2200" dirty="0"/>
          </a:p>
          <a:p>
            <a:pPr>
              <a:lnSpc>
                <a:spcPct val="114000"/>
              </a:lnSpc>
            </a:pPr>
            <a:r>
              <a:rPr lang="de-DE" sz="2200" dirty="0" err="1"/>
              <a:t>Implication</a:t>
            </a:r>
            <a:r>
              <a:rPr lang="de-DE" sz="2200" dirty="0"/>
              <a:t>: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Simulator and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a </a:t>
            </a: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Conclusion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62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Andreas M. Antonopoulos. </a:t>
            </a:r>
            <a:r>
              <a:rPr lang="en-US" i="1" dirty="0"/>
              <a:t>Mastering Bitcoin: Programming the Open Blockchain</a:t>
            </a:r>
            <a:r>
              <a:rPr lang="en-US" dirty="0"/>
              <a:t>. "O'Reilly Media, Inc.", 2017.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/>
              <a:t>C. Decker and R. </a:t>
            </a:r>
            <a:r>
              <a:rPr lang="de-DE" dirty="0" err="1"/>
              <a:t>Wattenhofer</a:t>
            </a:r>
            <a:r>
              <a:rPr lang="de-DE" dirty="0"/>
              <a:t>. Information </a:t>
            </a:r>
            <a:r>
              <a:rPr lang="de-DE" dirty="0" err="1"/>
              <a:t>propagation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Bitcoin </a:t>
            </a:r>
            <a:r>
              <a:rPr lang="de-DE" dirty="0" err="1"/>
              <a:t>network</a:t>
            </a:r>
            <a:r>
              <a:rPr lang="de-DE" dirty="0"/>
              <a:t>. In </a:t>
            </a:r>
            <a:r>
              <a:rPr lang="de-DE" i="1" dirty="0"/>
              <a:t>IEEE P2P 2013 Proceedings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1-10, 2013.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Satoshi Nakamoto. Bitcoin: A peer-to-peer electronic cash system. </a:t>
            </a:r>
            <a:r>
              <a:rPr lang="de-DE" dirty="0"/>
              <a:t>2008.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Carlos Pinzon and Camilo Rocha. Double-spend attack models with time advantage for bitcoin. </a:t>
            </a:r>
            <a:r>
              <a:rPr lang="en-US" i="1" dirty="0"/>
              <a:t>Electronic Notes in Theoretical Computer Science</a:t>
            </a:r>
            <a:r>
              <a:rPr lang="en-US" dirty="0"/>
              <a:t>, 329:79-103, 2016. CLEI 2016 - The Latin </a:t>
            </a:r>
            <a:r>
              <a:rPr lang="de-DE" dirty="0"/>
              <a:t>American Computing Conference.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Meni</a:t>
            </a:r>
            <a:r>
              <a:rPr lang="en-US" dirty="0"/>
              <a:t> Rosenfeld. Analysis of </a:t>
            </a:r>
            <a:r>
              <a:rPr lang="en-US" dirty="0" err="1"/>
              <a:t>hashrate</a:t>
            </a:r>
            <a:r>
              <a:rPr lang="en-US" dirty="0"/>
              <a:t>-based double spending. </a:t>
            </a:r>
            <a:r>
              <a:rPr lang="de-DE" i="1" dirty="0" err="1"/>
              <a:t>CoRR</a:t>
            </a:r>
            <a:r>
              <a:rPr lang="de-DE" dirty="0"/>
              <a:t>, </a:t>
            </a:r>
            <a:r>
              <a:rPr lang="de-DE" dirty="0" err="1"/>
              <a:t>abs</a:t>
            </a:r>
            <a:r>
              <a:rPr lang="de-DE" dirty="0"/>
              <a:t>/1402.2009, 2014.</a:t>
            </a: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6643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59239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D7C13D-B3F5-46A8-85B5-D7DE5B10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749425"/>
            <a:ext cx="8494712" cy="39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Distributed database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Entries</a:t>
            </a:r>
            <a:r>
              <a:rPr lang="de-DE" sz="2200" dirty="0"/>
              <a:t> (</a:t>
            </a:r>
            <a:r>
              <a:rPr lang="de-DE" sz="2200" dirty="0" err="1"/>
              <a:t>blocks</a:t>
            </a:r>
            <a:r>
              <a:rPr lang="de-DE" sz="2200" dirty="0"/>
              <a:t>)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linked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their</a:t>
            </a:r>
            <a:r>
              <a:rPr lang="de-DE" sz="2200" dirty="0"/>
              <a:t> hashes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nodes </a:t>
            </a:r>
            <a:r>
              <a:rPr lang="de-DE" sz="2200" dirty="0" err="1"/>
              <a:t>maintaining</a:t>
            </a:r>
            <a:r>
              <a:rPr lang="de-DE" sz="2200" dirty="0"/>
              <a:t> </a:t>
            </a:r>
            <a:r>
              <a:rPr lang="de-DE" sz="2200" dirty="0" err="1"/>
              <a:t>local</a:t>
            </a:r>
            <a:r>
              <a:rPr lang="de-DE" sz="2200" dirty="0"/>
              <a:t> </a:t>
            </a:r>
            <a:r>
              <a:rPr lang="de-DE" sz="2200" dirty="0" err="1"/>
              <a:t>copies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blockchain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Next block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chosen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“</a:t>
            </a:r>
            <a:r>
              <a:rPr lang="de-DE" sz="2200" dirty="0" err="1"/>
              <a:t>random</a:t>
            </a:r>
            <a:r>
              <a:rPr lang="de-DE" sz="2200" dirty="0"/>
              <a:t>” </a:t>
            </a:r>
            <a:r>
              <a:rPr lang="de-DE" sz="2200" dirty="0" err="1"/>
              <a:t>node</a:t>
            </a:r>
            <a:r>
              <a:rPr lang="de-DE" sz="2200" dirty="0"/>
              <a:t> and </a:t>
            </a:r>
            <a:r>
              <a:rPr lang="de-DE" sz="2200" dirty="0" err="1"/>
              <a:t>broadcasted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all peers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 err="1"/>
              <a:t>No</a:t>
            </a:r>
            <a:r>
              <a:rPr lang="de-DE" sz="2200" dirty="0"/>
              <a:t> intermediate, </a:t>
            </a:r>
            <a:r>
              <a:rPr lang="de-DE" sz="2200" dirty="0" err="1"/>
              <a:t>trusted</a:t>
            </a:r>
            <a:r>
              <a:rPr lang="de-DE" sz="2200" dirty="0"/>
              <a:t> </a:t>
            </a:r>
            <a:r>
              <a:rPr lang="de-DE" sz="2200" dirty="0" err="1"/>
              <a:t>authority</a:t>
            </a:r>
            <a:endParaRPr lang="de-DE" sz="22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13A1AA-155C-4791-BBC7-6FFEE76D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6" y="5012565"/>
            <a:ext cx="7179148" cy="9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Transaction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FBC662-BC95-4BBD-9303-F7FAEA24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6" y="1587500"/>
            <a:ext cx="3864928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5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944469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EEC24B-070A-4C9C-8080-503FD609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1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26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171C98E-8457-4F76-A373-A972277B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0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89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18EC0A4-350B-4B93-9859-8F0CBB24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Connection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34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92C2F5-0613-49FA-AE7B-F680DB88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Connection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9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21D79F-C7A5-4FCD-A015-DFF6C00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6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1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88A5B2-7982-4754-B83A-B894C106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8" y="993774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0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209698-F597-4C01-8EB3-D8F2FF6F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8" y="999200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361C6D-E1E8-4ECC-8E20-C5471ADC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7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“Random”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represented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solving</a:t>
            </a:r>
            <a:r>
              <a:rPr lang="de-DE" sz="2200" dirty="0"/>
              <a:t> </a:t>
            </a:r>
            <a:r>
              <a:rPr lang="de-DE" sz="2200" dirty="0" err="1"/>
              <a:t>cryptographic</a:t>
            </a:r>
            <a:r>
              <a:rPr lang="de-DE" sz="2200" dirty="0"/>
              <a:t> puzzle (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)</a:t>
            </a:r>
          </a:p>
          <a:p>
            <a:pPr marL="703263" lvl="2" indent="-342900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nonce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in block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a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difficulty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Requires</a:t>
            </a:r>
            <a:r>
              <a:rPr lang="de-DE" sz="2200" dirty="0"/>
              <a:t> high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compensated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block </a:t>
            </a:r>
            <a:r>
              <a:rPr lang="de-DE" sz="2200" dirty="0" err="1"/>
              <a:t>reward</a:t>
            </a:r>
            <a:r>
              <a:rPr lang="de-DE" sz="2200" dirty="0"/>
              <a:t> and </a:t>
            </a:r>
            <a:r>
              <a:rPr lang="de-DE" sz="2200" dirty="0" err="1"/>
              <a:t>transaction</a:t>
            </a:r>
            <a:r>
              <a:rPr lang="de-DE" sz="2200" dirty="0"/>
              <a:t> </a:t>
            </a:r>
            <a:r>
              <a:rPr lang="de-DE" sz="2200" dirty="0" err="1"/>
              <a:t>fees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3919524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550D028-FE4B-4594-AE89-E2EB903E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0" y="898772"/>
            <a:ext cx="5598220" cy="5284806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Number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1533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085282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Simulator Framework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821C93-CA08-41ED-B6C1-5940C3CA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0" y="2097384"/>
            <a:ext cx="8512099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5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170ABE-43ED-4A27-8B11-F68E79E8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3" y="993775"/>
            <a:ext cx="8311913" cy="5330963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428743" y="438288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Simulator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6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6D5242-3676-4BB0-94BB-84440685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5" y="749669"/>
            <a:ext cx="8759970" cy="5724156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3841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Activity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Diagram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6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PeerStrategy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6909B0-3C44-48DE-8844-C8F9DA62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17010"/>
            <a:ext cx="8528050" cy="34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influenced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latency</a:t>
            </a:r>
            <a:r>
              <a:rPr lang="de-DE" sz="2200" dirty="0"/>
              <a:t> times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at </a:t>
            </a:r>
            <a:r>
              <a:rPr lang="de-DE" sz="2200" dirty="0" err="1"/>
              <a:t>roughly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same time: </a:t>
            </a:r>
            <a:r>
              <a:rPr lang="de-DE" sz="2200" dirty="0" err="1"/>
              <a:t>branch</a:t>
            </a:r>
            <a:r>
              <a:rPr lang="de-DE" sz="2200" dirty="0"/>
              <a:t> in blockchain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Consensus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eventually</a:t>
            </a:r>
            <a:r>
              <a:rPr lang="de-DE" sz="2200" dirty="0"/>
              <a:t> </a:t>
            </a:r>
            <a:r>
              <a:rPr lang="de-DE" sz="2200" dirty="0" err="1"/>
              <a:t>retained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longest</a:t>
            </a:r>
            <a:r>
              <a:rPr lang="de-DE" sz="2200" dirty="0"/>
              <a:t> chain rule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Blocks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shorter</a:t>
            </a:r>
            <a:r>
              <a:rPr lang="de-DE" sz="2200" dirty="0"/>
              <a:t> </a:t>
            </a:r>
            <a:r>
              <a:rPr lang="de-DE" sz="2200" dirty="0" err="1"/>
              <a:t>branch</a:t>
            </a:r>
            <a:r>
              <a:rPr lang="de-DE" sz="2200" dirty="0"/>
              <a:t> turn stale</a:t>
            </a:r>
            <a:endParaRPr lang="de-DE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/>
              <a:t>Stale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indicate</a:t>
            </a:r>
            <a:r>
              <a:rPr lang="de-DE" sz="2200" dirty="0"/>
              <a:t> a </a:t>
            </a:r>
            <a:r>
              <a:rPr lang="de-DE" sz="2200" dirty="0" err="1"/>
              <a:t>waste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 Propagation / Stale Blocks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9DC5A1-0E01-4F04-A0F2-0DD6B793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162443"/>
            <a:ext cx="8509001" cy="23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Name </a:t>
            </a:r>
            <a:r>
              <a:rPr lang="de-DE" sz="2200" dirty="0" err="1"/>
              <a:t>related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Bitcoin: </a:t>
            </a:r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/>
              <a:t>Group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dishonest</a:t>
            </a:r>
            <a:r>
              <a:rPr lang="de-DE" sz="2000" dirty="0"/>
              <a:t> </a:t>
            </a:r>
            <a:r>
              <a:rPr lang="de-DE" sz="2000" dirty="0" err="1"/>
              <a:t>nodes</a:t>
            </a:r>
            <a:r>
              <a:rPr lang="de-DE" sz="2000" dirty="0"/>
              <a:t> </a:t>
            </a:r>
            <a:r>
              <a:rPr lang="de-DE" sz="2000" dirty="0" err="1"/>
              <a:t>reverts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merchant</a:t>
            </a:r>
            <a:r>
              <a:rPr lang="de-DE" sz="2000" dirty="0"/>
              <a:t> after </a:t>
            </a:r>
            <a:r>
              <a:rPr lang="de-DE" sz="2000" dirty="0" err="1"/>
              <a:t>receiving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purchased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 err="1"/>
              <a:t>Attacker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mine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faster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remaining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endParaRPr lang="de-DE" sz="20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Attacker</a:t>
            </a:r>
            <a:r>
              <a:rPr lang="de-DE" sz="2200" dirty="0"/>
              <a:t> </a:t>
            </a: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generates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transactions</a:t>
            </a:r>
            <a:r>
              <a:rPr lang="de-DE" sz="2200" dirty="0"/>
              <a:t>:</a:t>
            </a:r>
          </a:p>
          <a:p>
            <a:pPr marL="519113" lvl="1" indent="-342900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b="1" dirty="0"/>
              <a:t>T</a:t>
            </a:r>
            <a:r>
              <a:rPr lang="de-DE" sz="2000" b="1" baseline="-25000" dirty="0"/>
              <a:t>M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merchant</a:t>
            </a:r>
            <a:r>
              <a:rPr lang="de-DE" sz="2000" dirty="0"/>
              <a:t> ( </a:t>
            </a:r>
            <a:r>
              <a:rPr lang="de-DE" sz="2000" i="1" dirty="0"/>
              <a:t>A</a:t>
            </a:r>
            <a:r>
              <a:rPr lang="de-DE" sz="2000" dirty="0"/>
              <a:t> → </a:t>
            </a:r>
            <a:r>
              <a:rPr lang="de-DE" sz="2000" i="1" dirty="0"/>
              <a:t>M</a:t>
            </a:r>
            <a:r>
              <a:rPr lang="de-DE" sz="2000" dirty="0"/>
              <a:t>: 500 )</a:t>
            </a:r>
          </a:p>
          <a:p>
            <a:pPr marL="519113" lvl="1" indent="-342900">
              <a:lnSpc>
                <a:spcPct val="120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de-DE" sz="2000" b="1" dirty="0"/>
              <a:t>T</a:t>
            </a:r>
            <a:r>
              <a:rPr lang="de-DE" sz="2000" b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revert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payment</a:t>
            </a:r>
            <a:r>
              <a:rPr lang="de-DE" sz="2000" dirty="0"/>
              <a:t> ( </a:t>
            </a:r>
            <a:r>
              <a:rPr lang="de-DE" sz="2000" i="1" dirty="0"/>
              <a:t>A</a:t>
            </a:r>
            <a:r>
              <a:rPr lang="de-DE" sz="2000" dirty="0"/>
              <a:t> → </a:t>
            </a:r>
            <a:r>
              <a:rPr lang="de-DE" sz="2000" i="1" dirty="0"/>
              <a:t>A</a:t>
            </a:r>
            <a:r>
              <a:rPr lang="de-DE" sz="2000" dirty="0"/>
              <a:t>: 500 )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baseline="-250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published</a:t>
            </a:r>
            <a:r>
              <a:rPr lang="de-DE" sz="2200" dirty="0"/>
              <a:t> an </a:t>
            </a:r>
            <a:r>
              <a:rPr lang="de-DE" sz="2200" dirty="0" err="1"/>
              <a:t>mined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next</a:t>
            </a:r>
            <a:r>
              <a:rPr lang="de-DE" sz="2200" dirty="0"/>
              <a:t> block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4" name="Titel 2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A4595DD-7355-4FC9-A3A5-C5FF7205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4593101"/>
            <a:ext cx="3162949" cy="9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BE7EB-8952-4947-BD32-2FBA731D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4595751"/>
            <a:ext cx="4695263" cy="98933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Honest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keeps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longest</a:t>
            </a:r>
            <a:r>
              <a:rPr lang="de-DE" sz="2200" dirty="0"/>
              <a:t> chain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Merchant </a:t>
            </a:r>
            <a:r>
              <a:rPr lang="de-DE" sz="2200" i="1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waits</a:t>
            </a:r>
            <a:r>
              <a:rPr lang="de-DE" sz="2200" dirty="0"/>
              <a:t> </a:t>
            </a:r>
            <a:r>
              <a:rPr lang="de-DE" sz="2200" dirty="0" err="1"/>
              <a:t>until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confirmed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4" name="Titel 2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048182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1755</Words>
  <Application>Microsoft Office PowerPoint</Application>
  <PresentationFormat>Bildschirmpräsentation (4:3)</PresentationFormat>
  <Paragraphs>387</Paragraphs>
  <Slides>55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55</vt:i4>
      </vt:variant>
    </vt:vector>
  </HeadingPairs>
  <TitlesOfParts>
    <vt:vector size="67" baseType="lpstr">
      <vt:lpstr>Arial</vt:lpstr>
      <vt:lpstr>Calibri</vt:lpstr>
      <vt:lpstr>Courier New</vt:lpstr>
      <vt:lpstr>Italic_IV50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Simulation-Based Analysis of Blockchain Architectures: Double-Spend Attacks</vt:lpstr>
      <vt:lpstr>Motivation</vt:lpstr>
      <vt:lpstr>Outline</vt:lpstr>
      <vt:lpstr>Blockchain</vt:lpstr>
      <vt:lpstr>Bitcoin</vt:lpstr>
      <vt:lpstr>Block Propagation / Stale Blocks</vt:lpstr>
      <vt:lpstr>Double-Spend Attacks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Problem Statement</vt:lpstr>
      <vt:lpstr>Problem Statement</vt:lpstr>
      <vt:lpstr>Approach</vt:lpstr>
      <vt:lpstr>Outline</vt:lpstr>
      <vt:lpstr>Simulation Parameters</vt:lpstr>
      <vt:lpstr>Simulation Model</vt:lpstr>
      <vt:lpstr>Outline</vt:lpstr>
      <vt:lpstr>Experiment Design</vt:lpstr>
      <vt:lpstr>Ratio of attacking nodes R</vt:lpstr>
      <vt:lpstr>Confirmations C</vt:lpstr>
      <vt:lpstr>Confirmations C</vt:lpstr>
      <vt:lpstr>Trusted Latency LT</vt:lpstr>
      <vt:lpstr>Trusted Latency LT</vt:lpstr>
      <vt:lpstr>Difficulty target T</vt:lpstr>
      <vt:lpstr>Difficulty target T</vt:lpstr>
      <vt:lpstr>Outline</vt:lpstr>
      <vt:lpstr>Building the Model</vt:lpstr>
      <vt:lpstr>Model</vt:lpstr>
      <vt:lpstr>Model</vt:lpstr>
      <vt:lpstr>Model</vt:lpstr>
      <vt:lpstr>Conclusion</vt:lpstr>
      <vt:lpstr>References</vt:lpstr>
      <vt:lpstr>Backup</vt:lpstr>
      <vt:lpstr>Blockchain Structure (Bitcoin)</vt:lpstr>
      <vt:lpstr>Transaction Structure (Bitcoin)</vt:lpstr>
      <vt:lpstr>Experiments</vt:lpstr>
      <vt:lpstr>Attacker Latency LA</vt:lpstr>
      <vt:lpstr>Attacker Latency LA</vt:lpstr>
      <vt:lpstr>Connection Latency LC</vt:lpstr>
      <vt:lpstr>Connection Latency LC</vt:lpstr>
      <vt:lpstr>Trusted Density DT</vt:lpstr>
      <vt:lpstr>Trusted Density DT</vt:lpstr>
      <vt:lpstr>Attacker Density DA</vt:lpstr>
      <vt:lpstr>Attacker Density DA</vt:lpstr>
      <vt:lpstr>Number of Nodes N</vt:lpstr>
      <vt:lpstr>Simulator</vt:lpstr>
      <vt:lpstr>Simulator Framework</vt:lpstr>
      <vt:lpstr>Double-Spend Simulator</vt:lpstr>
      <vt:lpstr>Activity Diagram</vt:lpstr>
      <vt:lpstr>PeerStrategy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leo</cp:lastModifiedBy>
  <cp:revision>146</cp:revision>
  <cp:lastPrinted>2015-07-30T14:04:45Z</cp:lastPrinted>
  <dcterms:created xsi:type="dcterms:W3CDTF">2016-01-29T10:30:03Z</dcterms:created>
  <dcterms:modified xsi:type="dcterms:W3CDTF">2018-07-13T18:26:01Z</dcterms:modified>
</cp:coreProperties>
</file>