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Encode Sans Condense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0DE8AB-EB59-49BC-B913-D296B8DE8108}">
  <a:tblStyle styleId="{A30DE8AB-EB59-49BC-B913-D296B8DE81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ncodeSansCondensed-bold.fntdata"/><Relationship Id="rId14" Type="http://schemas.openxmlformats.org/officeDocument/2006/relationships/font" Target="fonts/EncodeSansCondense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8af6cd3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d8af6cd3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Distribución de precios con alta concentración en un rango específico.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Palabras más frecuentes en títulos: “celular”, “samsung”, “smart”, “tv”, etc. Esto sugiere distintos </a:t>
            </a:r>
            <a:r>
              <a:rPr b="1" lang="es">
                <a:solidFill>
                  <a:schemeClr val="dk1"/>
                </a:solidFill>
              </a:rPr>
              <a:t>clústeres</a:t>
            </a:r>
            <a:r>
              <a:rPr lang="es">
                <a:solidFill>
                  <a:schemeClr val="dk1"/>
                </a:solidFill>
              </a:rPr>
              <a:t> naturales (ej. televisores, celulares, parlantes).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Cantidades disponibles muy variables: algunos ítems con inventarios altos, otros mínimos.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Estos hallazgos ayudaron a: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Determinar un enfoque de </a:t>
            </a:r>
            <a:r>
              <a:rPr b="1" lang="es">
                <a:solidFill>
                  <a:schemeClr val="dk1"/>
                </a:solidFill>
              </a:rPr>
              <a:t>clustering</a:t>
            </a:r>
            <a:r>
              <a:rPr lang="es">
                <a:solidFill>
                  <a:schemeClr val="dk1"/>
                </a:solidFill>
              </a:rPr>
              <a:t> (ej.: KMeans, DBSCAN).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>
                <a:solidFill>
                  <a:schemeClr val="dk1"/>
                </a:solidFill>
              </a:rPr>
              <a:t>Entender la necesidad de un método que combine texto e imagen (por ejemplo, algunos productos usan títulos genéricos y la distinción viene por la imagen).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0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2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3.png"/><Relationship Id="rId13" Type="http://schemas.openxmlformats.org/officeDocument/2006/relationships/image" Target="../media/image7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5" Type="http://schemas.openxmlformats.org/officeDocument/2006/relationships/image" Target="../media/image3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Relationship Id="rId7" Type="http://schemas.openxmlformats.org/officeDocument/2006/relationships/image" Target="../media/image18.png"/><Relationship Id="rId8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3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33.png"/><Relationship Id="rId8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48050" y="2226725"/>
            <a:ext cx="34677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" sz="2700" u="none" cap="none" strike="noStrike">
                <a:solidFill>
                  <a:srgbClr val="0A0A4B"/>
                </a:solidFill>
                <a:latin typeface="Arial"/>
                <a:ea typeface="Arial"/>
                <a:cs typeface="Arial"/>
                <a:sym typeface="Arial"/>
              </a:rPr>
              <a:t>Marketplace</a:t>
            </a:r>
            <a:endParaRPr b="1" i="0" sz="2700" u="none" cap="none" strike="noStrike">
              <a:solidFill>
                <a:srgbClr val="0A0A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Agrupación inteligente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" sz="1300">
                <a:solidFill>
                  <a:schemeClr val="dk2"/>
                </a:solidFill>
              </a:rPr>
              <a:t>Leonardo Fajardo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9350" y="1002625"/>
            <a:ext cx="84483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s" sz="17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Encode Sans Condensed"/>
                <a:ea typeface="Encode Sans Condensed"/>
                <a:cs typeface="Encode Sans Condensed"/>
                <a:sym typeface="Encode Sans Condensed"/>
              </a:rPr>
              <a:t>“... Dentro del marketplace existen productos similares o idénticos entre sí (son productos vendidos por distintos sellers, en la API puedes obtener y descargar los títulos e incluso las imágenes!). ¿Cómo buscar dichos ítems para agruparlos y volverlos comparables entre sí? Esto permitiría mejorar la experiencia ante muchas opciones similares…”</a:t>
            </a:r>
            <a:endParaRPr b="0" i="1" sz="2300" u="none" cap="none" strike="noStrike">
              <a:solidFill>
                <a:schemeClr val="dk2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51550" y="293900"/>
            <a:ext cx="8271300" cy="443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00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Definición de la necesidad</a:t>
            </a:r>
            <a:endParaRPr b="1" i="0" sz="1600" u="none" cap="none" strike="noStrike">
              <a:solidFill>
                <a:srgbClr val="00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25" y="137900"/>
            <a:ext cx="795550" cy="75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4"/>
          <p:cNvGrpSpPr/>
          <p:nvPr/>
        </p:nvGrpSpPr>
        <p:grpSpPr>
          <a:xfrm>
            <a:off x="3938625" y="3768090"/>
            <a:ext cx="1163674" cy="1047309"/>
            <a:chOff x="3938625" y="3768090"/>
            <a:chExt cx="1163674" cy="1047309"/>
          </a:xfrm>
        </p:grpSpPr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b="26628" l="24048" r="24804" t="27341"/>
            <a:stretch/>
          </p:blipFill>
          <p:spPr>
            <a:xfrm>
              <a:off x="3938625" y="3768100"/>
              <a:ext cx="1163674" cy="1047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4"/>
            <p:cNvPicPr preferRelativeResize="0"/>
            <p:nvPr/>
          </p:nvPicPr>
          <p:blipFill rotWithShape="1">
            <a:blip r:embed="rId5">
              <a:alphaModFix/>
            </a:blip>
            <a:srcRect b="50773" l="26655" r="27457" t="12383"/>
            <a:stretch/>
          </p:blipFill>
          <p:spPr>
            <a:xfrm>
              <a:off x="4107029" y="3768090"/>
              <a:ext cx="795552" cy="35933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5" name="Google Shape;65;p14"/>
          <p:cNvCxnSpPr>
            <a:stCxn id="64" idx="0"/>
            <a:endCxn id="66" idx="1"/>
          </p:cNvCxnSpPr>
          <p:nvPr/>
        </p:nvCxnSpPr>
        <p:spPr>
          <a:xfrm flipH="1" rot="10800000">
            <a:off x="4504805" y="3246390"/>
            <a:ext cx="6741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14"/>
          <p:cNvCxnSpPr>
            <a:stCxn id="64" idx="0"/>
            <a:endCxn id="68" idx="2"/>
          </p:cNvCxnSpPr>
          <p:nvPr/>
        </p:nvCxnSpPr>
        <p:spPr>
          <a:xfrm rot="10800000">
            <a:off x="4504805" y="3217890"/>
            <a:ext cx="0" cy="5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9" name="Google Shape;69;p14"/>
          <p:cNvCxnSpPr>
            <a:stCxn id="64" idx="0"/>
            <a:endCxn id="70" idx="3"/>
          </p:cNvCxnSpPr>
          <p:nvPr/>
        </p:nvCxnSpPr>
        <p:spPr>
          <a:xfrm rot="10800000">
            <a:off x="3868805" y="3246390"/>
            <a:ext cx="6360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grpSp>
        <p:nvGrpSpPr>
          <p:cNvPr id="71" name="Google Shape;71;p14"/>
          <p:cNvGrpSpPr/>
          <p:nvPr/>
        </p:nvGrpSpPr>
        <p:grpSpPr>
          <a:xfrm>
            <a:off x="3179675" y="2552575"/>
            <a:ext cx="757675" cy="1071500"/>
            <a:chOff x="3179675" y="2552575"/>
            <a:chExt cx="757675" cy="1071500"/>
          </a:xfrm>
        </p:grpSpPr>
        <p:pic>
          <p:nvPicPr>
            <p:cNvPr id="70" name="Google Shape;70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79675" y="2868700"/>
              <a:ext cx="689114" cy="755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4"/>
            <p:cNvSpPr txBox="1"/>
            <p:nvPr/>
          </p:nvSpPr>
          <p:spPr>
            <a:xfrm>
              <a:off x="3297450" y="2552575"/>
              <a:ext cx="639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xxx</a:t>
              </a:r>
              <a:endPara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4160237" y="2190625"/>
            <a:ext cx="759738" cy="1027275"/>
            <a:chOff x="4160237" y="2190625"/>
            <a:chExt cx="759738" cy="1027275"/>
          </a:xfrm>
        </p:grpSpPr>
        <p:pic>
          <p:nvPicPr>
            <p:cNvPr id="68" name="Google Shape;68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60237" y="2528775"/>
              <a:ext cx="689125" cy="689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4"/>
            <p:cNvSpPr txBox="1"/>
            <p:nvPr/>
          </p:nvSpPr>
          <p:spPr>
            <a:xfrm>
              <a:off x="4280075" y="2190625"/>
              <a:ext cx="639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xxx</a:t>
              </a:r>
              <a:endPara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5178825" y="2513550"/>
            <a:ext cx="698875" cy="1089281"/>
            <a:chOff x="5178825" y="2513550"/>
            <a:chExt cx="698875" cy="1089281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78825" y="2889950"/>
              <a:ext cx="689125" cy="7128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4"/>
            <p:cNvSpPr txBox="1"/>
            <p:nvPr/>
          </p:nvSpPr>
          <p:spPr>
            <a:xfrm>
              <a:off x="5237800" y="2513550"/>
              <a:ext cx="639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xxx</a:t>
              </a:r>
              <a:endPara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" name="Google Shape;7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55125" y="3330938"/>
            <a:ext cx="801348" cy="80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4"/>
          <p:cNvCxnSpPr/>
          <p:nvPr/>
        </p:nvCxnSpPr>
        <p:spPr>
          <a:xfrm>
            <a:off x="2542600" y="3897975"/>
            <a:ext cx="4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6069675" y="3897975"/>
            <a:ext cx="4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80" name="Google Shape;80;p14"/>
          <p:cNvGrpSpPr/>
          <p:nvPr/>
        </p:nvGrpSpPr>
        <p:grpSpPr>
          <a:xfrm>
            <a:off x="6650886" y="3000050"/>
            <a:ext cx="809039" cy="1136076"/>
            <a:chOff x="6650886" y="3000050"/>
            <a:chExt cx="809039" cy="1136076"/>
          </a:xfrm>
        </p:grpSpPr>
        <p:pic>
          <p:nvPicPr>
            <p:cNvPr id="81" name="Google Shape;81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50886" y="3327091"/>
              <a:ext cx="809039" cy="8090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4"/>
            <p:cNvSpPr txBox="1"/>
            <p:nvPr/>
          </p:nvSpPr>
          <p:spPr>
            <a:xfrm>
              <a:off x="6735450" y="3000050"/>
              <a:ext cx="639900" cy="3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b="1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851550" y="293900"/>
            <a:ext cx="8271300" cy="443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Metodología CRISP - DM</a:t>
            </a:r>
            <a:endParaRPr b="1" i="0" sz="1600" u="none" cap="none" strike="noStrike">
              <a:solidFill>
                <a:srgbClr val="00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25" y="137900"/>
            <a:ext cx="795550" cy="75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5"/>
          <p:cNvGrpSpPr/>
          <p:nvPr/>
        </p:nvGrpSpPr>
        <p:grpSpPr>
          <a:xfrm>
            <a:off x="1575" y="1433650"/>
            <a:ext cx="3097875" cy="369000"/>
            <a:chOff x="153975" y="976450"/>
            <a:chExt cx="3097875" cy="369000"/>
          </a:xfrm>
        </p:grpSpPr>
        <p:sp>
          <p:nvSpPr>
            <p:cNvPr id="90" name="Google Shape;90;p15"/>
            <p:cNvSpPr/>
            <p:nvPr/>
          </p:nvSpPr>
          <p:spPr>
            <a:xfrm>
              <a:off x="153975" y="976450"/>
              <a:ext cx="391800" cy="369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546750" y="976450"/>
              <a:ext cx="2705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s" sz="15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Entendimiento del negocio</a:t>
              </a:r>
              <a:endParaRPr b="1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4734048" y="3748200"/>
            <a:ext cx="530519" cy="523236"/>
            <a:chOff x="3938625" y="5141444"/>
            <a:chExt cx="1163674" cy="1047309"/>
          </a:xfrm>
        </p:grpSpPr>
        <p:pic>
          <p:nvPicPr>
            <p:cNvPr id="93" name="Google Shape;93;p15"/>
            <p:cNvPicPr preferRelativeResize="0"/>
            <p:nvPr/>
          </p:nvPicPr>
          <p:blipFill rotWithShape="1">
            <a:blip r:embed="rId4">
              <a:alphaModFix/>
            </a:blip>
            <a:srcRect b="26628" l="24048" r="24804" t="27341"/>
            <a:stretch/>
          </p:blipFill>
          <p:spPr>
            <a:xfrm>
              <a:off x="3938625" y="5141454"/>
              <a:ext cx="1163674" cy="1047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 rotWithShape="1">
            <a:blip r:embed="rId5">
              <a:alphaModFix/>
            </a:blip>
            <a:srcRect b="50773" l="26655" r="27457" t="12383"/>
            <a:stretch/>
          </p:blipFill>
          <p:spPr>
            <a:xfrm>
              <a:off x="4107029" y="5141444"/>
              <a:ext cx="795552" cy="3593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5050" y="3138650"/>
            <a:ext cx="326050" cy="3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5860100" y="3171600"/>
            <a:ext cx="185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Electrónica, Audio y Video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5050" y="3487300"/>
            <a:ext cx="326050" cy="3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5860100" y="3541875"/>
            <a:ext cx="185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Juegos y Juguetes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8">
            <a:alphaModFix/>
          </a:blip>
          <a:srcRect b="12582" l="21307" r="20219" t="12251"/>
          <a:stretch/>
        </p:blipFill>
        <p:spPr>
          <a:xfrm>
            <a:off x="5531900" y="3912150"/>
            <a:ext cx="392351" cy="2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860100" y="3912150"/>
            <a:ext cx="185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Consolas y Videojuegos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9">
            <a:alphaModFix/>
          </a:blip>
          <a:srcRect b="0" l="23876" r="23819" t="0"/>
          <a:stretch/>
        </p:blipFill>
        <p:spPr>
          <a:xfrm>
            <a:off x="5642813" y="4237575"/>
            <a:ext cx="170531" cy="3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5860100" y="4255050"/>
            <a:ext cx="185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Celulares y </a:t>
            </a:r>
            <a:r>
              <a:rPr lang="es" sz="1100">
                <a:solidFill>
                  <a:schemeClr val="dk2"/>
                </a:solidFill>
              </a:rPr>
              <a:t>Teléfonos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10">
            <a:alphaModFix/>
          </a:blip>
          <a:srcRect b="9161" l="21554" r="21736" t="11099"/>
          <a:stretch/>
        </p:blipFill>
        <p:spPr>
          <a:xfrm>
            <a:off x="5581388" y="4623850"/>
            <a:ext cx="293407" cy="2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5860100" y="4597950"/>
            <a:ext cx="1853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Computación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973450" y="2769350"/>
            <a:ext cx="16452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</a:rPr>
              <a:t>Algunas como</a:t>
            </a:r>
            <a:endParaRPr b="1" sz="1100">
              <a:solidFill>
                <a:schemeClr val="dk2"/>
              </a:solidFill>
            </a:endParaRPr>
          </a:p>
        </p:txBody>
      </p:sp>
      <p:cxnSp>
        <p:nvCxnSpPr>
          <p:cNvPr id="106" name="Google Shape;106;p15"/>
          <p:cNvCxnSpPr>
            <a:stCxn id="93" idx="3"/>
            <a:endCxn id="95" idx="1"/>
          </p:cNvCxnSpPr>
          <p:nvPr/>
        </p:nvCxnSpPr>
        <p:spPr>
          <a:xfrm flipH="1" rot="10800000">
            <a:off x="5264567" y="3301821"/>
            <a:ext cx="300600" cy="7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>
            <a:stCxn id="93" idx="3"/>
            <a:endCxn id="97" idx="1"/>
          </p:cNvCxnSpPr>
          <p:nvPr/>
        </p:nvCxnSpPr>
        <p:spPr>
          <a:xfrm flipH="1" rot="10800000">
            <a:off x="5264567" y="3650421"/>
            <a:ext cx="3006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93" idx="3"/>
            <a:endCxn id="99" idx="1"/>
          </p:cNvCxnSpPr>
          <p:nvPr/>
        </p:nvCxnSpPr>
        <p:spPr>
          <a:xfrm>
            <a:off x="5264567" y="4009821"/>
            <a:ext cx="2673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>
            <a:stCxn id="93" idx="3"/>
            <a:endCxn id="101" idx="1"/>
          </p:cNvCxnSpPr>
          <p:nvPr/>
        </p:nvCxnSpPr>
        <p:spPr>
          <a:xfrm>
            <a:off x="5264567" y="4009821"/>
            <a:ext cx="3783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93" idx="3"/>
            <a:endCxn id="103" idx="1"/>
          </p:cNvCxnSpPr>
          <p:nvPr/>
        </p:nvCxnSpPr>
        <p:spPr>
          <a:xfrm>
            <a:off x="5264567" y="4009821"/>
            <a:ext cx="316800" cy="7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11" name="Google Shape;111;p15"/>
          <p:cNvGrpSpPr/>
          <p:nvPr/>
        </p:nvGrpSpPr>
        <p:grpSpPr>
          <a:xfrm>
            <a:off x="257775" y="1748175"/>
            <a:ext cx="3239400" cy="1419699"/>
            <a:chOff x="3077175" y="1367175"/>
            <a:chExt cx="3239400" cy="1419699"/>
          </a:xfrm>
        </p:grpSpPr>
        <p:sp>
          <p:nvSpPr>
            <p:cNvPr id="112" name="Google Shape;112;p15"/>
            <p:cNvSpPr txBox="1"/>
            <p:nvPr/>
          </p:nvSpPr>
          <p:spPr>
            <a:xfrm>
              <a:off x="3077175" y="1367175"/>
              <a:ext cx="3239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1500"/>
                <a:buFont typeface="Arial"/>
                <a:buChar char="●"/>
              </a:pPr>
              <a:r>
                <a:rPr b="0" i="0" lang="es" sz="15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Se encuentran 32 categorías de productos.</a:t>
              </a:r>
              <a:endPara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3" name="Google Shape;113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001978" y="1965599"/>
              <a:ext cx="1591247" cy="821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5"/>
          <p:cNvGrpSpPr/>
          <p:nvPr/>
        </p:nvGrpSpPr>
        <p:grpSpPr>
          <a:xfrm>
            <a:off x="243600" y="3330400"/>
            <a:ext cx="3000000" cy="1557300"/>
            <a:chOff x="3063000" y="2797000"/>
            <a:chExt cx="3000000" cy="1557300"/>
          </a:xfrm>
        </p:grpSpPr>
        <p:pic>
          <p:nvPicPr>
            <p:cNvPr id="115" name="Google Shape;115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190375" y="3459375"/>
              <a:ext cx="1202800" cy="894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5"/>
            <p:cNvSpPr txBox="1"/>
            <p:nvPr/>
          </p:nvSpPr>
          <p:spPr>
            <a:xfrm>
              <a:off x="3063000" y="2797000"/>
              <a:ext cx="300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2385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1500"/>
                <a:buFont typeface="Arial"/>
                <a:buChar char="●"/>
              </a:pPr>
              <a:r>
                <a:rPr b="0" i="0" lang="es" sz="15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19 países diferentes ofreciendo productos.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4504823" y="1752600"/>
            <a:ext cx="3524377" cy="877200"/>
            <a:chOff x="4504823" y="1752600"/>
            <a:chExt cx="3524377" cy="877200"/>
          </a:xfrm>
        </p:grpSpPr>
        <p:sp>
          <p:nvSpPr>
            <p:cNvPr id="118" name="Google Shape;118;p15"/>
            <p:cNvSpPr txBox="1"/>
            <p:nvPr/>
          </p:nvSpPr>
          <p:spPr>
            <a:xfrm>
              <a:off x="5029200" y="1752600"/>
              <a:ext cx="30000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500">
                  <a:solidFill>
                    <a:schemeClr val="dk2"/>
                  </a:solidFill>
                </a:rPr>
                <a:t>Obtener información de productos y atributos de los mismos desde la API</a:t>
              </a:r>
              <a:endParaRPr/>
            </a:p>
          </p:txBody>
        </p:sp>
        <p:pic>
          <p:nvPicPr>
            <p:cNvPr id="119" name="Google Shape;119;p1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504823" y="1969495"/>
              <a:ext cx="420588" cy="443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p15"/>
          <p:cNvGrpSpPr/>
          <p:nvPr/>
        </p:nvGrpSpPr>
        <p:grpSpPr>
          <a:xfrm>
            <a:off x="173876" y="850225"/>
            <a:ext cx="3986374" cy="627600"/>
            <a:chOff x="173876" y="1002625"/>
            <a:chExt cx="3986374" cy="627600"/>
          </a:xfrm>
        </p:grpSpPr>
        <p:sp>
          <p:nvSpPr>
            <p:cNvPr id="121" name="Google Shape;121;p15"/>
            <p:cNvSpPr txBox="1"/>
            <p:nvPr/>
          </p:nvSpPr>
          <p:spPr>
            <a:xfrm>
              <a:off x="409350" y="1002625"/>
              <a:ext cx="3750900" cy="6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dk2"/>
                  </a:solidFill>
                  <a:latin typeface="Encode Sans Condensed"/>
                  <a:ea typeface="Encode Sans Condensed"/>
                  <a:cs typeface="Encode Sans Condensed"/>
                  <a:sym typeface="Encode Sans Condensed"/>
                </a:rPr>
                <a:t>Objetivo: </a:t>
              </a:r>
              <a:r>
                <a:rPr b="0" i="0" lang="es" sz="1200" u="none" cap="none" strike="noStrike">
                  <a:solidFill>
                    <a:schemeClr val="dk2"/>
                  </a:solidFill>
                  <a:latin typeface="Encode Sans Condensed"/>
                  <a:ea typeface="Encode Sans Condensed"/>
                  <a:cs typeface="Encode Sans Condensed"/>
                  <a:sym typeface="Encode Sans Condensed"/>
                </a:rPr>
                <a:t>Mejorar la experiencia del usuario agrupando productos similares en el marketplace.</a:t>
              </a:r>
              <a:endParaRPr b="0" i="0" sz="1200" u="none" cap="none" strike="noStrike"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73876" y="1091677"/>
              <a:ext cx="319477" cy="325643"/>
            </a:xfrm>
            <a:custGeom>
              <a:rect b="b" l="l" r="r" t="t"/>
              <a:pathLst>
                <a:path extrusionOk="0" h="19326" w="19516">
                  <a:moveTo>
                    <a:pt x="15929" y="1934"/>
                  </a:moveTo>
                  <a:lnTo>
                    <a:pt x="15929" y="2834"/>
                  </a:lnTo>
                  <a:cubicBezTo>
                    <a:pt x="15929" y="3145"/>
                    <a:pt x="16182" y="3398"/>
                    <a:pt x="16496" y="3398"/>
                  </a:cubicBezTo>
                  <a:lnTo>
                    <a:pt x="17393" y="3398"/>
                  </a:lnTo>
                  <a:lnTo>
                    <a:pt x="16261" y="4531"/>
                  </a:lnTo>
                  <a:lnTo>
                    <a:pt x="14796" y="4531"/>
                  </a:lnTo>
                  <a:lnTo>
                    <a:pt x="14796" y="3066"/>
                  </a:lnTo>
                  <a:lnTo>
                    <a:pt x="15929" y="1934"/>
                  </a:lnTo>
                  <a:close/>
                  <a:moveTo>
                    <a:pt x="9663" y="7927"/>
                  </a:moveTo>
                  <a:cubicBezTo>
                    <a:pt x="9926" y="7927"/>
                    <a:pt x="10183" y="7991"/>
                    <a:pt x="10418" y="8109"/>
                  </a:cubicBezTo>
                  <a:lnTo>
                    <a:pt x="9262" y="9262"/>
                  </a:lnTo>
                  <a:cubicBezTo>
                    <a:pt x="9041" y="9485"/>
                    <a:pt x="9041" y="9842"/>
                    <a:pt x="9262" y="10065"/>
                  </a:cubicBezTo>
                  <a:cubicBezTo>
                    <a:pt x="9372" y="10175"/>
                    <a:pt x="9517" y="10231"/>
                    <a:pt x="9662" y="10231"/>
                  </a:cubicBezTo>
                  <a:cubicBezTo>
                    <a:pt x="9807" y="10231"/>
                    <a:pt x="9952" y="10175"/>
                    <a:pt x="10062" y="10065"/>
                  </a:cubicBezTo>
                  <a:lnTo>
                    <a:pt x="11218" y="8909"/>
                  </a:lnTo>
                  <a:cubicBezTo>
                    <a:pt x="11336" y="9141"/>
                    <a:pt x="11399" y="9401"/>
                    <a:pt x="11399" y="9664"/>
                  </a:cubicBezTo>
                  <a:cubicBezTo>
                    <a:pt x="11399" y="10585"/>
                    <a:pt x="10605" y="11364"/>
                    <a:pt x="9663" y="11364"/>
                  </a:cubicBezTo>
                  <a:cubicBezTo>
                    <a:pt x="8721" y="11364"/>
                    <a:pt x="7927" y="10585"/>
                    <a:pt x="7927" y="9664"/>
                  </a:cubicBezTo>
                  <a:cubicBezTo>
                    <a:pt x="7927" y="8722"/>
                    <a:pt x="8721" y="7927"/>
                    <a:pt x="9663" y="7927"/>
                  </a:cubicBezTo>
                  <a:close/>
                  <a:moveTo>
                    <a:pt x="9663" y="5663"/>
                  </a:moveTo>
                  <a:cubicBezTo>
                    <a:pt x="10527" y="5666"/>
                    <a:pt x="11363" y="5953"/>
                    <a:pt x="12049" y="6478"/>
                  </a:cubicBezTo>
                  <a:lnTo>
                    <a:pt x="11242" y="7287"/>
                  </a:lnTo>
                  <a:cubicBezTo>
                    <a:pt x="10777" y="6967"/>
                    <a:pt x="10228" y="6798"/>
                    <a:pt x="9663" y="6795"/>
                  </a:cubicBezTo>
                  <a:cubicBezTo>
                    <a:pt x="8108" y="6795"/>
                    <a:pt x="6795" y="8109"/>
                    <a:pt x="6795" y="9664"/>
                  </a:cubicBezTo>
                  <a:cubicBezTo>
                    <a:pt x="6795" y="10422"/>
                    <a:pt x="7103" y="11143"/>
                    <a:pt x="7649" y="11669"/>
                  </a:cubicBezTo>
                  <a:cubicBezTo>
                    <a:pt x="8208" y="12220"/>
                    <a:pt x="8935" y="12495"/>
                    <a:pt x="9663" y="12495"/>
                  </a:cubicBezTo>
                  <a:cubicBezTo>
                    <a:pt x="10391" y="12495"/>
                    <a:pt x="11119" y="12220"/>
                    <a:pt x="11677" y="11669"/>
                  </a:cubicBezTo>
                  <a:cubicBezTo>
                    <a:pt x="12224" y="11143"/>
                    <a:pt x="12532" y="10422"/>
                    <a:pt x="12532" y="9664"/>
                  </a:cubicBezTo>
                  <a:cubicBezTo>
                    <a:pt x="12529" y="9099"/>
                    <a:pt x="12360" y="8549"/>
                    <a:pt x="12043" y="8084"/>
                  </a:cubicBezTo>
                  <a:lnTo>
                    <a:pt x="12849" y="7278"/>
                  </a:lnTo>
                  <a:cubicBezTo>
                    <a:pt x="13374" y="7964"/>
                    <a:pt x="13661" y="8800"/>
                    <a:pt x="13664" y="9664"/>
                  </a:cubicBezTo>
                  <a:cubicBezTo>
                    <a:pt x="13664" y="11850"/>
                    <a:pt x="11870" y="13628"/>
                    <a:pt x="9663" y="13628"/>
                  </a:cubicBezTo>
                  <a:cubicBezTo>
                    <a:pt x="7456" y="13628"/>
                    <a:pt x="5662" y="11850"/>
                    <a:pt x="5662" y="9664"/>
                  </a:cubicBezTo>
                  <a:cubicBezTo>
                    <a:pt x="5662" y="7496"/>
                    <a:pt x="7495" y="5663"/>
                    <a:pt x="9663" y="5663"/>
                  </a:cubicBezTo>
                  <a:close/>
                  <a:moveTo>
                    <a:pt x="9676" y="3398"/>
                  </a:moveTo>
                  <a:cubicBezTo>
                    <a:pt x="11130" y="3398"/>
                    <a:pt x="12541" y="3902"/>
                    <a:pt x="13664" y="4826"/>
                  </a:cubicBezTo>
                  <a:lnTo>
                    <a:pt x="13664" y="4863"/>
                  </a:lnTo>
                  <a:lnTo>
                    <a:pt x="12861" y="5663"/>
                  </a:lnTo>
                  <a:cubicBezTo>
                    <a:pt x="11911" y="4901"/>
                    <a:pt x="10770" y="4528"/>
                    <a:pt x="9634" y="4528"/>
                  </a:cubicBezTo>
                  <a:cubicBezTo>
                    <a:pt x="8214" y="4528"/>
                    <a:pt x="6803" y="5111"/>
                    <a:pt x="5786" y="6246"/>
                  </a:cubicBezTo>
                  <a:cubicBezTo>
                    <a:pt x="3959" y="8287"/>
                    <a:pt x="4047" y="11403"/>
                    <a:pt x="5985" y="13341"/>
                  </a:cubicBezTo>
                  <a:cubicBezTo>
                    <a:pt x="6991" y="14346"/>
                    <a:pt x="8313" y="14852"/>
                    <a:pt x="9638" y="14852"/>
                  </a:cubicBezTo>
                  <a:cubicBezTo>
                    <a:pt x="10866" y="14852"/>
                    <a:pt x="12096" y="14417"/>
                    <a:pt x="13078" y="13538"/>
                  </a:cubicBezTo>
                  <a:cubicBezTo>
                    <a:pt x="15119" y="11711"/>
                    <a:pt x="15376" y="8604"/>
                    <a:pt x="13664" y="6463"/>
                  </a:cubicBezTo>
                  <a:lnTo>
                    <a:pt x="14464" y="5663"/>
                  </a:lnTo>
                  <a:lnTo>
                    <a:pt x="14503" y="5663"/>
                  </a:lnTo>
                  <a:cubicBezTo>
                    <a:pt x="15430" y="6789"/>
                    <a:pt x="15935" y="8205"/>
                    <a:pt x="15929" y="9664"/>
                  </a:cubicBezTo>
                  <a:cubicBezTo>
                    <a:pt x="15929" y="13100"/>
                    <a:pt x="13117" y="15893"/>
                    <a:pt x="9663" y="15893"/>
                  </a:cubicBezTo>
                  <a:cubicBezTo>
                    <a:pt x="6209" y="15893"/>
                    <a:pt x="3398" y="13100"/>
                    <a:pt x="3398" y="9664"/>
                  </a:cubicBezTo>
                  <a:cubicBezTo>
                    <a:pt x="3398" y="6209"/>
                    <a:pt x="6209" y="3398"/>
                    <a:pt x="9663" y="3398"/>
                  </a:cubicBezTo>
                  <a:cubicBezTo>
                    <a:pt x="9668" y="3398"/>
                    <a:pt x="9672" y="3398"/>
                    <a:pt x="9676" y="3398"/>
                  </a:cubicBezTo>
                  <a:close/>
                  <a:moveTo>
                    <a:pt x="9663" y="1134"/>
                  </a:moveTo>
                  <a:cubicBezTo>
                    <a:pt x="11176" y="1134"/>
                    <a:pt x="12661" y="1532"/>
                    <a:pt x="13975" y="2287"/>
                  </a:cubicBezTo>
                  <a:lnTo>
                    <a:pt x="13830" y="2432"/>
                  </a:lnTo>
                  <a:cubicBezTo>
                    <a:pt x="13724" y="2538"/>
                    <a:pt x="13664" y="2683"/>
                    <a:pt x="13664" y="2834"/>
                  </a:cubicBezTo>
                  <a:lnTo>
                    <a:pt x="13664" y="3428"/>
                  </a:lnTo>
                  <a:cubicBezTo>
                    <a:pt x="12473" y="2670"/>
                    <a:pt x="11090" y="2266"/>
                    <a:pt x="9679" y="2266"/>
                  </a:cubicBezTo>
                  <a:cubicBezTo>
                    <a:pt x="9674" y="2266"/>
                    <a:pt x="9668" y="2266"/>
                    <a:pt x="9663" y="2266"/>
                  </a:cubicBezTo>
                  <a:cubicBezTo>
                    <a:pt x="7701" y="2266"/>
                    <a:pt x="5847" y="3039"/>
                    <a:pt x="4443" y="4443"/>
                  </a:cubicBezTo>
                  <a:cubicBezTo>
                    <a:pt x="3039" y="5847"/>
                    <a:pt x="2266" y="7701"/>
                    <a:pt x="2266" y="9664"/>
                  </a:cubicBezTo>
                  <a:cubicBezTo>
                    <a:pt x="2266" y="11626"/>
                    <a:pt x="3039" y="13474"/>
                    <a:pt x="4443" y="14866"/>
                  </a:cubicBezTo>
                  <a:cubicBezTo>
                    <a:pt x="5886" y="16305"/>
                    <a:pt x="7775" y="17024"/>
                    <a:pt x="9663" y="17024"/>
                  </a:cubicBezTo>
                  <a:cubicBezTo>
                    <a:pt x="11552" y="17024"/>
                    <a:pt x="13441" y="16305"/>
                    <a:pt x="14884" y="14866"/>
                  </a:cubicBezTo>
                  <a:cubicBezTo>
                    <a:pt x="16288" y="13474"/>
                    <a:pt x="17061" y="11626"/>
                    <a:pt x="17061" y="9664"/>
                  </a:cubicBezTo>
                  <a:cubicBezTo>
                    <a:pt x="17064" y="8248"/>
                    <a:pt x="16659" y="6859"/>
                    <a:pt x="15898" y="5663"/>
                  </a:cubicBezTo>
                  <a:lnTo>
                    <a:pt x="16496" y="5663"/>
                  </a:lnTo>
                  <a:cubicBezTo>
                    <a:pt x="16644" y="5663"/>
                    <a:pt x="16789" y="5602"/>
                    <a:pt x="16895" y="5497"/>
                  </a:cubicBezTo>
                  <a:lnTo>
                    <a:pt x="17040" y="5352"/>
                  </a:lnTo>
                  <a:cubicBezTo>
                    <a:pt x="17795" y="6665"/>
                    <a:pt x="18193" y="8151"/>
                    <a:pt x="18193" y="9664"/>
                  </a:cubicBezTo>
                  <a:cubicBezTo>
                    <a:pt x="18193" y="14368"/>
                    <a:pt x="14367" y="18194"/>
                    <a:pt x="9663" y="18194"/>
                  </a:cubicBezTo>
                  <a:cubicBezTo>
                    <a:pt x="4959" y="18194"/>
                    <a:pt x="1133" y="14368"/>
                    <a:pt x="1133" y="9664"/>
                  </a:cubicBezTo>
                  <a:cubicBezTo>
                    <a:pt x="1133" y="4959"/>
                    <a:pt x="4959" y="1134"/>
                    <a:pt x="9663" y="1134"/>
                  </a:cubicBezTo>
                  <a:close/>
                  <a:moveTo>
                    <a:pt x="16491" y="0"/>
                  </a:moveTo>
                  <a:cubicBezTo>
                    <a:pt x="16352" y="0"/>
                    <a:pt x="16210" y="52"/>
                    <a:pt x="16095" y="167"/>
                  </a:cubicBezTo>
                  <a:lnTo>
                    <a:pt x="14799" y="1463"/>
                  </a:lnTo>
                  <a:cubicBezTo>
                    <a:pt x="13256" y="509"/>
                    <a:pt x="11478" y="4"/>
                    <a:pt x="9663" y="1"/>
                  </a:cubicBezTo>
                  <a:cubicBezTo>
                    <a:pt x="7094" y="1"/>
                    <a:pt x="4669" y="1010"/>
                    <a:pt x="2839" y="2840"/>
                  </a:cubicBezTo>
                  <a:cubicBezTo>
                    <a:pt x="1009" y="4669"/>
                    <a:pt x="1" y="7094"/>
                    <a:pt x="1" y="9664"/>
                  </a:cubicBezTo>
                  <a:cubicBezTo>
                    <a:pt x="1" y="12233"/>
                    <a:pt x="1009" y="14658"/>
                    <a:pt x="2839" y="16488"/>
                  </a:cubicBezTo>
                  <a:cubicBezTo>
                    <a:pt x="4669" y="18317"/>
                    <a:pt x="7094" y="19326"/>
                    <a:pt x="9663" y="19326"/>
                  </a:cubicBezTo>
                  <a:cubicBezTo>
                    <a:pt x="12233" y="19326"/>
                    <a:pt x="14657" y="18317"/>
                    <a:pt x="16487" y="16488"/>
                  </a:cubicBezTo>
                  <a:cubicBezTo>
                    <a:pt x="18317" y="14658"/>
                    <a:pt x="19325" y="12233"/>
                    <a:pt x="19325" y="9664"/>
                  </a:cubicBezTo>
                  <a:cubicBezTo>
                    <a:pt x="19322" y="7849"/>
                    <a:pt x="18818" y="6070"/>
                    <a:pt x="17864" y="4528"/>
                  </a:cubicBezTo>
                  <a:lnTo>
                    <a:pt x="19159" y="3232"/>
                  </a:lnTo>
                  <a:cubicBezTo>
                    <a:pt x="19516" y="2876"/>
                    <a:pt x="19265" y="2266"/>
                    <a:pt x="18761" y="2266"/>
                  </a:cubicBezTo>
                  <a:lnTo>
                    <a:pt x="17061" y="2266"/>
                  </a:lnTo>
                  <a:lnTo>
                    <a:pt x="17061" y="569"/>
                  </a:lnTo>
                  <a:cubicBezTo>
                    <a:pt x="17061" y="226"/>
                    <a:pt x="16782" y="0"/>
                    <a:pt x="1649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4252275" y="850225"/>
            <a:ext cx="4396125" cy="627600"/>
            <a:chOff x="4252275" y="1002625"/>
            <a:chExt cx="4396125" cy="627600"/>
          </a:xfrm>
        </p:grpSpPr>
        <p:sp>
          <p:nvSpPr>
            <p:cNvPr id="124" name="Google Shape;124;p15"/>
            <p:cNvSpPr txBox="1"/>
            <p:nvPr/>
          </p:nvSpPr>
          <p:spPr>
            <a:xfrm>
              <a:off x="4504800" y="1002625"/>
              <a:ext cx="4143600" cy="6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dk2"/>
                  </a:solidFill>
                  <a:latin typeface="Encode Sans Condensed"/>
                  <a:ea typeface="Encode Sans Condensed"/>
                  <a:cs typeface="Encode Sans Condensed"/>
                  <a:sym typeface="Encode Sans Condensed"/>
                </a:rPr>
                <a:t>Beneficios: </a:t>
              </a:r>
              <a:r>
                <a:rPr b="0" i="0" lang="es" sz="1200" u="none" cap="none" strike="noStrike">
                  <a:solidFill>
                    <a:schemeClr val="dk2"/>
                  </a:solidFill>
                  <a:latin typeface="Encode Sans Condensed"/>
                  <a:ea typeface="Encode Sans Condensed"/>
                  <a:cs typeface="Encode Sans Condensed"/>
                  <a:sym typeface="Encode Sans Condensed"/>
                </a:rPr>
                <a:t>Reducción de productos duplicados y optimización de la oferta..</a:t>
              </a:r>
              <a:endParaRPr b="0" i="0" sz="1200" u="none" cap="none" strike="noStrike">
                <a:solidFill>
                  <a:schemeClr val="dk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252275" y="1064600"/>
              <a:ext cx="319500" cy="325800"/>
            </a:xfrm>
            <a:prstGeom prst="mathPlus">
              <a:avLst>
                <a:gd fmla="val 23520" name="adj1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851550" y="293900"/>
            <a:ext cx="8271300" cy="443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Metodología CRISP - DM</a:t>
            </a:r>
            <a:endParaRPr b="1" i="0" sz="1600" u="none" cap="none" strike="noStrike">
              <a:solidFill>
                <a:srgbClr val="00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25" y="137900"/>
            <a:ext cx="795550" cy="7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4677375" y="796900"/>
            <a:ext cx="20874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73475" y="1406100"/>
            <a:ext cx="192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100">
                <a:solidFill>
                  <a:schemeClr val="dk2"/>
                </a:solidFill>
              </a:rPr>
              <a:t>Obtuvimos acceso a información de MLA1000 como</a:t>
            </a:r>
            <a:r>
              <a:rPr b="0" i="0" lang="e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34" name="Google Shape;134;p16"/>
          <p:cNvGrpSpPr/>
          <p:nvPr/>
        </p:nvGrpSpPr>
        <p:grpSpPr>
          <a:xfrm>
            <a:off x="77775" y="976450"/>
            <a:ext cx="3097875" cy="369000"/>
            <a:chOff x="-1141425" y="976450"/>
            <a:chExt cx="3097875" cy="369000"/>
          </a:xfrm>
        </p:grpSpPr>
        <p:sp>
          <p:nvSpPr>
            <p:cNvPr id="135" name="Google Shape;135;p16"/>
            <p:cNvSpPr/>
            <p:nvPr/>
          </p:nvSpPr>
          <p:spPr>
            <a:xfrm>
              <a:off x="-1141425" y="976450"/>
              <a:ext cx="391800" cy="369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-748650" y="976450"/>
              <a:ext cx="2705100" cy="3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s" sz="15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Entendimiento de los datos</a:t>
              </a:r>
              <a:endParaRPr b="1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273475" y="1965600"/>
            <a:ext cx="164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900"/>
              <a:buChar char="●"/>
            </a:pPr>
            <a:r>
              <a:rPr lang="es" sz="900">
                <a:solidFill>
                  <a:schemeClr val="dk2"/>
                </a:solidFill>
              </a:rPr>
              <a:t>Id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900"/>
              <a:buChar char="●"/>
            </a:pPr>
            <a:r>
              <a:rPr lang="es" sz="900">
                <a:solidFill>
                  <a:schemeClr val="dk2"/>
                </a:solidFill>
              </a:rPr>
              <a:t>Títulos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900"/>
              <a:buChar char="●"/>
            </a:pPr>
            <a:r>
              <a:rPr lang="es" sz="900">
                <a:solidFill>
                  <a:schemeClr val="dk2"/>
                </a:solidFill>
              </a:rPr>
              <a:t>Imágenes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900"/>
              <a:buChar char="●"/>
            </a:pPr>
            <a:r>
              <a:rPr lang="es" sz="900">
                <a:solidFill>
                  <a:schemeClr val="dk2"/>
                </a:solidFill>
              </a:rPr>
              <a:t>Categorías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900"/>
              <a:buChar char="●"/>
            </a:pPr>
            <a:r>
              <a:rPr lang="es" sz="900">
                <a:solidFill>
                  <a:schemeClr val="dk2"/>
                </a:solidFill>
              </a:rPr>
              <a:t>Precio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900"/>
              <a:buChar char="●"/>
            </a:pPr>
            <a:r>
              <a:rPr lang="es" sz="900">
                <a:solidFill>
                  <a:schemeClr val="dk2"/>
                </a:solidFill>
              </a:rPr>
              <a:t>Disponible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900"/>
              <a:buChar char="●"/>
            </a:pPr>
            <a:r>
              <a:rPr lang="es" sz="900">
                <a:solidFill>
                  <a:schemeClr val="dk2"/>
                </a:solidFill>
              </a:rPr>
              <a:t>URL imagenes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just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900"/>
              <a:buChar char="●"/>
            </a:pPr>
            <a:r>
              <a:rPr lang="es" sz="900">
                <a:solidFill>
                  <a:schemeClr val="dk2"/>
                </a:solidFill>
              </a:rPr>
              <a:t>Shipping</a:t>
            </a:r>
            <a:endParaRPr sz="1100"/>
          </a:p>
        </p:txBody>
      </p:sp>
      <p:sp>
        <p:nvSpPr>
          <p:cNvPr id="138" name="Google Shape;138;p16"/>
          <p:cNvSpPr txBox="1"/>
          <p:nvPr/>
        </p:nvSpPr>
        <p:spPr>
          <a:xfrm>
            <a:off x="331575" y="3247800"/>
            <a:ext cx="1926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s" sz="700">
                <a:solidFill>
                  <a:schemeClr val="dk2"/>
                </a:solidFill>
              </a:rPr>
              <a:t>Nota:</a:t>
            </a:r>
            <a:r>
              <a:rPr i="1" lang="es" sz="700">
                <a:solidFill>
                  <a:schemeClr val="dk2"/>
                </a:solidFill>
              </a:rPr>
              <a:t> Rating, Review Count, original price, discount, entre otras, pero están en Null.</a:t>
            </a:r>
            <a:endParaRPr i="1" sz="700">
              <a:solidFill>
                <a:schemeClr val="dk2"/>
              </a:solidFill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583" y="1108050"/>
            <a:ext cx="2235314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575" y="3726626"/>
            <a:ext cx="2341666" cy="12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2173" y="1101302"/>
            <a:ext cx="3027225" cy="2022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8900" y="3167850"/>
            <a:ext cx="2791275" cy="195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8388" y="3162524"/>
            <a:ext cx="3027224" cy="190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/>
          <p:nvPr/>
        </p:nvSpPr>
        <p:spPr>
          <a:xfrm>
            <a:off x="851550" y="293900"/>
            <a:ext cx="8271300" cy="443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¿Cómo lo solucionaremos?</a:t>
            </a:r>
            <a:endParaRPr b="1" i="0" sz="1600" u="none" cap="none" strike="noStrike">
              <a:solidFill>
                <a:srgbClr val="00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25" y="137900"/>
            <a:ext cx="795550" cy="7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7"/>
          <p:cNvSpPr txBox="1"/>
          <p:nvPr/>
        </p:nvSpPr>
        <p:spPr>
          <a:xfrm>
            <a:off x="3166029" y="2639750"/>
            <a:ext cx="23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Flujo de la Arquitectura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583" y="3022967"/>
            <a:ext cx="618536" cy="541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7"/>
          <p:cNvGrpSpPr/>
          <p:nvPr/>
        </p:nvGrpSpPr>
        <p:grpSpPr>
          <a:xfrm>
            <a:off x="2371549" y="3080412"/>
            <a:ext cx="691147" cy="363790"/>
            <a:chOff x="2659438" y="4182100"/>
            <a:chExt cx="1014900" cy="563491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2659438" y="4457291"/>
              <a:ext cx="10149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s" sz="11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Títulos</a:t>
              </a:r>
              <a:endParaRPr b="1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95600" y="4182100"/>
              <a:ext cx="365625" cy="3359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7"/>
          <p:cNvGrpSpPr/>
          <p:nvPr/>
        </p:nvGrpSpPr>
        <p:grpSpPr>
          <a:xfrm>
            <a:off x="5901852" y="3108098"/>
            <a:ext cx="937898" cy="371054"/>
            <a:chOff x="4869267" y="4247072"/>
            <a:chExt cx="1206300" cy="574742"/>
          </a:xfrm>
        </p:grpSpPr>
        <p:sp>
          <p:nvSpPr>
            <p:cNvPr id="156" name="Google Shape;156;p17"/>
            <p:cNvSpPr/>
            <p:nvPr/>
          </p:nvSpPr>
          <p:spPr>
            <a:xfrm>
              <a:off x="5100295" y="4247072"/>
              <a:ext cx="365634" cy="372006"/>
            </a:xfrm>
            <a:custGeom>
              <a:rect b="b" l="l" r="r" t="t"/>
              <a:pathLst>
                <a:path extrusionOk="0" h="21600" w="21600"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2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354" y="17673"/>
                  </a:moveTo>
                  <a:lnTo>
                    <a:pt x="7369" y="13149"/>
                  </a:lnTo>
                  <a:lnTo>
                    <a:pt x="8875" y="15407"/>
                  </a:lnTo>
                  <a:cubicBezTo>
                    <a:pt x="8949" y="15584"/>
                    <a:pt x="9123" y="15709"/>
                    <a:pt x="9327" y="15709"/>
                  </a:cubicBezTo>
                  <a:cubicBezTo>
                    <a:pt x="9463" y="15709"/>
                    <a:pt x="9586" y="15655"/>
                    <a:pt x="9674" y="15565"/>
                  </a:cubicBezTo>
                  <a:lnTo>
                    <a:pt x="11198" y="14042"/>
                  </a:lnTo>
                  <a:lnTo>
                    <a:pt x="13376" y="17673"/>
                  </a:lnTo>
                  <a:cubicBezTo>
                    <a:pt x="13376" y="17673"/>
                    <a:pt x="4354" y="17673"/>
                    <a:pt x="4354" y="17673"/>
                  </a:cubicBezTo>
                  <a:close/>
                  <a:moveTo>
                    <a:pt x="14692" y="17982"/>
                  </a:moveTo>
                  <a:lnTo>
                    <a:pt x="14690" y="17977"/>
                  </a:lnTo>
                  <a:cubicBezTo>
                    <a:pt x="14685" y="17967"/>
                    <a:pt x="14677" y="17959"/>
                    <a:pt x="14673" y="17949"/>
                  </a:cubicBezTo>
                  <a:lnTo>
                    <a:pt x="11747" y="13073"/>
                  </a:lnTo>
                  <a:lnTo>
                    <a:pt x="11745" y="13073"/>
                  </a:lnTo>
                  <a:cubicBezTo>
                    <a:pt x="11673" y="12892"/>
                    <a:pt x="11498" y="12764"/>
                    <a:pt x="11291" y="12764"/>
                  </a:cubicBezTo>
                  <a:cubicBezTo>
                    <a:pt x="11155" y="12764"/>
                    <a:pt x="11033" y="12819"/>
                    <a:pt x="10944" y="12908"/>
                  </a:cubicBezTo>
                  <a:lnTo>
                    <a:pt x="9397" y="14454"/>
                  </a:lnTo>
                  <a:lnTo>
                    <a:pt x="7816" y="12084"/>
                  </a:lnTo>
                  <a:cubicBezTo>
                    <a:pt x="7742" y="11907"/>
                    <a:pt x="7568" y="11782"/>
                    <a:pt x="7364" y="11782"/>
                  </a:cubicBezTo>
                  <a:cubicBezTo>
                    <a:pt x="7193" y="11782"/>
                    <a:pt x="7051" y="11874"/>
                    <a:pt x="6963" y="12006"/>
                  </a:cubicBezTo>
                  <a:lnTo>
                    <a:pt x="6955" y="12000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4236" y="18655"/>
                  </a:lnTo>
                  <a:cubicBezTo>
                    <a:pt x="14508" y="18655"/>
                    <a:pt x="14727" y="18435"/>
                    <a:pt x="14727" y="18164"/>
                  </a:cubicBezTo>
                  <a:cubicBezTo>
                    <a:pt x="14727" y="18099"/>
                    <a:pt x="14713" y="18039"/>
                    <a:pt x="14691" y="17983"/>
                  </a:cubicBezTo>
                  <a:cubicBezTo>
                    <a:pt x="14691" y="17983"/>
                    <a:pt x="14692" y="17982"/>
                    <a:pt x="14692" y="17982"/>
                  </a:cubicBezTo>
                  <a:close/>
                  <a:moveTo>
                    <a:pt x="4909" y="7855"/>
                  </a:moveTo>
                  <a:cubicBezTo>
                    <a:pt x="5451" y="7855"/>
                    <a:pt x="5891" y="8295"/>
                    <a:pt x="5891" y="8836"/>
                  </a:cubicBezTo>
                  <a:cubicBezTo>
                    <a:pt x="5891" y="9379"/>
                    <a:pt x="5451" y="9818"/>
                    <a:pt x="4909" y="9818"/>
                  </a:cubicBezTo>
                  <a:cubicBezTo>
                    <a:pt x="4367" y="9818"/>
                    <a:pt x="3927" y="9379"/>
                    <a:pt x="3927" y="8836"/>
                  </a:cubicBezTo>
                  <a:cubicBezTo>
                    <a:pt x="3927" y="8295"/>
                    <a:pt x="4367" y="7855"/>
                    <a:pt x="4909" y="7855"/>
                  </a:cubicBezTo>
                  <a:moveTo>
                    <a:pt x="4909" y="10800"/>
                  </a:moveTo>
                  <a:cubicBezTo>
                    <a:pt x="5994" y="10800"/>
                    <a:pt x="6873" y="9921"/>
                    <a:pt x="6873" y="8836"/>
                  </a:cubicBezTo>
                  <a:cubicBezTo>
                    <a:pt x="6873" y="7752"/>
                    <a:pt x="5994" y="6873"/>
                    <a:pt x="4909" y="6873"/>
                  </a:cubicBezTo>
                  <a:cubicBezTo>
                    <a:pt x="3825" y="6873"/>
                    <a:pt x="2945" y="7752"/>
                    <a:pt x="2945" y="8836"/>
                  </a:cubicBezTo>
                  <a:cubicBezTo>
                    <a:pt x="2945" y="9921"/>
                    <a:pt x="3825" y="10800"/>
                    <a:pt x="4909" y="10800"/>
                  </a:cubicBezTo>
                  <a:moveTo>
                    <a:pt x="16691" y="19636"/>
                  </a:moveTo>
                  <a:cubicBezTo>
                    <a:pt x="16691" y="20179"/>
                    <a:pt x="16251" y="20619"/>
                    <a:pt x="15709" y="20619"/>
                  </a:cubicBezTo>
                  <a:lnTo>
                    <a:pt x="1964" y="20619"/>
                  </a:lnTo>
                  <a:cubicBezTo>
                    <a:pt x="1422" y="20619"/>
                    <a:pt x="982" y="20179"/>
                    <a:pt x="982" y="19636"/>
                  </a:cubicBez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9636"/>
                    <a:pt x="16691" y="19636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4869267" y="4533514"/>
              <a:ext cx="12063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s" sz="11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Imágenes</a:t>
              </a:r>
              <a:endParaRPr b="1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8" name="Google Shape;15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85248" y="3794541"/>
            <a:ext cx="2447477" cy="64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39162" y="3593155"/>
            <a:ext cx="972732" cy="27832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3941326" y="3861500"/>
            <a:ext cx="9729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Categorías</a:t>
            </a:r>
            <a:endParaRPr b="1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2333218" y="3557525"/>
            <a:ext cx="833973" cy="685254"/>
            <a:chOff x="1716400" y="2758526"/>
            <a:chExt cx="1072634" cy="1061423"/>
          </a:xfrm>
        </p:grpSpPr>
        <p:pic>
          <p:nvPicPr>
            <p:cNvPr id="162" name="Google Shape;162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16400" y="3024400"/>
              <a:ext cx="795549" cy="795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7"/>
            <p:cNvSpPr txBox="1"/>
            <p:nvPr/>
          </p:nvSpPr>
          <p:spPr>
            <a:xfrm>
              <a:off x="1765734" y="2758526"/>
              <a:ext cx="10233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" sz="12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TF-IDF</a:t>
              </a:r>
              <a:endParaRPr b="1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1825899" y="4145952"/>
            <a:ext cx="1642597" cy="405179"/>
            <a:chOff x="1063900" y="3822374"/>
            <a:chExt cx="2112665" cy="627600"/>
          </a:xfrm>
        </p:grpSpPr>
        <p:pic>
          <p:nvPicPr>
            <p:cNvPr id="165" name="Google Shape;165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61387" y="3822374"/>
              <a:ext cx="1515178" cy="62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63900" y="3992025"/>
              <a:ext cx="594251" cy="2883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7" name="Google Shape;167;p17"/>
          <p:cNvCxnSpPr>
            <a:stCxn id="151" idx="3"/>
          </p:cNvCxnSpPr>
          <p:nvPr/>
        </p:nvCxnSpPr>
        <p:spPr>
          <a:xfrm>
            <a:off x="4619120" y="3293715"/>
            <a:ext cx="126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7"/>
          <p:cNvCxnSpPr>
            <a:stCxn id="159" idx="3"/>
          </p:cNvCxnSpPr>
          <p:nvPr/>
        </p:nvCxnSpPr>
        <p:spPr>
          <a:xfrm flipH="1" rot="10800000">
            <a:off x="4811894" y="3291319"/>
            <a:ext cx="384600" cy="44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7"/>
          <p:cNvCxnSpPr>
            <a:stCxn id="151" idx="1"/>
          </p:cNvCxnSpPr>
          <p:nvPr/>
        </p:nvCxnSpPr>
        <p:spPr>
          <a:xfrm rot="10800000">
            <a:off x="3062783" y="3293715"/>
            <a:ext cx="9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7"/>
          <p:cNvCxnSpPr>
            <a:stCxn id="159" idx="1"/>
          </p:cNvCxnSpPr>
          <p:nvPr/>
        </p:nvCxnSpPr>
        <p:spPr>
          <a:xfrm rot="10800000">
            <a:off x="3456962" y="3291319"/>
            <a:ext cx="382200" cy="44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2589939" y="3538536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6203893" y="3587733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17"/>
          <p:cNvCxnSpPr>
            <a:stCxn id="165" idx="2"/>
            <a:endCxn id="174" idx="1"/>
          </p:cNvCxnSpPr>
          <p:nvPr/>
        </p:nvCxnSpPr>
        <p:spPr>
          <a:xfrm flipH="1" rot="-5400000">
            <a:off x="3388120" y="4042481"/>
            <a:ext cx="103800" cy="112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7"/>
          <p:cNvCxnSpPr>
            <a:endCxn id="158" idx="2"/>
          </p:cNvCxnSpPr>
          <p:nvPr/>
        </p:nvCxnSpPr>
        <p:spPr>
          <a:xfrm flipH="1" rot="10800000">
            <a:off x="4690487" y="4441696"/>
            <a:ext cx="1918500" cy="213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6" name="Google Shape;176;p17"/>
          <p:cNvGrpSpPr/>
          <p:nvPr/>
        </p:nvGrpSpPr>
        <p:grpSpPr>
          <a:xfrm>
            <a:off x="3955599" y="4368637"/>
            <a:ext cx="1015337" cy="606865"/>
            <a:chOff x="3803064" y="4167300"/>
            <a:chExt cx="1305900" cy="940001"/>
          </a:xfrm>
        </p:grpSpPr>
        <p:pic>
          <p:nvPicPr>
            <p:cNvPr id="174" name="Google Shape;174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860950" y="4167300"/>
              <a:ext cx="887124" cy="887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17"/>
            <p:cNvSpPr txBox="1"/>
            <p:nvPr/>
          </p:nvSpPr>
          <p:spPr>
            <a:xfrm>
              <a:off x="3803064" y="4819001"/>
              <a:ext cx="1305900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s" sz="11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Agrupación</a:t>
              </a:r>
              <a:endParaRPr b="1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7"/>
          <p:cNvGrpSpPr/>
          <p:nvPr/>
        </p:nvGrpSpPr>
        <p:grpSpPr>
          <a:xfrm>
            <a:off x="63800" y="934700"/>
            <a:ext cx="3607675" cy="1476900"/>
            <a:chOff x="63800" y="934700"/>
            <a:chExt cx="3607675" cy="1476900"/>
          </a:xfrm>
        </p:grpSpPr>
        <p:sp>
          <p:nvSpPr>
            <p:cNvPr id="179" name="Google Shape;179;p17"/>
            <p:cNvSpPr/>
            <p:nvPr/>
          </p:nvSpPr>
          <p:spPr>
            <a:xfrm>
              <a:off x="63800" y="934700"/>
              <a:ext cx="3544800" cy="1476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17"/>
            <p:cNvGrpSpPr/>
            <p:nvPr/>
          </p:nvGrpSpPr>
          <p:grpSpPr>
            <a:xfrm>
              <a:off x="178150" y="936850"/>
              <a:ext cx="2854575" cy="369000"/>
              <a:chOff x="6350350" y="936850"/>
              <a:chExt cx="2854575" cy="369000"/>
            </a:xfrm>
          </p:grpSpPr>
          <p:sp>
            <p:nvSpPr>
              <p:cNvPr id="181" name="Google Shape;181;p17"/>
              <p:cNvSpPr/>
              <p:nvPr/>
            </p:nvSpPr>
            <p:spPr>
              <a:xfrm>
                <a:off x="6350350" y="936850"/>
                <a:ext cx="391800" cy="369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7"/>
              <p:cNvSpPr txBox="1"/>
              <p:nvPr/>
            </p:nvSpPr>
            <p:spPr>
              <a:xfrm>
                <a:off x="6743125" y="936850"/>
                <a:ext cx="2461800" cy="36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1" i="0" lang="es" sz="15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Preparación de los datos</a:t>
                </a:r>
                <a:endParaRPr b="1" i="0" sz="15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" name="Google Shape;183;p17"/>
            <p:cNvSpPr txBox="1"/>
            <p:nvPr/>
          </p:nvSpPr>
          <p:spPr>
            <a:xfrm>
              <a:off x="432075" y="1273225"/>
              <a:ext cx="32394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900"/>
                <a:buFont typeface="Arial"/>
                <a:buChar char="●"/>
              </a:pPr>
              <a:r>
                <a:rPr b="0" i="0" lang="es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Extracción archivos .json</a:t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900"/>
                <a:buFont typeface="Arial"/>
                <a:buChar char="●"/>
              </a:pPr>
              <a:r>
                <a:rPr b="0" i="0" lang="es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Se crea una función para construir iterativamente un Data Frame:</a:t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○"/>
              </a:pPr>
              <a:r>
                <a:rPr b="0" i="0" lang="es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○"/>
              </a:pPr>
              <a:r>
                <a:rPr b="0" i="0" lang="es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Categoría</a:t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○"/>
              </a:pPr>
              <a:r>
                <a:rPr b="0" i="0" lang="es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Título</a:t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900"/>
                <a:buFont typeface="Arial"/>
                <a:buChar char="○"/>
              </a:pPr>
              <a:r>
                <a:rPr b="0" i="0" lang="es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URL imagen</a:t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17"/>
          <p:cNvGrpSpPr/>
          <p:nvPr/>
        </p:nvGrpSpPr>
        <p:grpSpPr>
          <a:xfrm>
            <a:off x="5578050" y="934700"/>
            <a:ext cx="2854500" cy="1476900"/>
            <a:chOff x="5578050" y="934700"/>
            <a:chExt cx="2854500" cy="1476900"/>
          </a:xfrm>
        </p:grpSpPr>
        <p:sp>
          <p:nvSpPr>
            <p:cNvPr id="185" name="Google Shape;185;p17"/>
            <p:cNvSpPr/>
            <p:nvPr/>
          </p:nvSpPr>
          <p:spPr>
            <a:xfrm>
              <a:off x="5578050" y="934700"/>
              <a:ext cx="2854500" cy="1476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17"/>
            <p:cNvGrpSpPr/>
            <p:nvPr/>
          </p:nvGrpSpPr>
          <p:grpSpPr>
            <a:xfrm>
              <a:off x="6011775" y="956775"/>
              <a:ext cx="2270175" cy="369000"/>
              <a:chOff x="6392775" y="3395175"/>
              <a:chExt cx="2270175" cy="369000"/>
            </a:xfrm>
          </p:grpSpPr>
          <p:sp>
            <p:nvSpPr>
              <p:cNvPr id="187" name="Google Shape;187;p17"/>
              <p:cNvSpPr/>
              <p:nvPr/>
            </p:nvSpPr>
            <p:spPr>
              <a:xfrm>
                <a:off x="6392775" y="3395175"/>
                <a:ext cx="391800" cy="369000"/>
              </a:xfrm>
              <a:prstGeom prst="ellipse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7"/>
              <p:cNvSpPr txBox="1"/>
              <p:nvPr/>
            </p:nvSpPr>
            <p:spPr>
              <a:xfrm>
                <a:off x="6785550" y="3395175"/>
                <a:ext cx="1877400" cy="36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r>
                  <a:rPr b="1" i="0" lang="es" sz="15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Modelado</a:t>
                </a:r>
                <a:endParaRPr b="1" i="0" sz="15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" name="Google Shape;189;p17"/>
            <p:cNvSpPr txBox="1"/>
            <p:nvPr/>
          </p:nvSpPr>
          <p:spPr>
            <a:xfrm>
              <a:off x="5820375" y="1367175"/>
              <a:ext cx="23325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900"/>
                <a:buFont typeface="Arial"/>
                <a:buChar char="●"/>
              </a:pPr>
              <a:r>
                <a:rPr b="0" i="0" lang="es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TF-IDF (modelo NLP títulos)</a:t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900"/>
                <a:buFont typeface="Arial"/>
                <a:buChar char="●"/>
              </a:pPr>
              <a:r>
                <a:rPr b="0" i="0" lang="es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ResNet</a:t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D966"/>
                </a:buClr>
                <a:buSzPts val="900"/>
                <a:buFont typeface="Arial"/>
                <a:buChar char="●"/>
              </a:pPr>
              <a:r>
                <a:rPr b="0" i="0" lang="es" sz="9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Similitud Coseno</a:t>
              </a:r>
              <a:endPara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17"/>
            <p:cNvPicPr preferRelativeResize="0"/>
            <p:nvPr/>
          </p:nvPicPr>
          <p:blipFill rotWithShape="1">
            <a:blip r:embed="rId12">
              <a:alphaModFix/>
            </a:blip>
            <a:srcRect b="28603" l="12352" r="14210" t="31184"/>
            <a:stretch/>
          </p:blipFill>
          <p:spPr>
            <a:xfrm>
              <a:off x="6382950" y="2033175"/>
              <a:ext cx="1015325" cy="25017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1" name="Google Shape;191;p17"/>
          <p:cNvCxnSpPr>
            <a:stCxn id="179" idx="2"/>
            <a:endCxn id="150" idx="1"/>
          </p:cNvCxnSpPr>
          <p:nvPr/>
        </p:nvCxnSpPr>
        <p:spPr>
          <a:xfrm flipH="1" rot="-5400000">
            <a:off x="2279300" y="1968500"/>
            <a:ext cx="443700" cy="132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7"/>
          <p:cNvCxnSpPr>
            <a:stCxn id="185" idx="2"/>
            <a:endCxn id="150" idx="3"/>
          </p:cNvCxnSpPr>
          <p:nvPr/>
        </p:nvCxnSpPr>
        <p:spPr>
          <a:xfrm rot="5400000">
            <a:off x="6030000" y="1880000"/>
            <a:ext cx="443700" cy="1506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851550" y="293900"/>
            <a:ext cx="8271300" cy="443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Resultados</a:t>
            </a:r>
            <a:endParaRPr b="1" i="0" sz="1600" u="none" cap="none" strike="noStrike">
              <a:solidFill>
                <a:srgbClr val="00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25" y="137900"/>
            <a:ext cx="795550" cy="755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18"/>
          <p:cNvGrpSpPr/>
          <p:nvPr/>
        </p:nvGrpSpPr>
        <p:grpSpPr>
          <a:xfrm>
            <a:off x="171325" y="1072250"/>
            <a:ext cx="3831000" cy="1438800"/>
            <a:chOff x="171325" y="1072250"/>
            <a:chExt cx="3831000" cy="1438800"/>
          </a:xfrm>
        </p:grpSpPr>
        <p:sp>
          <p:nvSpPr>
            <p:cNvPr id="200" name="Google Shape;200;p18"/>
            <p:cNvSpPr/>
            <p:nvPr/>
          </p:nvSpPr>
          <p:spPr>
            <a:xfrm>
              <a:off x="171325" y="1072250"/>
              <a:ext cx="3831000" cy="143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1" name="Google Shape;20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0925" y="1194500"/>
              <a:ext cx="1703900" cy="1198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88725" y="1097650"/>
              <a:ext cx="1703899" cy="12561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18"/>
          <p:cNvSpPr txBox="1"/>
          <p:nvPr/>
        </p:nvSpPr>
        <p:spPr>
          <a:xfrm>
            <a:off x="880029" y="734750"/>
            <a:ext cx="23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Embeddings 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18"/>
          <p:cNvGrpSpPr/>
          <p:nvPr/>
        </p:nvGrpSpPr>
        <p:grpSpPr>
          <a:xfrm>
            <a:off x="4377575" y="1062625"/>
            <a:ext cx="3956100" cy="1438800"/>
            <a:chOff x="4377575" y="1062625"/>
            <a:chExt cx="3956100" cy="1438800"/>
          </a:xfrm>
        </p:grpSpPr>
        <p:sp>
          <p:nvSpPr>
            <p:cNvPr id="205" name="Google Shape;205;p18"/>
            <p:cNvSpPr/>
            <p:nvPr/>
          </p:nvSpPr>
          <p:spPr>
            <a:xfrm>
              <a:off x="4377575" y="1062625"/>
              <a:ext cx="3956100" cy="1438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6" name="Google Shape;206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26024" y="1165538"/>
              <a:ext cx="1868507" cy="1256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80100" y="1089350"/>
              <a:ext cx="1747225" cy="1256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18"/>
          <p:cNvSpPr txBox="1"/>
          <p:nvPr/>
        </p:nvSpPr>
        <p:spPr>
          <a:xfrm>
            <a:off x="5235804" y="734450"/>
            <a:ext cx="23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Embeddings Imágenes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7075" y="3261025"/>
            <a:ext cx="2443750" cy="182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p18"/>
          <p:cNvGraphicFramePr/>
          <p:nvPr/>
        </p:nvGraphicFramePr>
        <p:xfrm>
          <a:off x="4572000" y="344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{A30DE8AB-EB59-49BC-B913-D296B8DE8108}</a:tableStyleId>
              </a:tblPr>
              <a:tblGrid>
                <a:gridCol w="934250"/>
                <a:gridCol w="934250"/>
              </a:tblGrid>
              <a:tr h="29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Modelo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Silhouette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Texto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0.024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Imágenes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0.070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Text + Img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0.076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18"/>
          <p:cNvSpPr txBox="1"/>
          <p:nvPr/>
        </p:nvSpPr>
        <p:spPr>
          <a:xfrm>
            <a:off x="3256154" y="2714100"/>
            <a:ext cx="23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Embeddings Combinado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18"/>
          <p:cNvCxnSpPr>
            <a:stCxn id="200" idx="2"/>
            <a:endCxn id="211" idx="1"/>
          </p:cNvCxnSpPr>
          <p:nvPr/>
        </p:nvCxnSpPr>
        <p:spPr>
          <a:xfrm flipH="1" rot="-5400000">
            <a:off x="2462275" y="2135600"/>
            <a:ext cx="418500" cy="1169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8"/>
          <p:cNvCxnSpPr>
            <a:stCxn id="205" idx="2"/>
            <a:endCxn id="211" idx="3"/>
          </p:cNvCxnSpPr>
          <p:nvPr/>
        </p:nvCxnSpPr>
        <p:spPr>
          <a:xfrm rot="5400000">
            <a:off x="5758025" y="2331925"/>
            <a:ext cx="428100" cy="767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/>
          <p:nvPr/>
        </p:nvSpPr>
        <p:spPr>
          <a:xfrm>
            <a:off x="851550" y="293900"/>
            <a:ext cx="8271300" cy="4434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Conclusiones y mejoras</a:t>
            </a:r>
            <a:endParaRPr b="1" i="0" sz="1600" u="none" cap="none" strike="noStrike">
              <a:solidFill>
                <a:srgbClr val="00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225" y="137900"/>
            <a:ext cx="795550" cy="75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394350" y="900250"/>
            <a:ext cx="2705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394350" y="1281250"/>
            <a:ext cx="7853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Optimización de la experiencia: </a:t>
            </a:r>
            <a:r>
              <a:rPr b="0" i="0" lang="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reducción de productos duplicados y visualmente similares no solo mejora la satisfacción del usuario, sino que también permite que los productos que sí se diferencian se destaquen, fomentando una decisión de compra más ágil y eficiente.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Eficiencia operativa en la gestión del Marketplace: </a:t>
            </a:r>
            <a:r>
              <a:rPr b="0" i="0" lang="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 eliminar redundancias, el marketplace puede optimizar sus recursos de almacenamiento y permite una mejor organización y segmentación del catálogo de productos.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Competitividad: </a:t>
            </a:r>
            <a:r>
              <a:rPr b="0" i="0" lang="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agrupación y optimización de productos permite a los sellers destacar en sus propias categorías, aumentando la competencia en productos únicos y fomentando una oferta más diferenciada.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394350" y="3589825"/>
            <a:ext cx="9915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Mejoras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140400" y="1023450"/>
            <a:ext cx="254100" cy="1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140400" y="3687775"/>
            <a:ext cx="254100" cy="17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394350" y="3958825"/>
            <a:ext cx="78534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Escalabilidad: </a:t>
            </a:r>
            <a:r>
              <a:rPr b="0" i="0" lang="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 solución implementada es escalable y puede adaptarse a diferentes categorías.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Modelos de CNN personalizados: </a:t>
            </a:r>
            <a:r>
              <a:rPr b="0" i="0" lang="es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comparar resultados de los modelos entrenados vs los personalizados para comparar rendimiento.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