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C08E5D-6DF9-43CF-AF3D-5353BD96E1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7883A2-A269-4416-816F-361EB308C1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1DEC-3DAF-4089-956A-61CABC6C93D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82EE5-05CC-4A22-A357-0EA0E248C1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7DABA-8EF8-4941-845E-66B227D338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3765A-B62F-4900-8DED-96CA86304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5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B74C4-D84F-49F7-90E4-588EF0CD7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B41A3-CA7D-4AF4-94BA-5B2BE8AA4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222507-F77E-44FE-BF6B-D2C84817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08FC7-3EAD-4126-8F24-72251A56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3A0E-772A-47C2-9295-8A0E84C5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A91C-2FBB-4C03-A98D-6DFC2778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14276A-ED76-4F22-BFB8-BE93A44A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F3A7F-9CCD-4409-8B23-A6ED52C0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A1432-C8E5-47C7-9F21-D6E5836B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F8057-6014-4C76-96F9-D420D65A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8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135344-68C0-470C-93AF-BA57177FA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F52EB1-93FF-4650-99F5-4CBA2089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7F2F4-47ED-45F6-8879-1D6DC719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1CE996-9683-4E01-B5A0-A40774F5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2018C-E50F-4BBB-8C63-B65965E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28907-E1C2-438E-85D1-A443186E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1476D-6C3D-48C2-BBC2-D8146154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3DA46-38CA-40E8-BABE-93699F1E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FDFFD-1CFB-4103-8748-0774ACF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3E393-4995-46D2-AF89-C0EE1FA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8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FD590-58AC-4C02-9F3A-410A3AF9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1A3375-A88E-4F78-901E-C0C1BEE3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4E5C9-716F-4DA7-9224-AD04A899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AE8F0-BCFC-4708-B82B-CBE50783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E3B29-B6E9-4687-85C0-47CA4873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1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5499-F6DC-429B-AE4F-084C4EB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7032B-5624-48CE-BCE4-EC3B12D00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9FCB4D-0CE7-4759-B9FE-A98C1E50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E6B5D-2C92-4A91-856D-0FD61E7E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C28A6F-2614-4C4F-B5DB-4E5E5690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CCDB2-0555-45B6-8DD5-98F7528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2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07CA-2F7D-43B7-B112-E11A5F0F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53C84-89AC-4E20-9622-EB44CF46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4CFCAA-04E3-49DE-9575-CA4215DE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78C39E-CB14-42B1-AD58-07ED72321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372232-21DC-4678-8DBE-DF5328B38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12C954-49E7-4844-9D70-F71214F7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D307D-1C1F-4497-A0E4-828978A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330A8-7EB1-4F01-98A0-F1FBBE06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4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7A5FC-20EA-4711-9815-B67A02A0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AB2370-5BAC-489E-AE3C-1A05EC62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02916-4889-4933-9E68-95D0BFC2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7C0D56-AEA1-448B-97CE-35D42C3E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0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4DE13B-561F-4D19-BE57-8DDFD683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319164-5D83-445C-8325-D18E1D75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925186-61B4-4420-B5D9-468DEC6B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2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41DC3-C1D9-40EF-AB65-FAAE2522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FAAB-8B4E-4C08-AA64-87841633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BB12-84AB-479F-BADB-9A70A7F1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76C67-9E88-4B84-9CF1-1C50C72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6BC2D-ED44-4B20-9785-7E5FE83D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789C5-C028-4097-BC0C-898A58F5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8480-7D1F-4FBF-B638-448E2349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3F92E-E091-4377-9616-C307C0EF4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10288-A098-4647-A39D-31FC07EA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57B43-7E81-443A-85CE-592E0B2C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15DFA-C47C-45E2-A0AD-2FF8928E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94B5FF-A31F-4ECD-B55C-DFA7D3BB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6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21827A-AC75-4479-AD6B-EFF0550A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CBD2B-480D-4E59-9538-3D304DB8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EB915-F526-44F2-B518-32B33CA4F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FD3-336A-4D5A-B391-B17248C8F71F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EF486-4F8B-4789-B7CB-1A39EF6B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0B6CB-7558-49FB-A04F-C62E90FB6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6B21-A4DA-48D8-B5B6-E47BDD258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21872-38BC-4BDB-A563-1EA0A83E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1" y="296453"/>
            <a:ext cx="11897032" cy="2309095"/>
          </a:xfrm>
          <a:noFill/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pt-BR" b="1" dirty="0"/>
              <a:t>Análise do Impacto de fatores sociais nas Notas dos Aluno no ENEM 2017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89125A-3C02-4F35-B946-2318B2AE7FD9}"/>
              </a:ext>
            </a:extLst>
          </p:cNvPr>
          <p:cNvSpPr txBox="1"/>
          <p:nvPr/>
        </p:nvSpPr>
        <p:spPr>
          <a:xfrm>
            <a:off x="176981" y="4950542"/>
            <a:ext cx="4866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Evandro Antunes </a:t>
            </a:r>
            <a:r>
              <a:rPr lang="pt-BR" dirty="0" err="1"/>
              <a:t>Durda</a:t>
            </a:r>
            <a:r>
              <a:rPr lang="pt-BR" dirty="0"/>
              <a:t> Capelari 	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RA191509</a:t>
            </a:r>
          </a:p>
          <a:p>
            <a:r>
              <a:rPr lang="pt-BR" dirty="0"/>
              <a:t>Gustavo Candido da Silva 		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RA191511</a:t>
            </a:r>
          </a:p>
          <a:p>
            <a:r>
              <a:rPr lang="pt-BR" dirty="0"/>
              <a:t>Leonardo </a:t>
            </a:r>
            <a:r>
              <a:rPr lang="pt-BR" dirty="0" err="1"/>
              <a:t>Favero</a:t>
            </a:r>
            <a:r>
              <a:rPr lang="pt-BR" dirty="0"/>
              <a:t> </a:t>
            </a:r>
            <a:r>
              <a:rPr lang="pt-BR" dirty="0" err="1"/>
              <a:t>Bocardi</a:t>
            </a:r>
            <a:r>
              <a:rPr lang="pt-BR" dirty="0"/>
              <a:t> 		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RA120767</a:t>
            </a:r>
          </a:p>
          <a:p>
            <a:r>
              <a:rPr lang="pt-BR" dirty="0"/>
              <a:t>Ricardo da Silva 			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RA191521</a:t>
            </a:r>
          </a:p>
        </p:txBody>
      </p:sp>
    </p:spTree>
    <p:extLst>
      <p:ext uri="{BB962C8B-B14F-4D97-AF65-F5344CB8AC3E}">
        <p14:creationId xmlns:p14="http://schemas.microsoft.com/office/powerpoint/2010/main" val="144038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3F2D-B058-49F4-B203-CFA4A9E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Natureza do ensino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85A993-4D8B-42F0-A212-791994FE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38" y="3170300"/>
            <a:ext cx="5361962" cy="34133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44856C-BB20-48DF-98DF-8253B2E86FEE}"/>
              </a:ext>
            </a:extLst>
          </p:cNvPr>
          <p:cNvSpPr txBox="1"/>
          <p:nvPr/>
        </p:nvSpPr>
        <p:spPr>
          <a:xfrm>
            <a:off x="5991838" y="1969971"/>
            <a:ext cx="36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6231.407193209667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76D3DC2-899B-4113-ADA9-0EADF735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8436"/>
              </p:ext>
            </p:extLst>
          </p:nvPr>
        </p:nvGraphicFramePr>
        <p:xfrm>
          <a:off x="838200" y="1969970"/>
          <a:ext cx="2880360" cy="1459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397">
                  <a:extLst>
                    <a:ext uri="{9D8B030D-6E8A-4147-A177-3AD203B41FA5}">
                      <a16:colId xmlns:a16="http://schemas.microsoft.com/office/drawing/2014/main" val="3070571874"/>
                    </a:ext>
                  </a:extLst>
                </a:gridCol>
                <a:gridCol w="1520963">
                  <a:extLst>
                    <a:ext uri="{9D8B030D-6E8A-4147-A177-3AD203B41FA5}">
                      <a16:colId xmlns:a16="http://schemas.microsoft.com/office/drawing/2014/main" val="1400049479"/>
                    </a:ext>
                  </a:extLst>
                </a:gridCol>
              </a:tblGrid>
              <a:tr h="364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Categoria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Natureza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546670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Pública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490289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Privada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976293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Exterior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322657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AB7EE702-9E69-4B99-BC07-1A23F6D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3624"/>
            <a:ext cx="2992940" cy="22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8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8A674-606D-4FBB-B260-607D0098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ocupação do Pai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D850-0D58-40FE-9A8A-987BEC76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08" y="2901696"/>
            <a:ext cx="5542292" cy="35911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A9FB57-C79D-4A76-899D-FD4B5FE6A4B2}"/>
              </a:ext>
            </a:extLst>
          </p:cNvPr>
          <p:cNvSpPr txBox="1"/>
          <p:nvPr/>
        </p:nvSpPr>
        <p:spPr>
          <a:xfrm>
            <a:off x="5811508" y="1690688"/>
            <a:ext cx="36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5952.684263232041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0E1A73-83F4-4DDC-AE8D-1AC92C91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299"/>
            <a:ext cx="3221736" cy="2147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D5610C-D3C0-4E9C-88DF-BA3FD1FBE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0166"/>
            <a:ext cx="4552561" cy="19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4572-0F7E-420F-951B-12ED544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ocupação do Mãe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C8B10B-68A3-4805-8F55-5416B0EA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63674"/>
            <a:ext cx="4741450" cy="20760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421E4B-88CC-4157-AA77-88763B62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00" y="2999232"/>
            <a:ext cx="5097115" cy="32264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02DC7A-D9E3-464F-BCBF-BC08089C07CD}"/>
              </a:ext>
            </a:extLst>
          </p:cNvPr>
          <p:cNvSpPr txBox="1"/>
          <p:nvPr/>
        </p:nvSpPr>
        <p:spPr>
          <a:xfrm>
            <a:off x="6246400" y="1744795"/>
            <a:ext cx="36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5982.244867160137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3BAA01-646C-4EA2-A527-3C1E2DC4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8333"/>
            <a:ext cx="3294888" cy="23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6730A-2B99-4104-A74E-15645821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Rendas familiares.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389F32-7672-416B-B2D6-AE18ECF25274}"/>
              </a:ext>
            </a:extLst>
          </p:cNvPr>
          <p:cNvSpPr txBox="1"/>
          <p:nvPr/>
        </p:nvSpPr>
        <p:spPr>
          <a:xfrm>
            <a:off x="3710464" y="1362837"/>
            <a:ext cx="36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5892.0960571840005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20FF4F-0989-4733-B67C-6118A925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1362837"/>
            <a:ext cx="2169821" cy="53549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6FF014-B239-49D0-A345-50DCF841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64" y="2336915"/>
            <a:ext cx="6640544" cy="42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D6103-FDFA-43F8-B9F8-4D0AB92A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Rendas familiares.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0CFBEE-3560-4F6B-B24B-73E2AB66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9" y="1380363"/>
            <a:ext cx="7593712" cy="52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5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A838-94F6-4DD4-99B2-58AC1BCA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Podemos prever a nota de um aluno?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9E027-5135-4DD0-B160-947985CD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61"/>
            <a:ext cx="10341077" cy="368940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===MAE===</a:t>
            </a:r>
          </a:p>
          <a:p>
            <a:r>
              <a:rPr lang="en-US" dirty="0"/>
              <a:t>MAE </a:t>
            </a:r>
            <a:r>
              <a:rPr lang="en-US" dirty="0" err="1"/>
              <a:t>médio</a:t>
            </a:r>
            <a:r>
              <a:rPr lang="en-US" dirty="0"/>
              <a:t>:  47.9637</a:t>
            </a:r>
          </a:p>
          <a:p>
            <a:r>
              <a:rPr lang="en-US" dirty="0"/>
              <a:t>MAE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:  0.8747</a:t>
            </a:r>
          </a:p>
          <a:p>
            <a:r>
              <a:rPr lang="en-US" dirty="0"/>
              <a:t>===MSE===</a:t>
            </a:r>
          </a:p>
          <a:p>
            <a:r>
              <a:rPr lang="en-US" dirty="0"/>
              <a:t>MSE </a:t>
            </a:r>
            <a:r>
              <a:rPr lang="en-US" dirty="0" err="1"/>
              <a:t>médio</a:t>
            </a:r>
            <a:r>
              <a:rPr lang="en-US" dirty="0"/>
              <a:t>:  3790.6443</a:t>
            </a:r>
          </a:p>
          <a:p>
            <a:r>
              <a:rPr lang="en-US" dirty="0"/>
              <a:t>MSE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:  132.2914</a:t>
            </a:r>
          </a:p>
          <a:p>
            <a:r>
              <a:rPr lang="en-US" dirty="0"/>
              <a:t>===RMSE===</a:t>
            </a:r>
          </a:p>
          <a:p>
            <a:r>
              <a:rPr lang="en-US" dirty="0"/>
              <a:t>RMSE </a:t>
            </a:r>
            <a:r>
              <a:rPr lang="en-US" dirty="0" err="1"/>
              <a:t>médio</a:t>
            </a:r>
            <a:r>
              <a:rPr lang="en-US" dirty="0"/>
              <a:t>:  6.9253</a:t>
            </a:r>
          </a:p>
          <a:p>
            <a:r>
              <a:rPr lang="en-US" dirty="0"/>
              <a:t>RMSE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:  0.0632</a:t>
            </a:r>
          </a:p>
          <a:p>
            <a:endParaRPr lang="en-US" dirty="0"/>
          </a:p>
          <a:p>
            <a:r>
              <a:rPr lang="en-US" dirty="0"/>
              <a:t>Best Model SCORE (R² Adjusted): 0.2911</a:t>
            </a:r>
          </a:p>
          <a:p>
            <a:r>
              <a:rPr lang="en-US" dirty="0"/>
              <a:t>Best Model Intercept: 601.3256</a:t>
            </a:r>
          </a:p>
          <a:p>
            <a:r>
              <a:rPr lang="en-US" dirty="0"/>
              <a:t>Best Model </a:t>
            </a:r>
            <a:r>
              <a:rPr lang="en-US" dirty="0" err="1"/>
              <a:t>Coef</a:t>
            </a:r>
            <a:r>
              <a:rPr lang="en-US" dirty="0"/>
              <a:t>: 4.2155</a:t>
            </a:r>
          </a:p>
          <a:p>
            <a:r>
              <a:rPr lang="en-US" dirty="0"/>
              <a:t>Best RMSE: 6.7113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B3B735-3116-470C-8C22-432A44878B72}"/>
              </a:ext>
            </a:extLst>
          </p:cNvPr>
          <p:cNvSpPr txBox="1"/>
          <p:nvPr/>
        </p:nvSpPr>
        <p:spPr>
          <a:xfrm>
            <a:off x="838200" y="1504777"/>
            <a:ext cx="1034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Usando uma regressão linear multivariada pelas categorias Renda, Ocupação do Pai, Ocupação da Mãe, Raça e Natureza da Educação obtivemos a seguinte previsão: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18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F3E3-17D4-4D50-AF93-C7C1954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3112" cy="1325563"/>
          </a:xfrm>
        </p:spPr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StatsModel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57838C-0E95-4C8D-9F11-99EF39F5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9" y="111317"/>
            <a:ext cx="4657343" cy="6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4C791F-1538-422C-BBF2-05490E29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95" y="1512760"/>
            <a:ext cx="8128445" cy="495929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7ADF0B-DE31-46D2-8A41-AC1E8801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Gráfico da Previsão Completo</a:t>
            </a:r>
          </a:p>
        </p:txBody>
      </p:sp>
    </p:spTree>
    <p:extLst>
      <p:ext uri="{BB962C8B-B14F-4D97-AF65-F5344CB8AC3E}">
        <p14:creationId xmlns:p14="http://schemas.microsoft.com/office/powerpoint/2010/main" val="378898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8D7235-52F4-4F2C-906B-0A9803BE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61" y="1522092"/>
            <a:ext cx="8617077" cy="517741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42E4D54-5089-4F09-9111-FE8D6EC2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Gráfico da Previsão (Amostragem)</a:t>
            </a:r>
          </a:p>
        </p:txBody>
      </p:sp>
    </p:spTree>
    <p:extLst>
      <p:ext uri="{BB962C8B-B14F-4D97-AF65-F5344CB8AC3E}">
        <p14:creationId xmlns:p14="http://schemas.microsoft.com/office/powerpoint/2010/main" val="82392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FEEB9-A579-40BF-AB62-1D35FE82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Erro: </a:t>
            </a:r>
            <a:r>
              <a:rPr lang="pt-BR" dirty="0" err="1"/>
              <a:t>Homocedasticidade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C48F2B-71D2-499C-A0A1-79C976CC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33" y="1690688"/>
            <a:ext cx="7979019" cy="4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B4831-D23A-42C1-A4BF-84CE4F4E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observados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B5F9B-520A-42FB-A6ED-B804208C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54393" cy="45700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CFC6C4-D84C-4CA1-9340-8EE5EFB8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905" y="2880994"/>
            <a:ext cx="3625860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97E2B-325A-44C6-ADC2-D66E9AB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Normalidade do Erro – 𝑁(0, 𝜎2)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49D859-A314-4F3E-8D26-647427C7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2" y="1995948"/>
            <a:ext cx="5081685" cy="30774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D12E2E-2EB3-4FAF-B979-9EA04234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22" y="1995948"/>
            <a:ext cx="4895478" cy="30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D4DD-25AF-42BB-8F3D-7E52303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B18EF-3558-469D-9CC2-85499DD5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diferença entre os sexos não reflete diferença significativa nas médias de nota.</a:t>
            </a:r>
          </a:p>
          <a:p>
            <a:r>
              <a:rPr lang="pt-BR" dirty="0"/>
              <a:t>A categoria 2 da Raça (Preta) apresenta semelhança com todas as outras categorias, e as categorias 3(Amarelo) e 4 (Indígena) também semelhanças entre si.</a:t>
            </a:r>
          </a:p>
          <a:p>
            <a:r>
              <a:rPr lang="pt-BR" dirty="0"/>
              <a:t>Que as maiores médias nota vem da categoria 1 (Particular) e as piores notas vem dos alunos da categoria 2 (Estrangeiros)</a:t>
            </a:r>
          </a:p>
          <a:p>
            <a:r>
              <a:rPr lang="pt-BR" dirty="0"/>
              <a:t>As categorias ocupação de Pai e Mãe possuem relações equivalentes. Onde filhos de pais com cargos que exigem mais estudo tem melhores notas no ENEM</a:t>
            </a:r>
          </a:p>
          <a:p>
            <a:r>
              <a:rPr lang="pt-BR" dirty="0"/>
              <a:t>A renda possui relação direta com o nota média final do aluno.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200" dirty="0"/>
              <a:t>*Para alpha de 5%, concluímos que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6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0B201-D0D6-42EB-B3CB-D0C8778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1DF7E5-6929-43F4-B82C-A3CDBEC6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76" y="621284"/>
            <a:ext cx="2468629" cy="60416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7E896A-9B91-48E5-A3C5-D25937E9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05" y="1994694"/>
            <a:ext cx="5114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16280-8C6D-4DBE-9A0E-C4D80B7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	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BC126F-2C44-47FF-88C1-9E9491714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19" y="1879647"/>
            <a:ext cx="9933645" cy="32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2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4B47-14FF-4496-B2BC-8F3DB98B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fatores tem diferença na influência da Nota.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4D7B1-737C-4EF5-B7C9-245DDBF5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dos fatores sociais são categorias, mas antes de verificar a influência dessas variáveis nas mesmas, executamos o teste de Shapiro nas notas para verificar se os dados tem um distribuição normal.</a:t>
            </a:r>
          </a:p>
          <a:p>
            <a:r>
              <a:rPr lang="pt-BR" dirty="0"/>
              <a:t>H0 = os dados não tem distribuição normal</a:t>
            </a:r>
          </a:p>
          <a:p>
            <a:r>
              <a:rPr lang="pt-BR" dirty="0"/>
              <a:t>H1 = as notas tem distribuição normal.</a:t>
            </a:r>
          </a:p>
          <a:p>
            <a:r>
              <a:rPr lang="pt-BR" dirty="0"/>
              <a:t>Nível de Significância abaixo de 5% Aceita hipótese nula.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50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82FB-40F8-477F-84BF-C0278165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Shapiro-Wilk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AF862-4AA8-4FEA-99E6-9A8D0343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 verificado: 1.33e-6</a:t>
            </a:r>
          </a:p>
          <a:p>
            <a:r>
              <a:rPr lang="pt-BR" dirty="0"/>
              <a:t>Valor abaixo do nível de significância</a:t>
            </a:r>
          </a:p>
          <a:p>
            <a:r>
              <a:rPr lang="pt-BR" dirty="0"/>
              <a:t>Rejeitamos a Hipótese nula.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6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08A9-7FE3-4963-B9A6-18D5DD49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distribuição não é normal, usaremos </a:t>
            </a:r>
            <a:br>
              <a:rPr lang="pt-BR" dirty="0"/>
            </a:br>
            <a:r>
              <a:rPr lang="pt-BR" dirty="0" err="1"/>
              <a:t>Kruskal</a:t>
            </a:r>
            <a:r>
              <a:rPr lang="pt-BR" dirty="0"/>
              <a:t>-Wallis para verificar se há diferenças entre as categorias.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5BD14A-9D27-4F48-9E22-28EB7AC5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101D50-6A0B-486B-9DE1-747C95BE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89" y="2443956"/>
            <a:ext cx="7677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57C71-06C0-4F4B-BF2E-890A589B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os Sexos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FC7B9F-B7EF-4C32-A32E-8E69501C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4278307"/>
            <a:ext cx="1975104" cy="16224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943109-4CD4-4B78-B5F9-7C67EB877D98}"/>
              </a:ext>
            </a:extLst>
          </p:cNvPr>
          <p:cNvSpPr txBox="1"/>
          <p:nvPr/>
        </p:nvSpPr>
        <p:spPr>
          <a:xfrm>
            <a:off x="910590" y="3962451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 </a:t>
            </a:r>
            <a:r>
              <a:rPr lang="pt-BR" dirty="0" err="1"/>
              <a:t>Dunn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5F6424-4636-464F-A9AF-1F1255ECE9F8}"/>
              </a:ext>
            </a:extLst>
          </p:cNvPr>
          <p:cNvSpPr txBox="1"/>
          <p:nvPr/>
        </p:nvSpPr>
        <p:spPr>
          <a:xfrm>
            <a:off x="908304" y="1459491"/>
            <a:ext cx="3693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6083.773813799077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  <a:p>
            <a:r>
              <a:rPr lang="pt-BR" dirty="0"/>
              <a:t>Média Sexo 0: 539.0278</a:t>
            </a:r>
          </a:p>
          <a:p>
            <a:r>
              <a:rPr lang="pt-BR" dirty="0"/>
              <a:t>Média Sexo 1: 532.6047</a:t>
            </a:r>
          </a:p>
          <a:p>
            <a:r>
              <a:rPr lang="pt-BR" dirty="0"/>
              <a:t>Diferença entre as médias:  6.4231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A58ED8-628A-4D82-B927-4D23172D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55" y="1589532"/>
            <a:ext cx="6751959" cy="41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7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A62CB-0117-4FA5-AF86-221772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diferenças entre os Raça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43E6B6-6FB0-438E-BFF8-43CBB3A1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88" y="2968996"/>
            <a:ext cx="5563172" cy="34793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F4AB24-E081-40EE-95C4-A8BF8AFB6F08}"/>
              </a:ext>
            </a:extLst>
          </p:cNvPr>
          <p:cNvSpPr txBox="1"/>
          <p:nvPr/>
        </p:nvSpPr>
        <p:spPr>
          <a:xfrm>
            <a:off x="4860988" y="1861531"/>
            <a:ext cx="36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Kruskal-Wallis=============</a:t>
            </a:r>
          </a:p>
          <a:p>
            <a:r>
              <a:rPr lang="en-US" dirty="0"/>
              <a:t>kw value: 6143.208149087871</a:t>
            </a:r>
          </a:p>
          <a:p>
            <a:r>
              <a:rPr lang="en-US" dirty="0"/>
              <a:t>P value: 0.0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598753-CD80-4567-9144-1F5922C6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429000" cy="2508250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1167E36-2490-4172-8FA7-41633598D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97373"/>
              </p:ext>
            </p:extLst>
          </p:nvPr>
        </p:nvGraphicFramePr>
        <p:xfrm>
          <a:off x="838199" y="1797330"/>
          <a:ext cx="2153153" cy="163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188">
                  <a:extLst>
                    <a:ext uri="{9D8B030D-6E8A-4147-A177-3AD203B41FA5}">
                      <a16:colId xmlns:a16="http://schemas.microsoft.com/office/drawing/2014/main" val="1506424350"/>
                    </a:ext>
                  </a:extLst>
                </a:gridCol>
                <a:gridCol w="1136965">
                  <a:extLst>
                    <a:ext uri="{9D8B030D-6E8A-4147-A177-3AD203B41FA5}">
                      <a16:colId xmlns:a16="http://schemas.microsoft.com/office/drawing/2014/main" val="2943198669"/>
                    </a:ext>
                  </a:extLst>
                </a:gridCol>
              </a:tblGrid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Categoria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Raça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3059742"/>
                  </a:ext>
                </a:extLst>
              </a:tr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Branca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790103"/>
                  </a:ext>
                </a:extLst>
              </a:tr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Parda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074842"/>
                  </a:ext>
                </a:extLst>
              </a:tr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790326"/>
                  </a:ext>
                </a:extLst>
              </a:tr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Amarela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01028"/>
                  </a:ext>
                </a:extLst>
              </a:tr>
              <a:tr h="2719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Indígena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12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37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539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Análise do Impacto de fatores sociais nas Notas dos Aluno no ENEM 2017</vt:lpstr>
      <vt:lpstr>Dados observados</vt:lpstr>
      <vt:lpstr>Dicionário de Dados</vt:lpstr>
      <vt:lpstr>Análise Descritiva </vt:lpstr>
      <vt:lpstr>Quais os fatores tem diferença na influência da Nota.</vt:lpstr>
      <vt:lpstr>Teste de Shapiro-Wilk</vt:lpstr>
      <vt:lpstr>Como a distribuição não é normal, usaremos  Kruskal-Wallis para verificar se há diferenças entre as categorias.</vt:lpstr>
      <vt:lpstr>Existe diferenças entre os Sexos</vt:lpstr>
      <vt:lpstr>Existe diferenças entre os Raça</vt:lpstr>
      <vt:lpstr>Existe diferenças entre Natureza do ensino</vt:lpstr>
      <vt:lpstr>Existe diferenças entre ocupação do Pai</vt:lpstr>
      <vt:lpstr>Existe diferenças entre ocupação do Mãe</vt:lpstr>
      <vt:lpstr>Existe diferenças entre Rendas familiares.</vt:lpstr>
      <vt:lpstr>Existe diferenças entre Rendas familiares. </vt:lpstr>
      <vt:lpstr>Podemos prever a nota de um aluno?</vt:lpstr>
      <vt:lpstr>Usando o StatsModel</vt:lpstr>
      <vt:lpstr>Gráfico da Previsão Completo</vt:lpstr>
      <vt:lpstr>Gráfico da Previsão (Amostragem)</vt:lpstr>
      <vt:lpstr>Análise do Erro: Homocedasticidade</vt:lpstr>
      <vt:lpstr>Análise da Normalidade do Erro – 𝑁(0, 𝜎2)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Impacto da Renda Familiar nas Notas dos Aluno no ENEM 2017</dc:title>
  <dc:creator>Evandro Capelari</dc:creator>
  <cp:lastModifiedBy>Evandro Capelari</cp:lastModifiedBy>
  <cp:revision>21</cp:revision>
  <dcterms:created xsi:type="dcterms:W3CDTF">2019-12-14T13:06:35Z</dcterms:created>
  <dcterms:modified xsi:type="dcterms:W3CDTF">2019-12-14T17:58:47Z</dcterms:modified>
</cp:coreProperties>
</file>